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5" r:id="rId3"/>
    <p:sldId id="276" r:id="rId4"/>
    <p:sldId id="273" r:id="rId5"/>
    <p:sldId id="278" r:id="rId6"/>
    <p:sldId id="279" r:id="rId7"/>
    <p:sldId id="274" r:id="rId8"/>
    <p:sldId id="280" r:id="rId9"/>
    <p:sldId id="281" r:id="rId10"/>
    <p:sldId id="282" r:id="rId11"/>
    <p:sldId id="283" r:id="rId12"/>
    <p:sldId id="284" r:id="rId13"/>
    <p:sldId id="295" r:id="rId14"/>
    <p:sldId id="294" r:id="rId15"/>
    <p:sldId id="277" r:id="rId16"/>
    <p:sldId id="270" r:id="rId17"/>
    <p:sldId id="272" r:id="rId18"/>
    <p:sldId id="292" r:id="rId19"/>
    <p:sldId id="285" r:id="rId20"/>
    <p:sldId id="286" r:id="rId21"/>
    <p:sldId id="287" r:id="rId22"/>
    <p:sldId id="289" r:id="rId23"/>
    <p:sldId id="291" r:id="rId24"/>
    <p:sldId id="290" r:id="rId25"/>
    <p:sldId id="296" r:id="rId26"/>
    <p:sldId id="293" r:id="rId27"/>
    <p:sldId id="299" r:id="rId28"/>
    <p:sldId id="298" r:id="rId29"/>
  </p:sldIdLst>
  <p:sldSz cx="12192000" cy="6858000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74D"/>
    <a:srgbClr val="58267E"/>
    <a:srgbClr val="FFFF00"/>
    <a:srgbClr val="09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129" autoAdjust="0"/>
  </p:normalViewPr>
  <p:slideViewPr>
    <p:cSldViewPr>
      <p:cViewPr varScale="1">
        <p:scale>
          <a:sx n="76" d="100"/>
          <a:sy n="76" d="100"/>
        </p:scale>
        <p:origin x="326" y="58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6A7C3D-4149-4938-92EE-5C7BA51B3D9A}" type="datetimeFigureOut">
              <a:rPr lang="zh-CN" altLang="en-US"/>
              <a:pPr>
                <a:defRPr/>
              </a:pPr>
              <a:t>2024/5/16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654333-4B7A-485A-BD24-8ABDB4F34D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3D4B0B-4027-4C24-A22D-B454D3AF0B8A}" type="datetimeFigureOut">
              <a:rPr lang="zh-CN" altLang="en-US"/>
              <a:pPr>
                <a:defRPr/>
              </a:pPr>
              <a:t>2024/5/16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FA4DDD-AAC9-472E-885F-5C0BF8A1CE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2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443539"/>
            <a:ext cx="12192000" cy="144145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solidFill>
                <a:srgbClr val="0955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24536"/>
            <a:ext cx="3096344" cy="60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Grp="1" noChangeArrowheads="1"/>
          </p:cNvSpPr>
          <p:nvPr>
            <p:ph type="ctrTitle"/>
          </p:nvPr>
        </p:nvSpPr>
        <p:spPr bwMode="black">
          <a:xfrm>
            <a:off x="1697955" y="2136879"/>
            <a:ext cx="8796089" cy="808683"/>
          </a:xfrm>
        </p:spPr>
        <p:txBody>
          <a:bodyPr lIns="91440" tIns="45720" rIns="91440" bIns="45720" anchor="ctr"/>
          <a:lstStyle>
            <a:lvl1pPr algn="ctr">
              <a:defRPr sz="4655">
                <a:solidFill>
                  <a:srgbClr val="0955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999656" y="3963236"/>
            <a:ext cx="6096001" cy="745448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800" b="0">
                <a:solidFill>
                  <a:srgbClr val="09559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  <p:pic>
        <p:nvPicPr>
          <p:cNvPr id="10" name="图片 9" descr="微信图片_20231018101352"/>
          <p:cNvPicPr>
            <a:picLocks noChangeAspect="1"/>
          </p:cNvPicPr>
          <p:nvPr userDrawn="1"/>
        </p:nvPicPr>
        <p:blipFill rotWithShape="1">
          <a:blip r:embed="rId3">
            <a:alphaModFix amt="80000"/>
          </a:blip>
          <a:srcRect t="31837" b="35104"/>
          <a:stretch/>
        </p:blipFill>
        <p:spPr>
          <a:xfrm>
            <a:off x="9624392" y="162790"/>
            <a:ext cx="2352387" cy="583691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6" descr="院徽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4727848" y="2129707"/>
            <a:ext cx="3119755" cy="288480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839416" y="1412776"/>
            <a:ext cx="10438184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61950" indent="-361950"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zh-CN" altLang="en-US" dirty="0"/>
              <a:t>单击此处编辑母版文本</a:t>
            </a:r>
            <a:r>
              <a:rPr lang="zh-CN" altLang="en-US" dirty="0" smtClean="0"/>
              <a:t>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9480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9456" y="404664"/>
            <a:ext cx="782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839416" y="1412776"/>
            <a:ext cx="10438184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B838FB-414F-4C46-A12F-75AC8BC44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050925"/>
            <a:ext cx="12192000" cy="7620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9456" y="387989"/>
            <a:ext cx="782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7407" y="1279524"/>
            <a:ext cx="10538253" cy="481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B838FB-414F-4C46-A12F-75AC8BC44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图片 8" descr="院徽"/>
          <p:cNvPicPr>
            <a:picLocks noChangeAspect="1"/>
          </p:cNvPicPr>
          <p:nvPr userDrawn="1"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59073" y="159796"/>
            <a:ext cx="755327" cy="616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54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23"/>
          <a:stretch/>
        </p:blipFill>
        <p:spPr bwMode="auto">
          <a:xfrm>
            <a:off x="11305661" y="188429"/>
            <a:ext cx="643655" cy="60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5pPr>
      <a:lvl6pPr marL="48387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6pPr>
      <a:lvl7pPr marL="96774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7pPr>
      <a:lvl8pPr marL="145161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8pPr>
      <a:lvl9pPr marL="1934845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900" b="1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86130" indent="-3016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9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208405" indent="-2413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5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92275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176780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66065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6pPr>
      <a:lvl7pPr marL="314452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7pPr>
      <a:lvl8pPr marL="362839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8pPr>
      <a:lvl9pPr marL="411226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__1.doc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Why&amp;How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697955" y="1756393"/>
            <a:ext cx="8796089" cy="1569660"/>
          </a:xfrm>
        </p:spPr>
        <p:txBody>
          <a:bodyPr/>
          <a:lstStyle/>
          <a:p>
            <a:r>
              <a:rPr lang="zh-CN" altLang="en-US" sz="9600" dirty="0" smtClean="0"/>
              <a:t>课堂笔记</a:t>
            </a:r>
            <a:endParaRPr lang="zh-CN" altLang="en-US" sz="9600" dirty="0">
              <a:latin typeface="软萌体" panose="02000603000000000000" pitchFamily="2" charset="-122"/>
              <a:ea typeface="软萌体" panose="02000603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07768" y="602128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FFFF00"/>
                </a:solidFill>
              </a:rPr>
              <a:t>看眼老师，笔下生花，脑筋在转。</a:t>
            </a:r>
          </a:p>
        </p:txBody>
      </p:sp>
    </p:spTree>
    <p:extLst>
      <p:ext uri="{BB962C8B-B14F-4D97-AF65-F5344CB8AC3E}">
        <p14:creationId xmlns:p14="http://schemas.microsoft.com/office/powerpoint/2010/main" val="2887677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7823200" cy="507831"/>
          </a:xfrm>
        </p:spPr>
        <p:txBody>
          <a:bodyPr/>
          <a:lstStyle/>
          <a:p>
            <a:r>
              <a:rPr lang="en-US" altLang="zh-CN" cap="all" dirty="0"/>
              <a:t>judge or </a:t>
            </a:r>
            <a:r>
              <a:rPr lang="en-US" altLang="zh-CN" cap="all" dirty="0" smtClean="0"/>
              <a:t>fact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/>
              <a:t>根据</a:t>
            </a:r>
            <a:r>
              <a:rPr lang="zh-CN" altLang="zh-CN" dirty="0"/>
              <a:t>研究表明，人在听到</a:t>
            </a:r>
            <a:r>
              <a:rPr lang="en-US" altLang="zh-CN" dirty="0"/>
              <a:t>Fact</a:t>
            </a:r>
            <a:r>
              <a:rPr lang="zh-CN" altLang="zh-CN" dirty="0"/>
              <a:t>的时候，普遍会欣然接受，</a:t>
            </a:r>
            <a:r>
              <a:rPr lang="zh-CN" altLang="zh-CN" sz="1200" dirty="0"/>
              <a:t>因为不好怼啊</a:t>
            </a:r>
            <a:r>
              <a:rPr lang="en-US" altLang="zh-CN" sz="1200" dirty="0"/>
              <a:t>...</a:t>
            </a:r>
            <a:r>
              <a:rPr lang="zh-CN" altLang="zh-CN" sz="1200" dirty="0"/>
              <a:t>无懈可击。这个时候的你，马上就会意识到，哦，老板已经注意到我迟到了，你就比较容易接受。</a:t>
            </a:r>
          </a:p>
          <a:p>
            <a:endParaRPr lang="en-US" altLang="zh-CN" dirty="0" smtClean="0"/>
          </a:p>
          <a:p>
            <a:r>
              <a:rPr lang="zh-CN" altLang="zh-CN" dirty="0" smtClean="0"/>
              <a:t>这个</a:t>
            </a:r>
            <a:r>
              <a:rPr lang="zh-CN" altLang="zh-CN" dirty="0"/>
              <a:t>毛病很多人都经常犯，</a:t>
            </a:r>
            <a:r>
              <a:rPr lang="zh-CN" altLang="zh-CN" sz="1800" dirty="0"/>
              <a:t>应该对自己有所警觉、有所改进</a:t>
            </a:r>
            <a:r>
              <a:rPr lang="zh-CN" altLang="zh-CN" sz="1800" dirty="0" smtClean="0"/>
              <a:t>。</a:t>
            </a:r>
            <a:r>
              <a:rPr lang="zh-CN" altLang="zh-CN" dirty="0" smtClean="0"/>
              <a:t>体现在</a:t>
            </a:r>
            <a:r>
              <a:rPr lang="zh-CN" altLang="en-US" dirty="0" smtClean="0"/>
              <a:t>学</a:t>
            </a:r>
            <a:r>
              <a:rPr lang="zh-CN" altLang="zh-CN" dirty="0" smtClean="0"/>
              <a:t>生当中，就是不注意记录、</a:t>
            </a:r>
            <a:r>
              <a:rPr lang="zh-CN" altLang="zh-CN" sz="1800" dirty="0" smtClean="0"/>
              <a:t>采集实验结果（尤其是自认为失败的结果），而用主观判断代替记录和描述事实，主观认为这个结果对未来没有用，就不做客观上的记录；主观判断这个实验失败了，就不对客观结果做具体分析。仔细看一看这个客观的失败，这里边也许能看到“此处有惊喜”（前面”格物致知“的例子） 。</a:t>
            </a:r>
            <a:endParaRPr lang="en-US" altLang="zh-CN" sz="1800" dirty="0" smtClean="0"/>
          </a:p>
          <a:p>
            <a:endParaRPr lang="en-US" altLang="zh-CN" dirty="0" smtClean="0"/>
          </a:p>
          <a:p>
            <a:r>
              <a:rPr lang="zh-CN" altLang="zh-CN" dirty="0" smtClean="0"/>
              <a:t>少</a:t>
            </a:r>
            <a:r>
              <a:rPr lang="en-US" altLang="zh-CN" dirty="0" smtClean="0"/>
              <a:t> </a:t>
            </a:r>
            <a:r>
              <a:rPr lang="en-US" altLang="zh-CN" dirty="0"/>
              <a:t>judge</a:t>
            </a:r>
            <a:r>
              <a:rPr lang="zh-CN" altLang="zh-CN" dirty="0"/>
              <a:t>、多</a:t>
            </a:r>
            <a:r>
              <a:rPr lang="en-US" altLang="zh-CN" dirty="0"/>
              <a:t>fact</a:t>
            </a:r>
            <a:r>
              <a:rPr lang="zh-CN" altLang="zh-CN" dirty="0"/>
              <a:t>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312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10078144" cy="507831"/>
          </a:xfrm>
        </p:spPr>
        <p:txBody>
          <a:bodyPr/>
          <a:lstStyle/>
          <a:p>
            <a:r>
              <a:rPr lang="zh-CN" altLang="zh-CN" cap="all" dirty="0" smtClean="0"/>
              <a:t>概念</a:t>
            </a:r>
            <a:r>
              <a:rPr lang="zh-CN" altLang="en-US" cap="all" dirty="0" smtClean="0"/>
              <a:t>：</a:t>
            </a:r>
            <a:r>
              <a:rPr lang="zh-CN" altLang="zh-CN" cap="all" dirty="0" smtClean="0"/>
              <a:t>什么</a:t>
            </a:r>
            <a:r>
              <a:rPr lang="zh-CN" altLang="zh-CN" cap="all" dirty="0"/>
              <a:t>是第一性原理，什么是从第一</a:t>
            </a:r>
            <a:r>
              <a:rPr lang="zh-CN" altLang="zh-CN" cap="all" dirty="0" smtClean="0"/>
              <a:t>数据出发，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3600" dirty="0" smtClean="0"/>
              <a:t>一道</a:t>
            </a:r>
            <a:r>
              <a:rPr lang="zh-CN" altLang="zh-CN" sz="3600" dirty="0"/>
              <a:t>小考题，</a:t>
            </a:r>
            <a:r>
              <a:rPr lang="zh-CN" altLang="zh-CN" sz="3600" b="0" dirty="0"/>
              <a:t>牛顿第二定律是不是第一性原理，牛顿第三定律是不是？</a:t>
            </a:r>
          </a:p>
          <a:p>
            <a:pPr lvl="0"/>
            <a:endParaRPr lang="en-US" altLang="zh-CN" sz="3600" b="0" dirty="0" smtClean="0"/>
          </a:p>
          <a:p>
            <a:pPr lvl="0"/>
            <a:r>
              <a:rPr lang="zh-CN" altLang="zh-CN" sz="3600" dirty="0" smtClean="0"/>
              <a:t>另</a:t>
            </a:r>
            <a:r>
              <a:rPr lang="zh-CN" altLang="zh-CN" sz="3600" dirty="0"/>
              <a:t>一道小考题，</a:t>
            </a:r>
            <a:r>
              <a:rPr lang="zh-CN" altLang="zh-CN" sz="3600" b="0" dirty="0"/>
              <a:t>测量距离是不是第</a:t>
            </a:r>
            <a:r>
              <a:rPr lang="en-US" altLang="zh-CN" sz="3600" b="0" dirty="0"/>
              <a:t>1</a:t>
            </a:r>
            <a:r>
              <a:rPr lang="zh-CN" altLang="zh-CN" sz="3600" b="0" dirty="0"/>
              <a:t>数据？速度是不是第</a:t>
            </a:r>
            <a:r>
              <a:rPr lang="en-US" altLang="zh-CN" sz="3600" b="0" dirty="0"/>
              <a:t>1</a:t>
            </a:r>
            <a:r>
              <a:rPr lang="zh-CN" altLang="zh-CN" sz="3600" b="0" dirty="0" smtClean="0"/>
              <a:t>数据</a:t>
            </a:r>
            <a:r>
              <a:rPr lang="zh-CN" altLang="en-US" sz="3600" b="0" dirty="0"/>
              <a:t>？</a:t>
            </a:r>
            <a:endParaRPr lang="zh-CN" altLang="zh-CN" sz="3600" b="0" dirty="0"/>
          </a:p>
          <a:p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4632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358497"/>
            <a:ext cx="9865096" cy="553998"/>
          </a:xfrm>
        </p:spPr>
        <p:txBody>
          <a:bodyPr/>
          <a:lstStyle/>
          <a:p>
            <a:pPr lvl="0"/>
            <a:r>
              <a:rPr lang="zh-CN" altLang="zh-CN" sz="3600" dirty="0" smtClean="0"/>
              <a:t>第一性</a:t>
            </a:r>
            <a:r>
              <a:rPr lang="en-US" altLang="zh-CN" sz="3600" dirty="0" smtClean="0"/>
              <a:t> </a:t>
            </a:r>
            <a:r>
              <a:rPr lang="zh-CN" altLang="zh-CN" sz="3600" dirty="0" smtClean="0"/>
              <a:t>就是</a:t>
            </a:r>
            <a:r>
              <a:rPr lang="zh-CN" altLang="zh-CN" sz="3600" dirty="0"/>
              <a:t>“不是推演出来</a:t>
            </a:r>
            <a:r>
              <a:rPr lang="zh-CN" altLang="zh-CN" sz="3600" dirty="0" smtClean="0"/>
              <a:t>的</a:t>
            </a:r>
            <a:r>
              <a:rPr lang="en-US" altLang="zh-CN" sz="3600" dirty="0" smtClean="0"/>
              <a:t> </a:t>
            </a:r>
            <a:r>
              <a:rPr lang="zh-CN" altLang="zh-CN" sz="3600" dirty="0" smtClean="0"/>
              <a:t>”</a:t>
            </a:r>
            <a:endParaRPr lang="en-US" altLang="zh-CN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zh-CN" altLang="zh-CN" sz="4000" dirty="0" smtClean="0"/>
              <a:t>如</a:t>
            </a:r>
            <a:r>
              <a:rPr lang="en-US" altLang="zh-CN" sz="4000" dirty="0"/>
              <a:t>1+1=2</a:t>
            </a:r>
            <a:r>
              <a:rPr lang="zh-CN" altLang="zh-CN" sz="4000" dirty="0"/>
              <a:t>，和</a:t>
            </a:r>
            <a:r>
              <a:rPr lang="en-US" altLang="zh-CN" sz="4000" dirty="0"/>
              <a:t>1+1&gt;2</a:t>
            </a:r>
            <a:r>
              <a:rPr lang="zh-CN" altLang="zh-CN" sz="4000" dirty="0" smtClean="0"/>
              <a:t>，</a:t>
            </a:r>
            <a:endParaRPr lang="en-US" altLang="zh-CN" sz="4000" dirty="0" smtClean="0"/>
          </a:p>
          <a:p>
            <a:pPr lvl="0"/>
            <a:r>
              <a:rPr lang="zh-CN" altLang="zh-CN" sz="4000" dirty="0" smtClean="0"/>
              <a:t>前边</a:t>
            </a:r>
            <a:r>
              <a:rPr lang="zh-CN" altLang="zh-CN" sz="4000" dirty="0"/>
              <a:t>的一就是第</a:t>
            </a:r>
            <a:r>
              <a:rPr lang="en-US" altLang="zh-CN" sz="4000" dirty="0"/>
              <a:t>1</a:t>
            </a:r>
            <a:r>
              <a:rPr lang="zh-CN" altLang="zh-CN" sz="4000" dirty="0"/>
              <a:t>数据</a:t>
            </a:r>
            <a:r>
              <a:rPr lang="zh-CN" altLang="zh-CN" sz="4000" dirty="0" smtClean="0"/>
              <a:t>，</a:t>
            </a:r>
            <a:endParaRPr lang="en-US" altLang="zh-CN" sz="4000" dirty="0" smtClean="0"/>
          </a:p>
          <a:p>
            <a:pPr lvl="0"/>
            <a:r>
              <a:rPr lang="zh-CN" altLang="zh-CN" sz="4000" dirty="0" smtClean="0"/>
              <a:t>而</a:t>
            </a:r>
            <a:r>
              <a:rPr lang="zh-CN" altLang="zh-CN" sz="4000" dirty="0"/>
              <a:t>后边的</a:t>
            </a:r>
            <a:r>
              <a:rPr lang="en-US" altLang="zh-CN" sz="4000" dirty="0"/>
              <a:t>1</a:t>
            </a:r>
            <a:r>
              <a:rPr lang="zh-CN" altLang="zh-CN" sz="4000" dirty="0"/>
              <a:t>不是真的数据，它是用</a:t>
            </a:r>
            <a:r>
              <a:rPr lang="en-US" altLang="zh-CN" sz="4000" dirty="0"/>
              <a:t>1</a:t>
            </a:r>
            <a:r>
              <a:rPr lang="zh-CN" altLang="zh-CN" sz="4000" dirty="0"/>
              <a:t>来</a:t>
            </a:r>
            <a:r>
              <a:rPr lang="zh-CN" altLang="zh-CN" sz="4000" dirty="0" smtClean="0"/>
              <a:t>比喻两</a:t>
            </a:r>
            <a:r>
              <a:rPr lang="zh-CN" altLang="zh-CN" sz="4000" dirty="0"/>
              <a:t>个人团结的的合力比两个人分别的力要大</a:t>
            </a:r>
            <a:r>
              <a:rPr lang="zh-CN" altLang="zh-CN" sz="4000" dirty="0" smtClean="0"/>
              <a:t>，这</a:t>
            </a:r>
            <a:r>
              <a:rPr lang="zh-CN" altLang="zh-CN" sz="4000" dirty="0"/>
              <a:t>就不是第一性原理</a:t>
            </a:r>
            <a:r>
              <a:rPr lang="zh-CN" altLang="zh-CN" sz="4000" dirty="0" smtClean="0"/>
              <a:t>，</a:t>
            </a:r>
            <a:endParaRPr lang="en-US" altLang="zh-CN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7204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358497"/>
            <a:ext cx="9865096" cy="553998"/>
          </a:xfrm>
        </p:spPr>
        <p:txBody>
          <a:bodyPr/>
          <a:lstStyle/>
          <a:p>
            <a:pPr lvl="0"/>
            <a:endParaRPr lang="en-US" altLang="zh-CN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zh-CN" sz="4000" dirty="0" smtClean="0"/>
              <a:t>F=ma</a:t>
            </a:r>
            <a:r>
              <a:rPr lang="zh-CN" altLang="zh-CN" sz="4000" dirty="0"/>
              <a:t>，</a:t>
            </a:r>
            <a:r>
              <a:rPr lang="en-US" altLang="zh-CN" sz="4000" dirty="0"/>
              <a:t> a</a:t>
            </a:r>
            <a:r>
              <a:rPr lang="zh-CN" altLang="zh-CN" sz="4000" dirty="0"/>
              <a:t>就是被算出来的</a:t>
            </a:r>
            <a:r>
              <a:rPr lang="zh-CN" altLang="zh-CN" sz="4000" dirty="0" smtClean="0"/>
              <a:t>，牛顿第二定律不是</a:t>
            </a:r>
            <a:r>
              <a:rPr lang="zh-CN" altLang="zh-CN" sz="4000" dirty="0"/>
              <a:t>第一性</a:t>
            </a:r>
            <a:r>
              <a:rPr lang="zh-CN" altLang="zh-CN" sz="4000" dirty="0" smtClean="0"/>
              <a:t>原理</a:t>
            </a:r>
            <a:endParaRPr lang="en-US" altLang="zh-CN" sz="4000" dirty="0" smtClean="0"/>
          </a:p>
          <a:p>
            <a:pPr marL="0" indent="0">
              <a:buNone/>
            </a:pPr>
            <a:endParaRPr lang="en-US" altLang="zh-CN" sz="4000" dirty="0" smtClean="0"/>
          </a:p>
          <a:p>
            <a:pPr marL="0" indent="0">
              <a:buNone/>
            </a:pPr>
            <a:endParaRPr lang="en-US" altLang="zh-CN" sz="4000" dirty="0"/>
          </a:p>
          <a:p>
            <a:pPr marL="0" indent="0">
              <a:buNone/>
            </a:pPr>
            <a:r>
              <a:rPr lang="zh-CN" altLang="zh-CN" sz="4000" dirty="0" smtClean="0"/>
              <a:t>距离是</a:t>
            </a:r>
            <a:r>
              <a:rPr lang="zh-CN" altLang="zh-CN" sz="4000" dirty="0"/>
              <a:t>第</a:t>
            </a:r>
            <a:r>
              <a:rPr lang="en-US" altLang="zh-CN" sz="4000" dirty="0"/>
              <a:t>1</a:t>
            </a:r>
            <a:r>
              <a:rPr lang="zh-CN" altLang="zh-CN" sz="4000" dirty="0"/>
              <a:t>数据</a:t>
            </a:r>
            <a:r>
              <a:rPr lang="zh-CN" altLang="zh-CN" sz="4000" dirty="0" smtClean="0"/>
              <a:t>？</a:t>
            </a:r>
            <a:r>
              <a:rPr lang="zh-CN" altLang="en-US" sz="4000" dirty="0"/>
              <a:t>是直接测量的</a:t>
            </a:r>
            <a:r>
              <a:rPr lang="zh-CN" altLang="en-US" sz="4000" dirty="0" smtClean="0"/>
              <a:t>结果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zh-CN" altLang="zh-CN" sz="4000" dirty="0" smtClean="0"/>
              <a:t>速度不是</a:t>
            </a:r>
            <a:r>
              <a:rPr lang="zh-CN" altLang="zh-CN" sz="4000" dirty="0"/>
              <a:t>第</a:t>
            </a:r>
            <a:r>
              <a:rPr lang="en-US" altLang="zh-CN" sz="4000" dirty="0"/>
              <a:t>1</a:t>
            </a:r>
            <a:r>
              <a:rPr lang="zh-CN" altLang="zh-CN" sz="4000" dirty="0"/>
              <a:t>数据</a:t>
            </a:r>
            <a:r>
              <a:rPr lang="zh-CN" altLang="zh-CN" sz="4000" dirty="0" smtClean="0"/>
              <a:t>，</a:t>
            </a:r>
            <a:r>
              <a:rPr lang="zh-CN" altLang="en-US" sz="4000" dirty="0"/>
              <a:t>因为是算出来的</a:t>
            </a:r>
            <a:endParaRPr lang="zh-CN" altLang="zh-CN" sz="4000" dirty="0"/>
          </a:p>
          <a:p>
            <a:pPr marL="0" lvl="0" indent="0">
              <a:buNone/>
            </a:pPr>
            <a:endParaRPr lang="zh-CN" altLang="zh-CN" sz="4000" dirty="0"/>
          </a:p>
          <a:p>
            <a:pPr marL="0" indent="0">
              <a:buNone/>
            </a:pPr>
            <a:endParaRPr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0768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手的资料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5400" dirty="0" smtClean="0"/>
              <a:t>拿到第</a:t>
            </a:r>
            <a:r>
              <a:rPr lang="en-US" altLang="zh-CN" sz="5400" dirty="0" smtClean="0"/>
              <a:t>1</a:t>
            </a:r>
            <a:r>
              <a:rPr lang="zh-CN" altLang="en-US" sz="5400" dirty="0" smtClean="0"/>
              <a:t>手的资料，</a:t>
            </a:r>
            <a:endParaRPr lang="en-US" altLang="zh-CN" sz="5400" dirty="0" smtClean="0"/>
          </a:p>
          <a:p>
            <a:r>
              <a:rPr lang="zh-CN" altLang="zh-CN" sz="5400" dirty="0" smtClean="0"/>
              <a:t>课堂记的笔记就是第</a:t>
            </a:r>
            <a:r>
              <a:rPr lang="en-US" altLang="zh-CN" sz="5400" dirty="0" smtClean="0"/>
              <a:t>1</a:t>
            </a:r>
            <a:r>
              <a:rPr lang="zh-CN" altLang="zh-CN" sz="5400" dirty="0" smtClean="0"/>
              <a:t>手资料，</a:t>
            </a:r>
            <a:endParaRPr lang="en-US" altLang="zh-CN" sz="5400" dirty="0" smtClean="0"/>
          </a:p>
          <a:p>
            <a:endParaRPr lang="zh-CN" altLang="en-US" sz="5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6713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559496" y="1628800"/>
            <a:ext cx="8796089" cy="2646878"/>
          </a:xfrm>
          <a:solidFill>
            <a:schemeClr val="accent2"/>
          </a:solidFill>
        </p:spPr>
        <p:txBody>
          <a:bodyPr/>
          <a:lstStyle/>
          <a:p>
            <a:r>
              <a:rPr lang="en-US" altLang="zh-CN" sz="16600" dirty="0" smtClean="0">
                <a:solidFill>
                  <a:schemeClr val="bg1"/>
                </a:solidFill>
              </a:rPr>
              <a:t>How</a:t>
            </a:r>
            <a:endParaRPr lang="zh-CN" altLang="en-US" sz="16600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652000" y="6248400"/>
            <a:ext cx="2540000" cy="457200"/>
          </a:xfrm>
        </p:spPr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10303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越多越好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老师讲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zh-CN" altLang="en-US" dirty="0" smtClean="0"/>
              <a:t>黑板</a:t>
            </a:r>
            <a:r>
              <a:rPr lang="zh-CN" altLang="en-US" dirty="0"/>
              <a:t>上写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en-US" altLang="zh-CN" dirty="0" err="1" smtClean="0"/>
              <a:t>ppt</a:t>
            </a:r>
            <a:r>
              <a:rPr lang="zh-CN" altLang="en-US" dirty="0"/>
              <a:t>里边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zh-CN" altLang="en-US" dirty="0"/>
              <a:t>尽量都抄</a:t>
            </a:r>
            <a:r>
              <a:rPr lang="zh-CN" altLang="en-US" dirty="0" smtClean="0"/>
              <a:t>下来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注意</a:t>
            </a:r>
            <a:r>
              <a:rPr lang="zh-CN" altLang="en-US" dirty="0"/>
              <a:t>老师讲话的层次</a:t>
            </a:r>
            <a:r>
              <a:rPr lang="zh-CN" altLang="en-US" dirty="0" smtClean="0"/>
              <a:t>，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用</a:t>
            </a:r>
            <a:r>
              <a:rPr lang="en-US" altLang="zh-CN" dirty="0" smtClean="0"/>
              <a:t>1</a:t>
            </a:r>
            <a:r>
              <a:rPr lang="zh-CN" altLang="en-US" dirty="0" smtClean="0"/>
              <a:t>，</a:t>
            </a:r>
            <a:r>
              <a:rPr lang="en-US" altLang="zh-CN" dirty="0" smtClean="0"/>
              <a:t>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3</a:t>
            </a:r>
            <a:r>
              <a:rPr lang="zh-CN" altLang="en-US" dirty="0"/>
              <a:t>标注好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67797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不一定</a:t>
            </a:r>
            <a:r>
              <a:rPr lang="zh-CN" altLang="en-US" dirty="0"/>
              <a:t>非常工整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5328592" cy="4378424"/>
          </a:xfrm>
        </p:spPr>
        <p:txBody>
          <a:bodyPr/>
          <a:lstStyle/>
          <a:p>
            <a:r>
              <a:rPr lang="zh-CN" altLang="en-US" dirty="0"/>
              <a:t>如果老师讲的快，你又要</a:t>
            </a:r>
            <a:r>
              <a:rPr lang="zh-CN" altLang="en-US" dirty="0" smtClean="0"/>
              <a:t>记得全，就</a:t>
            </a:r>
            <a:r>
              <a:rPr lang="zh-CN" altLang="en-US" dirty="0"/>
              <a:t>不可能写的</a:t>
            </a:r>
            <a:r>
              <a:rPr lang="zh-CN" altLang="en-US" dirty="0" smtClean="0"/>
              <a:t>工整</a:t>
            </a:r>
            <a:endParaRPr lang="en-US" altLang="zh-CN" dirty="0" smtClean="0"/>
          </a:p>
          <a:p>
            <a:r>
              <a:rPr lang="zh-CN" altLang="zh-CN" dirty="0" smtClean="0"/>
              <a:t>真正</a:t>
            </a:r>
            <a:r>
              <a:rPr lang="zh-CN" altLang="zh-CN" dirty="0"/>
              <a:t>的笔机长什么样？一定是比较乱</a:t>
            </a:r>
            <a:r>
              <a:rPr lang="zh-CN" altLang="zh-CN" dirty="0" smtClean="0"/>
              <a:t>的</a:t>
            </a:r>
            <a:r>
              <a:rPr lang="zh-CN" altLang="en-US" dirty="0" smtClean="0"/>
              <a:t>，</a:t>
            </a:r>
            <a:r>
              <a:rPr lang="zh-CN" altLang="zh-CN" dirty="0" smtClean="0"/>
              <a:t>不会</a:t>
            </a:r>
            <a:r>
              <a:rPr lang="zh-CN" altLang="zh-CN" dirty="0"/>
              <a:t>是特别工整的</a:t>
            </a:r>
            <a:r>
              <a:rPr lang="zh-CN" altLang="zh-CN" dirty="0" smtClean="0"/>
              <a:t>，</a:t>
            </a:r>
            <a:endParaRPr lang="en-US" altLang="zh-CN" dirty="0" smtClean="0"/>
          </a:p>
          <a:p>
            <a:r>
              <a:rPr lang="zh-CN" altLang="zh-CN" dirty="0" smtClean="0"/>
              <a:t>看上去</a:t>
            </a:r>
            <a:r>
              <a:rPr lang="zh-CN" altLang="zh-CN" dirty="0"/>
              <a:t>非常工整的</a:t>
            </a:r>
            <a:r>
              <a:rPr lang="zh-CN" altLang="zh-CN" dirty="0" smtClean="0"/>
              <a:t>笔记</a:t>
            </a:r>
            <a:r>
              <a:rPr lang="zh-CN" altLang="en-US" dirty="0" smtClean="0"/>
              <a:t>，</a:t>
            </a:r>
            <a:r>
              <a:rPr lang="zh-CN" altLang="zh-CN" dirty="0" smtClean="0"/>
              <a:t>一定</a:t>
            </a:r>
            <a:r>
              <a:rPr lang="zh-CN" altLang="zh-CN" dirty="0"/>
              <a:t>是会后腾出来的笔记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59834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– </a:t>
            </a:r>
            <a:endParaRPr lang="zh-CN" altLang="en-US" dirty="0"/>
          </a:p>
        </p:txBody>
      </p:sp>
      <p:pic>
        <p:nvPicPr>
          <p:cNvPr id="6" name="内容占位符 5" descr="屏幕剪辑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477186"/>
            <a:ext cx="3267473" cy="478876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742186"/>
              </p:ext>
            </p:extLst>
          </p:nvPr>
        </p:nvGraphicFramePr>
        <p:xfrm>
          <a:off x="9840416" y="1412776"/>
          <a:ext cx="1688637" cy="2389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4" imgW="4533758" imgH="6416030" progId="Acrobat.Document.DC">
                  <p:embed/>
                </p:oleObj>
              </mc:Choice>
              <mc:Fallback>
                <p:oleObj name="Acrobat Document" r:id="rId4" imgW="4533758" imgH="641603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40416" y="1412776"/>
                        <a:ext cx="1688637" cy="2389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9728560" y="3871570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课后整理的</a:t>
            </a:r>
            <a:r>
              <a:rPr lang="zh-CN" altLang="en-US" dirty="0" smtClean="0"/>
              <a:t>笔记</a:t>
            </a:r>
            <a:endParaRPr lang="en-US" altLang="zh-CN" dirty="0" smtClean="0"/>
          </a:p>
          <a:p>
            <a:r>
              <a:rPr lang="zh-CN" altLang="en-US" dirty="0" smtClean="0"/>
              <a:t>（双击打开）</a:t>
            </a:r>
            <a:endParaRPr lang="zh-CN" altLang="en-US" dirty="0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 rotWithShape="1">
          <a:blip r:embed="rId6"/>
          <a:srcRect l="9842" t="9248" r="11157" b="19548"/>
          <a:stretch/>
        </p:blipFill>
        <p:spPr>
          <a:xfrm>
            <a:off x="1042260" y="1340768"/>
            <a:ext cx="3558481" cy="45370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5921" y="594418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/>
              <a:t>实际的笔记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5401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45967" y="404664"/>
            <a:ext cx="4747354" cy="671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404664"/>
            <a:ext cx="4816674" cy="6813758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5999509" y="-113841"/>
            <a:ext cx="4500283" cy="1463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dirty="0" smtClean="0"/>
              <a:t>优点：用不同的笔分出层次，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zh-CN" altLang="en-US" sz="1800" dirty="0" smtClean="0"/>
              <a:t>流出的空多些，好看</a:t>
            </a:r>
            <a:endParaRPr lang="zh-CN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2100233" y="51064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0" dirty="0"/>
              <a:t>优点：工整对齐，层次清晰</a:t>
            </a:r>
          </a:p>
        </p:txBody>
      </p:sp>
    </p:spTree>
    <p:extLst>
      <p:ext uri="{BB962C8B-B14F-4D97-AF65-F5344CB8AC3E}">
        <p14:creationId xmlns:p14="http://schemas.microsoft.com/office/powerpoint/2010/main" val="121734041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从我做起，从现在做起。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今天</a:t>
            </a:r>
            <a:r>
              <a:rPr lang="zh-CN" altLang="en-US" dirty="0" smtClean="0"/>
              <a:t>的课与课堂笔记</a:t>
            </a:r>
            <a:endParaRPr lang="en-US" altLang="zh-CN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 smtClean="0"/>
              <a:t>发给</a:t>
            </a:r>
            <a:r>
              <a:rPr lang="zh-CN" altLang="en-US" sz="2000" dirty="0"/>
              <a:t>你们一张</a:t>
            </a:r>
            <a:r>
              <a:rPr lang="zh-CN" altLang="en-US" sz="2000" dirty="0" smtClean="0"/>
              <a:t>纸</a:t>
            </a:r>
            <a:endParaRPr lang="en-US" altLang="zh-CN" sz="2000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/>
              <a:t>每一堂上课，从新的一页</a:t>
            </a:r>
            <a:r>
              <a:rPr lang="zh-CN" altLang="en-US" sz="2000" dirty="0" smtClean="0"/>
              <a:t>开始。</a:t>
            </a:r>
            <a:endParaRPr lang="en-US" altLang="zh-CN" sz="2000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/>
              <a:t>先写成右边那个</a:t>
            </a:r>
            <a:r>
              <a:rPr lang="zh-CN" altLang="en-US" sz="2000" dirty="0" smtClean="0"/>
              <a:t>样子</a:t>
            </a:r>
            <a:endParaRPr lang="en-US" altLang="zh-CN" sz="2000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/>
              <a:t>在下面画两条</a:t>
            </a:r>
            <a:r>
              <a:rPr lang="zh-CN" altLang="en-US" sz="2000" dirty="0" smtClean="0"/>
              <a:t>线</a:t>
            </a:r>
            <a:endParaRPr lang="en-US" altLang="zh-CN" sz="2000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/>
              <a:t>在右边</a:t>
            </a:r>
            <a:r>
              <a:rPr lang="en-US" altLang="zh-CN" sz="2000" dirty="0" smtClean="0"/>
              <a:t>1/3</a:t>
            </a:r>
            <a:r>
              <a:rPr lang="zh-CN" altLang="en-US" sz="2000" dirty="0" smtClean="0"/>
              <a:t>、</a:t>
            </a:r>
            <a:r>
              <a:rPr lang="en-US" altLang="zh-CN" sz="2000" dirty="0" smtClean="0"/>
              <a:t>1/4</a:t>
            </a:r>
            <a:r>
              <a:rPr lang="zh-CN" altLang="en-US" sz="2000" dirty="0"/>
              <a:t>的</a:t>
            </a:r>
            <a:r>
              <a:rPr lang="zh-CN" altLang="en-US" sz="2000" dirty="0" smtClean="0"/>
              <a:t>位置画一</a:t>
            </a:r>
            <a:r>
              <a:rPr lang="zh-CN" altLang="en-US" sz="2000" dirty="0"/>
              <a:t>条</a:t>
            </a:r>
            <a:r>
              <a:rPr lang="zh-CN" altLang="en-US" sz="2000" dirty="0" smtClean="0"/>
              <a:t>竖线</a:t>
            </a:r>
            <a:endParaRPr lang="en-US" altLang="zh-CN" sz="2000" dirty="0" smtClean="0"/>
          </a:p>
          <a:p>
            <a:pPr marL="938530" lvl="1" indent="-514350">
              <a:buFont typeface="+mj-lt"/>
              <a:buAutoNum type="arabicPeriod"/>
            </a:pPr>
            <a:r>
              <a:rPr lang="zh-CN" altLang="en-US" sz="2000" dirty="0"/>
              <a:t>课堂笔记记在竖线</a:t>
            </a:r>
            <a:r>
              <a:rPr lang="zh-CN" altLang="en-US" sz="2000" dirty="0" smtClean="0"/>
              <a:t>的</a:t>
            </a:r>
            <a:endParaRPr lang="en-US" altLang="zh-CN" sz="2000" dirty="0"/>
          </a:p>
          <a:p>
            <a:pPr marL="514350" indent="-514350"/>
            <a:r>
              <a:rPr lang="zh-CN" altLang="en-US" dirty="0" smtClean="0"/>
              <a:t>课后要收回，作为课堂作业（按上面标准给分）</a:t>
            </a:r>
            <a:endParaRPr lang="en-US" altLang="zh-CN" dirty="0" smtClean="0"/>
          </a:p>
          <a:p>
            <a:pPr marL="514350" indent="-514350"/>
            <a:r>
              <a:rPr lang="zh-CN" altLang="en-US" dirty="0" smtClean="0"/>
              <a:t>可拍照作为课后复习，下堂课发回这张纸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00" r="7482" b="30194"/>
          <a:stretch/>
        </p:blipFill>
        <p:spPr>
          <a:xfrm>
            <a:off x="7032104" y="1700808"/>
            <a:ext cx="4630053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90826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课堂笔记（例）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391285"/>
            <a:ext cx="3282460" cy="4378325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1991544" y="587727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/>
              <a:t>好看的，</a:t>
            </a:r>
            <a:endParaRPr lang="zh-CN" altLang="en-US" sz="4000" dirty="0"/>
          </a:p>
        </p:txBody>
      </p:sp>
      <p:sp>
        <p:nvSpPr>
          <p:cNvPr id="6" name="文本框 5"/>
          <p:cNvSpPr txBox="1"/>
          <p:nvPr/>
        </p:nvSpPr>
        <p:spPr>
          <a:xfrm>
            <a:off x="7248128" y="587727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/>
              <a:t>实际的。</a:t>
            </a:r>
            <a:endParaRPr lang="zh-CN" altLang="en-US" sz="4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1391285"/>
            <a:ext cx="2935126" cy="44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2619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英语单词学习卷面 </a:t>
            </a:r>
            <a:r>
              <a:rPr lang="zh-CN" altLang="en-US" dirty="0"/>
              <a:t>（例）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4" b="21870"/>
          <a:stretch/>
        </p:blipFill>
        <p:spPr>
          <a:xfrm>
            <a:off x="4079776" y="2204864"/>
            <a:ext cx="3494058" cy="28083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67" y="895820"/>
            <a:ext cx="3583792" cy="4776523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" y="1298763"/>
            <a:ext cx="2985654" cy="4373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87488" y="5505271"/>
            <a:ext cx="91374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/>
              <a:t>①         ②          ③</a:t>
            </a:r>
            <a:endParaRPr lang="zh-CN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813912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越多越好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4536504" cy="4378424"/>
          </a:xfrm>
        </p:spPr>
        <p:txBody>
          <a:bodyPr/>
          <a:lstStyle/>
          <a:p>
            <a:r>
              <a:rPr lang="zh-CN" altLang="en-US" dirty="0"/>
              <a:t>老师讲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zh-CN" altLang="en-US" dirty="0" smtClean="0"/>
              <a:t>黑板</a:t>
            </a:r>
            <a:r>
              <a:rPr lang="zh-CN" altLang="en-US" dirty="0"/>
              <a:t>上写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en-US" altLang="zh-CN" dirty="0" err="1" smtClean="0"/>
              <a:t>ppt</a:t>
            </a:r>
            <a:r>
              <a:rPr lang="zh-CN" altLang="en-US" dirty="0"/>
              <a:t>里边</a:t>
            </a:r>
            <a:r>
              <a:rPr lang="zh-CN" altLang="en-US" dirty="0" smtClean="0"/>
              <a:t>的</a:t>
            </a:r>
            <a:endParaRPr lang="en-US" altLang="zh-CN" dirty="0" smtClean="0"/>
          </a:p>
          <a:p>
            <a:r>
              <a:rPr lang="zh-CN" altLang="en-US" dirty="0"/>
              <a:t>尽量都抄</a:t>
            </a:r>
            <a:r>
              <a:rPr lang="zh-CN" altLang="en-US" dirty="0" smtClean="0"/>
              <a:t>下来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注意</a:t>
            </a:r>
            <a:r>
              <a:rPr lang="zh-CN" altLang="en-US" dirty="0"/>
              <a:t>老师讲话的层次</a:t>
            </a:r>
            <a:r>
              <a:rPr lang="zh-CN" altLang="en-US" dirty="0" smtClean="0"/>
              <a:t>，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用</a:t>
            </a:r>
            <a:r>
              <a:rPr lang="en-US" altLang="zh-CN" dirty="0" smtClean="0"/>
              <a:t>1</a:t>
            </a:r>
            <a:r>
              <a:rPr lang="zh-CN" altLang="en-US" dirty="0" smtClean="0"/>
              <a:t>，</a:t>
            </a:r>
            <a:r>
              <a:rPr lang="en-US" altLang="zh-CN" dirty="0" smtClean="0"/>
              <a:t>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3</a:t>
            </a:r>
            <a:r>
              <a:rPr lang="zh-CN" altLang="en-US" dirty="0"/>
              <a:t>标注好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24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不一定</a:t>
            </a:r>
            <a:r>
              <a:rPr lang="zh-CN" altLang="en-US" dirty="0"/>
              <a:t>非常工整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5328592" cy="4378424"/>
          </a:xfrm>
        </p:spPr>
        <p:txBody>
          <a:bodyPr/>
          <a:lstStyle/>
          <a:p>
            <a:r>
              <a:rPr lang="zh-CN" altLang="en-US" dirty="0"/>
              <a:t>如果老师讲的快，你又要</a:t>
            </a:r>
            <a:r>
              <a:rPr lang="zh-CN" altLang="en-US" dirty="0" smtClean="0"/>
              <a:t>记得全，就</a:t>
            </a:r>
            <a:r>
              <a:rPr lang="zh-CN" altLang="en-US" dirty="0"/>
              <a:t>不可能写的</a:t>
            </a:r>
            <a:r>
              <a:rPr lang="zh-CN" altLang="en-US" dirty="0" smtClean="0"/>
              <a:t>工整</a:t>
            </a:r>
            <a:endParaRPr lang="en-US" altLang="zh-CN" dirty="0" smtClean="0"/>
          </a:p>
          <a:p>
            <a:r>
              <a:rPr lang="zh-CN" altLang="zh-CN" dirty="0" smtClean="0"/>
              <a:t>真正</a:t>
            </a:r>
            <a:r>
              <a:rPr lang="zh-CN" altLang="zh-CN" dirty="0"/>
              <a:t>的笔机长什么样？一定是比较乱</a:t>
            </a:r>
            <a:r>
              <a:rPr lang="zh-CN" altLang="zh-CN" dirty="0" smtClean="0"/>
              <a:t>的</a:t>
            </a:r>
            <a:r>
              <a:rPr lang="zh-CN" altLang="en-US" dirty="0" smtClean="0"/>
              <a:t>，</a:t>
            </a:r>
            <a:r>
              <a:rPr lang="zh-CN" altLang="zh-CN" dirty="0" smtClean="0"/>
              <a:t>不会</a:t>
            </a:r>
            <a:r>
              <a:rPr lang="zh-CN" altLang="zh-CN" dirty="0"/>
              <a:t>是特别工整的</a:t>
            </a:r>
            <a:r>
              <a:rPr lang="zh-CN" altLang="zh-CN" dirty="0" smtClean="0"/>
              <a:t>，</a:t>
            </a:r>
            <a:endParaRPr lang="en-US" altLang="zh-CN" dirty="0" smtClean="0"/>
          </a:p>
          <a:p>
            <a:r>
              <a:rPr lang="zh-CN" altLang="zh-CN" dirty="0" smtClean="0"/>
              <a:t>看上去</a:t>
            </a:r>
            <a:r>
              <a:rPr lang="zh-CN" altLang="zh-CN" dirty="0"/>
              <a:t>非常工整的</a:t>
            </a:r>
            <a:r>
              <a:rPr lang="zh-CN" altLang="zh-CN" dirty="0" smtClean="0"/>
              <a:t>笔记</a:t>
            </a:r>
            <a:r>
              <a:rPr lang="zh-CN" altLang="en-US" dirty="0" smtClean="0"/>
              <a:t>，</a:t>
            </a:r>
            <a:r>
              <a:rPr lang="zh-CN" altLang="zh-CN" dirty="0" smtClean="0"/>
              <a:t>一定</a:t>
            </a:r>
            <a:r>
              <a:rPr lang="zh-CN" altLang="zh-CN" dirty="0"/>
              <a:t>是会后腾出来的笔记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-1099" r="68506" b="31801"/>
          <a:stretch/>
        </p:blipFill>
        <p:spPr>
          <a:xfrm>
            <a:off x="7030154" y="913790"/>
            <a:ext cx="3985004" cy="49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4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好的笔记（真实齐全不工整）</a:t>
            </a:r>
            <a:endParaRPr lang="zh-CN" altLang="en-US" dirty="0"/>
          </a:p>
        </p:txBody>
      </p:sp>
      <p:pic>
        <p:nvPicPr>
          <p:cNvPr id="5" name="内容占位符 4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260376"/>
            <a:ext cx="5185468" cy="544522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93" y="1234786"/>
            <a:ext cx="2991034" cy="4126121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02" y="1443269"/>
            <a:ext cx="3012552" cy="409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462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015629"/>
              </p:ext>
            </p:extLst>
          </p:nvPr>
        </p:nvGraphicFramePr>
        <p:xfrm>
          <a:off x="7516813" y="469900"/>
          <a:ext cx="4533900" cy="641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3" imgW="4533758" imgH="6416030" progId="Acrobat.Document.DC">
                  <p:embed/>
                </p:oleObj>
              </mc:Choice>
              <mc:Fallback>
                <p:oleObj name="Acrobat Document" r:id="rId3" imgW="4533758" imgH="641603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16813" y="469900"/>
                        <a:ext cx="4533900" cy="64166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199456" y="358497"/>
            <a:ext cx="7823200" cy="553998"/>
          </a:xfrm>
        </p:spPr>
        <p:txBody>
          <a:bodyPr/>
          <a:lstStyle/>
          <a:p>
            <a:r>
              <a:rPr lang="zh-CN" altLang="en-US" sz="3600" dirty="0" smtClean="0"/>
              <a:t>分数是比出来的</a:t>
            </a:r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839416" y="1412776"/>
            <a:ext cx="6264696" cy="4378424"/>
          </a:xfrm>
        </p:spPr>
        <p:txBody>
          <a:bodyPr/>
          <a:lstStyle/>
          <a:p>
            <a:r>
              <a:rPr lang="zh-CN" altLang="en-US" dirty="0" smtClean="0"/>
              <a:t>把</a:t>
            </a:r>
            <a:r>
              <a:rPr lang="zh-CN" altLang="en-US" dirty="0"/>
              <a:t>全体学生的课堂笔记扫描成一个文档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zh-CN" altLang="en-US" dirty="0" smtClean="0"/>
              <a:t>然后</a:t>
            </a:r>
            <a:r>
              <a:rPr lang="zh-CN" altLang="en-US" dirty="0"/>
              <a:t>集中发给全体学生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zh-CN" altLang="en-US" dirty="0" smtClean="0"/>
              <a:t>让</a:t>
            </a:r>
            <a:r>
              <a:rPr lang="zh-CN" altLang="en-US" dirty="0"/>
              <a:t>大家有一个参考谁的笔记记得好。</a:t>
            </a:r>
          </a:p>
          <a:p>
            <a:r>
              <a:rPr lang="zh-CN" altLang="en-US" dirty="0"/>
              <a:t>作为案例，这是我们上课笔记集合。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9526965" y="4735592"/>
            <a:ext cx="1201440" cy="10556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/>
              <a:t>右键打开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11699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千奇百怪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10657184" cy="4378424"/>
          </a:xfrm>
        </p:spPr>
        <p:txBody>
          <a:bodyPr/>
          <a:lstStyle/>
          <a:p>
            <a:r>
              <a:rPr lang="zh-CN" altLang="en-US" dirty="0" smtClean="0"/>
              <a:t>尽管如此，有一些共同的规律：</a:t>
            </a:r>
            <a:endParaRPr lang="en-US" altLang="zh-CN" dirty="0" smtClean="0"/>
          </a:p>
          <a:p>
            <a:r>
              <a:rPr lang="zh-CN" altLang="en-US" dirty="0" smtClean="0"/>
              <a:t>第一就是多多益善。</a:t>
            </a:r>
            <a:endParaRPr lang="en-US" altLang="zh-CN" dirty="0" smtClean="0"/>
          </a:p>
          <a:p>
            <a:r>
              <a:rPr lang="zh-CN" altLang="en-US" dirty="0" smtClean="0"/>
              <a:t>第二就是思考和整理。</a:t>
            </a:r>
            <a:endParaRPr lang="en-US" altLang="zh-CN" dirty="0" smtClean="0"/>
          </a:p>
          <a:p>
            <a:r>
              <a:rPr lang="zh-CN" altLang="en-US" dirty="0" smtClean="0"/>
              <a:t>第三就是遵从一定的格式。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不一定工整，但一定要全。</a:t>
            </a:r>
            <a:endParaRPr lang="en-US" altLang="zh-CN" dirty="0" smtClean="0"/>
          </a:p>
          <a:p>
            <a:r>
              <a:rPr lang="zh-CN" altLang="en-US" dirty="0" smtClean="0"/>
              <a:t>一边听，一边记，一边想。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71271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实际操作。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从我做起，从现在做起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为什么要记课堂笔机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学做书记，</a:t>
            </a:r>
            <a:r>
              <a:rPr lang="zh-CN" altLang="en-US" dirty="0" smtClean="0"/>
              <a:t>第一性原理</a:t>
            </a:r>
            <a:r>
              <a:rPr lang="zh-CN" altLang="en-US" dirty="0"/>
              <a:t>；</a:t>
            </a:r>
            <a:r>
              <a:rPr lang="zh-CN" altLang="en-US" dirty="0" smtClean="0"/>
              <a:t>集中注意力，帮助记忆；帮助思考</a:t>
            </a:r>
            <a:r>
              <a:rPr lang="zh-CN" altLang="en-US" dirty="0" smtClean="0"/>
              <a:t>，帮助整理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dirty="0" smtClean="0"/>
              <a:t>怎样记课堂笔记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看别人怎么</a:t>
            </a:r>
            <a:r>
              <a:rPr lang="zh-CN" altLang="en-US" dirty="0" smtClean="0"/>
              <a:t>记，越多越好右边留空课后</a:t>
            </a:r>
            <a:r>
              <a:rPr lang="zh-CN" altLang="en-US" dirty="0" smtClean="0"/>
              <a:t>整理。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3072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559496" y="2567516"/>
            <a:ext cx="8796089" cy="769441"/>
          </a:xfrm>
          <a:solidFill>
            <a:schemeClr val="accent2"/>
          </a:solidFill>
        </p:spPr>
        <p:txBody>
          <a:bodyPr/>
          <a:lstStyle/>
          <a:p>
            <a:r>
              <a:rPr lang="zh-CN" altLang="en-US" sz="4400" dirty="0">
                <a:solidFill>
                  <a:schemeClr val="bg1"/>
                </a:solidFill>
              </a:rPr>
              <a:t>看眼老师，笔下生花，脑筋在转。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652000" y="6248400"/>
            <a:ext cx="2540000" cy="457200"/>
          </a:xfrm>
        </p:spPr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6" name="标题 6"/>
          <p:cNvSpPr txBox="1">
            <a:spLocks/>
          </p:cNvSpPr>
          <p:nvPr/>
        </p:nvSpPr>
        <p:spPr bwMode="black">
          <a:xfrm>
            <a:off x="1343472" y="5834877"/>
            <a:ext cx="87960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55" b="1">
                <a:solidFill>
                  <a:srgbClr val="0955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83870" algn="l" rtl="0" eaLnBrk="1" fontAlgn="base" hangingPunct="1">
              <a:spcBef>
                <a:spcPct val="0"/>
              </a:spcBef>
              <a:spcAft>
                <a:spcPct val="0"/>
              </a:spcAft>
              <a:defRPr sz="3385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67740" algn="l" rtl="0" eaLnBrk="1" fontAlgn="base" hangingPunct="1">
              <a:spcBef>
                <a:spcPct val="0"/>
              </a:spcBef>
              <a:spcAft>
                <a:spcPct val="0"/>
              </a:spcAft>
              <a:defRPr sz="3385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451610" algn="l" rtl="0" eaLnBrk="1" fontAlgn="base" hangingPunct="1">
              <a:spcBef>
                <a:spcPct val="0"/>
              </a:spcBef>
              <a:spcAft>
                <a:spcPct val="0"/>
              </a:spcAft>
              <a:defRPr sz="3385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934845" algn="l" rtl="0" eaLnBrk="1" fontAlgn="base" hangingPunct="1">
              <a:spcBef>
                <a:spcPct val="0"/>
              </a:spcBef>
              <a:spcAft>
                <a:spcPct val="0"/>
              </a:spcAft>
              <a:defRPr sz="3385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zh-CN" altLang="en-US" sz="3600" kern="0" dirty="0" smtClean="0">
                <a:solidFill>
                  <a:srgbClr val="FFFF00"/>
                </a:solidFill>
              </a:rPr>
              <a:t>课堂笔记</a:t>
            </a:r>
            <a:endParaRPr lang="zh-CN" altLang="en-US" sz="3600" kern="0" dirty="0">
              <a:solidFill>
                <a:srgbClr val="FFFF00"/>
              </a:solidFill>
              <a:latin typeface="软萌体" panose="02000603000000000000" pitchFamily="2" charset="-122"/>
              <a:ea typeface="软萌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279810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559496" y="1628800"/>
            <a:ext cx="8796089" cy="2646878"/>
          </a:xfrm>
          <a:solidFill>
            <a:schemeClr val="accent2"/>
          </a:solidFill>
        </p:spPr>
        <p:txBody>
          <a:bodyPr/>
          <a:lstStyle/>
          <a:p>
            <a:r>
              <a:rPr lang="en-US" altLang="zh-CN" sz="16600" dirty="0" smtClean="0">
                <a:solidFill>
                  <a:schemeClr val="bg1"/>
                </a:solidFill>
              </a:rPr>
              <a:t>Why</a:t>
            </a:r>
            <a:endParaRPr lang="zh-CN" altLang="en-US" sz="16600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652000" y="6248400"/>
            <a:ext cx="2540000" cy="457200"/>
          </a:xfrm>
        </p:spPr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139804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- </a:t>
            </a:r>
            <a:r>
              <a:rPr lang="zh-CN" altLang="en-US" dirty="0" smtClean="0"/>
              <a:t>记</a:t>
            </a:r>
            <a:r>
              <a:rPr lang="zh-CN" altLang="en-US" dirty="0"/>
              <a:t>笔记的好处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/>
              <a:t>中央政治局</a:t>
            </a:r>
            <a:r>
              <a:rPr lang="zh-CN" altLang="zh-CN" dirty="0"/>
              <a:t>开会，大家都在记笔记，说明记笔记是一个好习惯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书记的本事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记忆与整理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集中听讲</a:t>
            </a:r>
            <a:endParaRPr lang="en-US" altLang="zh-CN" dirty="0" smtClean="0"/>
          </a:p>
          <a:p>
            <a:r>
              <a:rPr lang="zh-CN" altLang="en-US" dirty="0" smtClean="0"/>
              <a:t>拿</a:t>
            </a:r>
            <a:r>
              <a:rPr lang="zh-CN" altLang="en-US" dirty="0"/>
              <a:t>到第</a:t>
            </a:r>
            <a:r>
              <a:rPr lang="en-US" altLang="zh-CN" dirty="0"/>
              <a:t>1</a:t>
            </a:r>
            <a:r>
              <a:rPr lang="zh-CN" altLang="en-US" dirty="0"/>
              <a:t>手的</a:t>
            </a:r>
            <a:r>
              <a:rPr lang="zh-CN" altLang="en-US" dirty="0" smtClean="0"/>
              <a:t>资料，</a:t>
            </a:r>
            <a:r>
              <a:rPr lang="zh-CN" altLang="zh-CN" dirty="0" smtClean="0"/>
              <a:t>课堂</a:t>
            </a:r>
            <a:r>
              <a:rPr lang="zh-CN" altLang="zh-CN" dirty="0"/>
              <a:t>记的笔记就是第</a:t>
            </a:r>
            <a:r>
              <a:rPr lang="en-US" altLang="zh-CN" dirty="0"/>
              <a:t>1</a:t>
            </a:r>
            <a:r>
              <a:rPr lang="zh-CN" altLang="zh-CN" dirty="0"/>
              <a:t>手资料，</a:t>
            </a:r>
            <a:endParaRPr lang="en-US" altLang="zh-CN" dirty="0"/>
          </a:p>
          <a:p>
            <a:pPr lvl="1"/>
            <a:r>
              <a:rPr lang="zh-CN" altLang="en-US" dirty="0" smtClean="0"/>
              <a:t>那么，</a:t>
            </a:r>
            <a:r>
              <a:rPr lang="zh-CN" altLang="zh-CN" dirty="0" smtClean="0"/>
              <a:t>什么</a:t>
            </a:r>
            <a:r>
              <a:rPr lang="zh-CN" altLang="zh-CN" dirty="0"/>
              <a:t>是第</a:t>
            </a:r>
            <a:r>
              <a:rPr lang="en-US" altLang="zh-CN" dirty="0"/>
              <a:t>1</a:t>
            </a:r>
            <a:r>
              <a:rPr lang="zh-CN" altLang="zh-CN" dirty="0"/>
              <a:t>手</a:t>
            </a:r>
            <a:r>
              <a:rPr lang="zh-CN" altLang="zh-CN" dirty="0" smtClean="0"/>
              <a:t>资料</a:t>
            </a:r>
            <a:r>
              <a:rPr lang="zh-CN" altLang="en-US" dirty="0"/>
              <a:t>？</a:t>
            </a:r>
            <a:r>
              <a:rPr lang="zh-CN" altLang="zh-CN" dirty="0" smtClean="0"/>
              <a:t>什么</a:t>
            </a:r>
            <a:r>
              <a:rPr lang="zh-CN" altLang="zh-CN" dirty="0"/>
              <a:t>是第</a:t>
            </a:r>
            <a:r>
              <a:rPr lang="en-US" altLang="zh-CN" dirty="0"/>
              <a:t>1</a:t>
            </a:r>
            <a:r>
              <a:rPr lang="zh-CN" altLang="zh-CN" dirty="0" smtClean="0"/>
              <a:t>数据</a:t>
            </a:r>
            <a:r>
              <a:rPr lang="zh-CN" altLang="en-US" dirty="0" smtClean="0"/>
              <a:t>？</a:t>
            </a:r>
            <a:r>
              <a:rPr lang="zh-CN" altLang="zh-CN" dirty="0" smtClean="0"/>
              <a:t>什么</a:t>
            </a:r>
            <a:r>
              <a:rPr lang="zh-CN" altLang="zh-CN" dirty="0"/>
              <a:t>是第一性原理？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63296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课堂笔记 </a:t>
            </a:r>
            <a:r>
              <a:rPr lang="en-US" altLang="zh-CN" dirty="0" smtClean="0"/>
              <a:t>– </a:t>
            </a:r>
            <a:r>
              <a:rPr lang="zh-CN" altLang="en-US" dirty="0" smtClean="0"/>
              <a:t>书记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好习惯：</a:t>
            </a:r>
            <a:r>
              <a:rPr lang="zh-CN" altLang="zh-CN" dirty="0" smtClean="0"/>
              <a:t>中央政治局</a:t>
            </a:r>
            <a:r>
              <a:rPr lang="zh-CN" altLang="zh-CN" dirty="0"/>
              <a:t>开会，大家都在记笔记，说明记笔记是一个好习惯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书记的本意是“记”，还要记成“书”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这是一项本事，课堂笔记是书记的训练</a:t>
            </a:r>
            <a:endParaRPr lang="en-US" altLang="zh-CN" dirty="0" smtClean="0"/>
          </a:p>
          <a:p>
            <a:r>
              <a:rPr lang="zh-CN" altLang="en-US" dirty="0" smtClean="0"/>
              <a:t>好用途</a:t>
            </a:r>
            <a:endParaRPr lang="en-US" altLang="zh-CN" dirty="0" smtClean="0"/>
          </a:p>
          <a:p>
            <a:pPr marL="998855" lvl="1" indent="-514350">
              <a:buFont typeface="+mj-lt"/>
              <a:buAutoNum type="arabicPeriod"/>
            </a:pPr>
            <a:r>
              <a:rPr lang="zh-CN" altLang="en-US" dirty="0"/>
              <a:t>集中</a:t>
            </a:r>
            <a:r>
              <a:rPr lang="zh-CN" altLang="en-US" dirty="0" smtClean="0"/>
              <a:t>听讲</a:t>
            </a:r>
            <a:endParaRPr lang="en-US" altLang="zh-CN" dirty="0"/>
          </a:p>
          <a:p>
            <a:pPr marL="998855" lvl="1" indent="-514350">
              <a:buFont typeface="+mj-lt"/>
              <a:buAutoNum type="arabicPeriod"/>
            </a:pPr>
            <a:r>
              <a:rPr lang="zh-CN" altLang="en-US" dirty="0" smtClean="0"/>
              <a:t>帮助记忆</a:t>
            </a:r>
            <a:endParaRPr lang="en-US" altLang="zh-CN" dirty="0" smtClean="0"/>
          </a:p>
          <a:p>
            <a:pPr marL="998855" lvl="1" indent="-514350">
              <a:buFont typeface="+mj-lt"/>
              <a:buAutoNum type="arabicPeriod"/>
            </a:pPr>
            <a:r>
              <a:rPr lang="zh-CN" altLang="en-US" dirty="0" smtClean="0"/>
              <a:t>思考整理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1065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哪个更真实？哪个更有用？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pic>
        <p:nvPicPr>
          <p:cNvPr id="4098" name="Picture 2" descr="http://hm.people.com.cn/NMediaFile/2012/1214/MAIN20121214084000020272647539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6"/>
          <a:stretch/>
        </p:blipFill>
        <p:spPr bwMode="auto">
          <a:xfrm>
            <a:off x="2639616" y="1980247"/>
            <a:ext cx="228642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30050" r="11429" b="34250"/>
          <a:stretch/>
        </p:blipFill>
        <p:spPr>
          <a:xfrm>
            <a:off x="7464152" y="2393226"/>
            <a:ext cx="2808312" cy="244827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5680" y="55892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A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446592" y="549627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B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250074" y="5164752"/>
            <a:ext cx="1890042" cy="132802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AutoNum type="alphaUcParenBoth"/>
            </a:pPr>
            <a:r>
              <a:rPr lang="en-US" altLang="zh-CN" dirty="0" smtClean="0">
                <a:solidFill>
                  <a:srgbClr val="C00000"/>
                </a:solidFill>
              </a:rPr>
              <a:t> or (B) </a:t>
            </a:r>
          </a:p>
          <a:p>
            <a:pPr marL="342900" indent="-342900" algn="ctr">
              <a:buAutoNum type="alphaUcParenBoth"/>
            </a:pPr>
            <a:endParaRPr lang="en-US" altLang="zh-CN" dirty="0">
              <a:solidFill>
                <a:srgbClr val="C00000"/>
              </a:solidFill>
            </a:endParaRPr>
          </a:p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 哪个好看？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ctr"/>
            <a:r>
              <a:rPr lang="zh-CN" altLang="en-US" dirty="0" smtClean="0">
                <a:solidFill>
                  <a:srgbClr val="C00000"/>
                </a:solidFill>
              </a:rPr>
              <a:t> 哪个管用？</a:t>
            </a:r>
            <a:endParaRPr lang="zh-CN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1565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7823200" cy="507831"/>
          </a:xfrm>
        </p:spPr>
        <p:txBody>
          <a:bodyPr/>
          <a:lstStyle/>
          <a:p>
            <a:r>
              <a:rPr lang="zh-CN" altLang="en-US" dirty="0"/>
              <a:t>课堂笔记 </a:t>
            </a:r>
            <a:r>
              <a:rPr lang="en-US" altLang="zh-CN" dirty="0"/>
              <a:t>- </a:t>
            </a:r>
            <a:r>
              <a:rPr lang="zh-CN" altLang="en-US" dirty="0" smtClean="0"/>
              <a:t> 第一性数据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5760640" cy="4378424"/>
          </a:xfrm>
        </p:spPr>
        <p:txBody>
          <a:bodyPr/>
          <a:lstStyle/>
          <a:p>
            <a:r>
              <a:rPr lang="zh-CN" altLang="en-US" sz="2400" dirty="0" smtClean="0"/>
              <a:t>第一性原理，从第一数据出发，是很多大师们（马斯克，黄昆，）的思维方式和思想方法</a:t>
            </a:r>
            <a:endParaRPr lang="en-US" altLang="zh-CN" sz="2400" dirty="0" smtClean="0"/>
          </a:p>
          <a:p>
            <a:pPr lvl="1"/>
            <a:r>
              <a:rPr lang="zh-CN" altLang="en-US" sz="2400" dirty="0" smtClean="0"/>
              <a:t>概念</a:t>
            </a:r>
            <a:r>
              <a:rPr lang="zh-CN" altLang="en-US" sz="2400" dirty="0"/>
              <a:t>，什么是第一性原理，什么是从第一数据出发，</a:t>
            </a:r>
          </a:p>
          <a:p>
            <a:pPr lvl="1"/>
            <a:r>
              <a:rPr lang="zh-CN" altLang="en-US" sz="2400" dirty="0" smtClean="0"/>
              <a:t>发动机</a:t>
            </a:r>
            <a:r>
              <a:rPr lang="zh-CN" altLang="en-US" sz="2400" dirty="0"/>
              <a:t>航空发动机，钱学森火箭人造卫星，的例子，</a:t>
            </a:r>
          </a:p>
          <a:p>
            <a:pPr lvl="1"/>
            <a:r>
              <a:rPr lang="en-US" altLang="zh-CN" sz="2400" dirty="0" smtClean="0"/>
              <a:t>JUDGE </a:t>
            </a:r>
            <a:r>
              <a:rPr lang="en-US" altLang="zh-CN" sz="2400" dirty="0"/>
              <a:t>OR FACT</a:t>
            </a:r>
          </a:p>
          <a:p>
            <a:pPr lvl="1"/>
            <a:r>
              <a:rPr lang="zh-CN" altLang="en-US" sz="2400" dirty="0" smtClean="0"/>
              <a:t>黄</a:t>
            </a:r>
            <a:r>
              <a:rPr lang="zh-CN" altLang="en-US" sz="2400" dirty="0"/>
              <a:t>昆与第一性原理，从第一数据，</a:t>
            </a:r>
          </a:p>
          <a:p>
            <a:pPr lvl="1"/>
            <a:r>
              <a:rPr lang="zh-CN" altLang="en-US" sz="2400" dirty="0" smtClean="0"/>
              <a:t>马斯克</a:t>
            </a:r>
            <a:r>
              <a:rPr lang="zh-CN" altLang="en-US" sz="2400" dirty="0"/>
              <a:t>与第一性原理（</a:t>
            </a:r>
            <a:r>
              <a:rPr lang="en-US" altLang="zh-CN" sz="2400" dirty="0"/>
              <a:t>FIRST PRINCIPLES</a:t>
            </a:r>
            <a:r>
              <a:rPr lang="zh-CN" altLang="en-US" sz="2400" dirty="0"/>
              <a:t>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03008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358497"/>
            <a:ext cx="7823200" cy="553998"/>
          </a:xfrm>
        </p:spPr>
        <p:txBody>
          <a:bodyPr/>
          <a:lstStyle/>
          <a:p>
            <a:r>
              <a:rPr lang="zh-CN" altLang="en-US" dirty="0" smtClean="0"/>
              <a:t>第一性原理 </a:t>
            </a:r>
            <a:r>
              <a:rPr lang="en-US" altLang="zh-CN" dirty="0" smtClean="0"/>
              <a:t>- </a:t>
            </a:r>
            <a:r>
              <a:rPr lang="zh-CN" altLang="en-US" sz="3600" dirty="0" smtClean="0"/>
              <a:t>马斯克</a:t>
            </a:r>
            <a:r>
              <a:rPr lang="zh-CN" altLang="en-US" sz="3600" dirty="0"/>
              <a:t>，黄</a:t>
            </a:r>
            <a:r>
              <a:rPr lang="zh-CN" altLang="en-US" sz="3600" dirty="0" smtClean="0"/>
              <a:t>昆 。。。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896415"/>
              </p:ext>
            </p:extLst>
          </p:nvPr>
        </p:nvGraphicFramePr>
        <p:xfrm>
          <a:off x="2639616" y="1921093"/>
          <a:ext cx="5275263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文档" r:id="rId3" imgW="5274753" imgH="4003704" progId="Word.Document.12">
                  <p:embed/>
                </p:oleObj>
              </mc:Choice>
              <mc:Fallback>
                <p:oleObj name="文档" r:id="rId3" imgW="5274753" imgH="40037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9616" y="1921093"/>
                        <a:ext cx="5275263" cy="4003675"/>
                      </a:xfrm>
                      <a:prstGeom prst="rect">
                        <a:avLst/>
                      </a:prstGeom>
                      <a:ln w="11112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8256240" y="4869160"/>
            <a:ext cx="1201440" cy="105560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双击打开</a:t>
            </a:r>
          </a:p>
        </p:txBody>
      </p:sp>
    </p:spTree>
    <p:extLst>
      <p:ext uri="{BB962C8B-B14F-4D97-AF65-F5344CB8AC3E}">
        <p14:creationId xmlns:p14="http://schemas.microsoft.com/office/powerpoint/2010/main" val="194760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7823200" cy="507831"/>
          </a:xfrm>
        </p:spPr>
        <p:txBody>
          <a:bodyPr/>
          <a:lstStyle/>
          <a:p>
            <a:r>
              <a:rPr lang="en-US" altLang="zh-CN" cap="all" dirty="0"/>
              <a:t>judge or </a:t>
            </a:r>
            <a:r>
              <a:rPr lang="en-US" altLang="zh-CN" cap="all" dirty="0" smtClean="0"/>
              <a:t>fact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/>
              <a:t>前者</a:t>
            </a:r>
            <a:r>
              <a:rPr lang="zh-CN" altLang="zh-CN" dirty="0"/>
              <a:t>是第</a:t>
            </a:r>
            <a:r>
              <a:rPr lang="en-US" altLang="zh-CN" dirty="0"/>
              <a:t>2</a:t>
            </a:r>
            <a:r>
              <a:rPr lang="zh-CN" altLang="zh-CN" dirty="0"/>
              <a:t>手的，后者是第</a:t>
            </a:r>
            <a:r>
              <a:rPr lang="en-US" altLang="zh-CN" dirty="0"/>
              <a:t>1</a:t>
            </a:r>
            <a:r>
              <a:rPr lang="zh-CN" altLang="zh-CN" dirty="0"/>
              <a:t>手，是第一数据</a:t>
            </a:r>
            <a:r>
              <a:rPr lang="zh-CN" altLang="zh-CN" dirty="0" smtClean="0"/>
              <a:t>，翻译</a:t>
            </a:r>
            <a:r>
              <a:rPr lang="zh-CN" altLang="zh-CN" dirty="0"/>
              <a:t>过来就是“判断还是事实？</a:t>
            </a:r>
          </a:p>
          <a:p>
            <a:r>
              <a:rPr lang="zh-CN" altLang="zh-CN" dirty="0"/>
              <a:t>举个例子：</a:t>
            </a:r>
          </a:p>
          <a:p>
            <a:r>
              <a:rPr lang="zh-CN" altLang="zh-CN" sz="800" dirty="0"/>
              <a:t>你最近一周吧，因为太冷了，早上不想起床，结果一周之内迟到了三天，团队里怨声载道。你的老板呢，就想善意的提醒一下你，让你注意一下，也没想给你处罚啥的。于是，他就对你说：“</a:t>
            </a:r>
            <a:r>
              <a:rPr lang="zh-CN" altLang="zh-CN" dirty="0"/>
              <a:t>小明，你怎么最近上班总是迟到，一点时间观念都没有！”。</a:t>
            </a:r>
          </a:p>
          <a:p>
            <a:r>
              <a:rPr lang="zh-CN" altLang="zh-CN" dirty="0"/>
              <a:t>请问这是</a:t>
            </a:r>
            <a:r>
              <a:rPr lang="en-US" altLang="zh-CN" dirty="0"/>
              <a:t>Judge</a:t>
            </a:r>
            <a:r>
              <a:rPr lang="zh-CN" altLang="zh-CN" dirty="0"/>
              <a:t>（判断）么？当然是。</a:t>
            </a:r>
            <a:r>
              <a:rPr lang="zh-CN" altLang="zh-CN" sz="1100" dirty="0"/>
              <a:t>比如，你怎么定义“总是”。我可能一周迟到了三天，可整个公司平均值是迟到四天，那这算“总是”吗？还是那个例子，再看下面，</a:t>
            </a:r>
          </a:p>
          <a:p>
            <a:r>
              <a:rPr lang="zh-CN" altLang="zh-CN" dirty="0"/>
              <a:t>如果老板跟你说：”小明啊，我发现你最近一周有三天都迟到了，是咋了呢？”。</a:t>
            </a:r>
          </a:p>
          <a:p>
            <a:r>
              <a:rPr lang="zh-CN" altLang="zh-CN" dirty="0"/>
              <a:t>这就是懂得说</a:t>
            </a:r>
            <a:r>
              <a:rPr lang="en-US" altLang="zh-CN" dirty="0"/>
              <a:t>Fact</a:t>
            </a:r>
            <a:r>
              <a:rPr lang="zh-CN" altLang="zh-CN" dirty="0"/>
              <a:t>（事实）</a:t>
            </a:r>
            <a:r>
              <a:rPr lang="zh-CN" altLang="zh-CN" dirty="0" smtClean="0"/>
              <a:t>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677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llZGIzOTJmYzliYzkwOTQ2NjY0YjM5OWRkYjNjMm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sample">
  <a:themeElements>
    <a:clrScheme name="sample 2">
      <a:dk1>
        <a:srgbClr val="19426B"/>
      </a:dk1>
      <a:lt1>
        <a:srgbClr val="FFFFFF"/>
      </a:lt1>
      <a:dk2>
        <a:srgbClr val="008080"/>
      </a:dk2>
      <a:lt2>
        <a:srgbClr val="B2B2B2"/>
      </a:lt2>
      <a:accent1>
        <a:srgbClr val="35C9C2"/>
      </a:accent1>
      <a:accent2>
        <a:srgbClr val="398AC7"/>
      </a:accent2>
      <a:accent3>
        <a:srgbClr val="FFFFFF"/>
      </a:accent3>
      <a:accent4>
        <a:srgbClr val="14375A"/>
      </a:accent4>
      <a:accent5>
        <a:srgbClr val="AEE1DD"/>
      </a:accent5>
      <a:accent6>
        <a:srgbClr val="337DB4"/>
      </a:accent6>
      <a:hlink>
        <a:srgbClr val="8BBC00"/>
      </a:hlink>
      <a:folHlink>
        <a:srgbClr val="6D50CA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楷体" panose="02010600040101010101" pitchFamily="2" charset="-122"/>
          </a:defRPr>
        </a:defPPr>
      </a:lstStyle>
    </a:spDef>
    <a:lnDef>
      <a:spPr bwMode="auto">
        <a:solidFill>
          <a:schemeClr val="accent1"/>
        </a:solidFill>
        <a:ln w="57150" cap="flat" cmpd="sng" algn="ctr">
          <a:solidFill>
            <a:srgbClr val="C00000"/>
          </a:solidFill>
          <a:prstDash val="solid"/>
          <a:round/>
          <a:headEnd type="none" w="med" len="med"/>
          <a:tailEnd type="triangle"/>
        </a:ln>
      </a:spPr>
      <a:bodyPr/>
      <a:lstStyle/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68402"/>
        </a:accent2>
        <a:accent3>
          <a:srgbClr val="FFFFFF"/>
        </a:accent3>
        <a:accent4>
          <a:srgbClr val="000000"/>
        </a:accent4>
        <a:accent5>
          <a:srgbClr val="B1DBF4"/>
        </a:accent5>
        <a:accent6>
          <a:srgbClr val="D07702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5095D"/>
        </a:dk1>
        <a:lt1>
          <a:srgbClr val="FFFFFF"/>
        </a:lt1>
        <a:dk2>
          <a:srgbClr val="235752"/>
        </a:dk2>
        <a:lt2>
          <a:srgbClr val="B2B2B2"/>
        </a:lt2>
        <a:accent1>
          <a:srgbClr val="DAAF34"/>
        </a:accent1>
        <a:accent2>
          <a:srgbClr val="6F9A3C"/>
        </a:accent2>
        <a:accent3>
          <a:srgbClr val="FFFFFF"/>
        </a:accent3>
        <a:accent4>
          <a:srgbClr val="1E064E"/>
        </a:accent4>
        <a:accent5>
          <a:srgbClr val="EAD4AE"/>
        </a:accent5>
        <a:accent6>
          <a:srgbClr val="648B35"/>
        </a:accent6>
        <a:hlink>
          <a:srgbClr val="8DAED9"/>
        </a:hlink>
        <a:folHlink>
          <a:srgbClr val="A8C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汇报PPT-模板</Template>
  <TotalTime>1616</TotalTime>
  <Words>1261</Words>
  <Application>Microsoft Office PowerPoint</Application>
  <PresentationFormat>宽屏</PresentationFormat>
  <Paragraphs>159</Paragraphs>
  <Slides>28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软萌体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sample</vt:lpstr>
      <vt:lpstr>文档</vt:lpstr>
      <vt:lpstr>Acrobat Document</vt:lpstr>
      <vt:lpstr>课堂笔记</vt:lpstr>
      <vt:lpstr>从我做起，从现在做起。</vt:lpstr>
      <vt:lpstr>Why</vt:lpstr>
      <vt:lpstr>课堂笔记 - 记笔记的好处</vt:lpstr>
      <vt:lpstr>课堂笔记 – 书记</vt:lpstr>
      <vt:lpstr>哪个更真实？哪个更有用？</vt:lpstr>
      <vt:lpstr>课堂笔记 -  第一性数据</vt:lpstr>
      <vt:lpstr>第一性原理 - 马斯克，黄昆 。。。</vt:lpstr>
      <vt:lpstr>judge or fact</vt:lpstr>
      <vt:lpstr>judge or fact</vt:lpstr>
      <vt:lpstr>概念：什么是第一性原理，什么是从第一数据出发， </vt:lpstr>
      <vt:lpstr>第一性 就是“不是推演出来的 ”</vt:lpstr>
      <vt:lpstr>PowerPoint 演示文稿</vt:lpstr>
      <vt:lpstr>课堂笔记 - 第1手的资料</vt:lpstr>
      <vt:lpstr>How</vt:lpstr>
      <vt:lpstr>课堂笔记 - 越多越好</vt:lpstr>
      <vt:lpstr>课堂笔记 - 不一定非常工整</vt:lpstr>
      <vt:lpstr>课堂笔记 – </vt:lpstr>
      <vt:lpstr>PowerPoint 演示文稿</vt:lpstr>
      <vt:lpstr>课堂笔记（例）</vt:lpstr>
      <vt:lpstr>英语单词学习卷面 （例）</vt:lpstr>
      <vt:lpstr>课堂笔记 - 越多越好</vt:lpstr>
      <vt:lpstr>课堂笔记 - 不一定非常工整</vt:lpstr>
      <vt:lpstr>好的笔记（真实齐全不工整）</vt:lpstr>
      <vt:lpstr>分数是比出来的</vt:lpstr>
      <vt:lpstr>课堂笔记 - 千奇百怪</vt:lpstr>
      <vt:lpstr>总结</vt:lpstr>
      <vt:lpstr>看眼老师，笔下生花，脑筋在转。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D L</cp:lastModifiedBy>
  <cp:revision>395</cp:revision>
  <dcterms:created xsi:type="dcterms:W3CDTF">2015-05-15T04:09:00Z</dcterms:created>
  <dcterms:modified xsi:type="dcterms:W3CDTF">2024-05-16T02:56:21Z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76020584076945469DEAD73FB0A4CA4F</vt:lpwstr>
  </property>
  <property fmtid="{D5CDD505-2E9C-101B-9397-08002B2CF9AE}" pid="3" name="KSOProductBuildVer">
    <vt:lpwstr>2052-11.1.0.11830</vt:lpwstr>
  </property>
</Properties>
</file>