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4"/>
  </p:notesMasterIdLst>
  <p:handoutMasterIdLst>
    <p:handoutMasterId r:id="rId25"/>
  </p:handoutMasterIdLst>
  <p:sldIdLst>
    <p:sldId id="371" r:id="rId2"/>
    <p:sldId id="377" r:id="rId3"/>
    <p:sldId id="366" r:id="rId4"/>
    <p:sldId id="367" r:id="rId5"/>
    <p:sldId id="343" r:id="rId6"/>
    <p:sldId id="372" r:id="rId7"/>
    <p:sldId id="379" r:id="rId8"/>
    <p:sldId id="368" r:id="rId9"/>
    <p:sldId id="374" r:id="rId10"/>
    <p:sldId id="363" r:id="rId11"/>
    <p:sldId id="365" r:id="rId12"/>
    <p:sldId id="364" r:id="rId13"/>
    <p:sldId id="383" r:id="rId14"/>
    <p:sldId id="373" r:id="rId15"/>
    <p:sldId id="384" r:id="rId16"/>
    <p:sldId id="375" r:id="rId17"/>
    <p:sldId id="369" r:id="rId18"/>
    <p:sldId id="385" r:id="rId19"/>
    <p:sldId id="370" r:id="rId20"/>
    <p:sldId id="378" r:id="rId21"/>
    <p:sldId id="387" r:id="rId22"/>
    <p:sldId id="38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CC250FC-6787-4BC0-AF26-1EC64D6A5171}">
          <p14:sldIdLst>
            <p14:sldId id="371"/>
            <p14:sldId id="377"/>
            <p14:sldId id="366"/>
            <p14:sldId id="367"/>
            <p14:sldId id="343"/>
            <p14:sldId id="372"/>
            <p14:sldId id="379"/>
            <p14:sldId id="368"/>
            <p14:sldId id="374"/>
            <p14:sldId id="363"/>
            <p14:sldId id="365"/>
            <p14:sldId id="364"/>
            <p14:sldId id="383"/>
            <p14:sldId id="373"/>
            <p14:sldId id="384"/>
            <p14:sldId id="375"/>
            <p14:sldId id="369"/>
            <p14:sldId id="385"/>
            <p14:sldId id="370"/>
            <p14:sldId id="378"/>
            <p14:sldId id="387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ECA"/>
    <a:srgbClr val="66FF33"/>
    <a:srgbClr val="FAB0F5"/>
    <a:srgbClr val="3F6EAA"/>
    <a:srgbClr val="7F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 autoAdjust="0"/>
    <p:restoredTop sz="92494" autoAdjust="0"/>
  </p:normalViewPr>
  <p:slideViewPr>
    <p:cSldViewPr snapToGrid="0">
      <p:cViewPr varScale="1">
        <p:scale>
          <a:sx n="64" d="100"/>
          <a:sy n="64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20T02:34:37.4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4874 5218 108 0,'2'0'60'0,"-2"-3"-60"0,0 3 0 0,0-2 0 16,0-1 4-16,0 1 4 16,0-3 4-16,0 3-8 15,-2 0 0-15,2-1-4 16,-3 1 4-16,-2-5-8 15,2 2 0-15,0 3 8 16,1-10 0-16,2 5 4 16,-3-7 0-16,0 0-8 15,1-3 4-15,2 1 4 16,0-5 0-16,-3 0-8 16,1 2 0-16,-1-2 12 15,-2-3 0-15,-1 3-24 0,1 0 4 16,0 0 8-16,-3-3 0 15,-3 3 12 1,1 2 0-16,-4-2-20 0,-4-5 0 16,-1 7 16-16,1 0 4 15,-3 1-12-15,-3-1 4 16,-3 2-4-16,-2 1 4 16,0-1-4-16,-5-1 0 15,2 1 0-15,-2 5 0 16,-1 3 0-16,1-3 4 15,-3 5-4-15,0-5 4 16,2 5-4-16,-2-2 0 0,0 2 0 16,-2-5 0-1,-22-4-4 1,8-1 4-16,0 3 4 16,5 5 0-16,1-3-4 15,-1 7 0-15,6-4-4 16,5 4 4-16,-6 5 0 15,1-2 0-15,2 2 0 16,3 2 0-16,-5 0 0 16,2 8 0-16,-2-3 0 15,5 7 0-15,2-5-4 16,1 6 0-16,2 3 8 16,6 1 0-16,-9-2-8 15,6-1 0-15,3 3 0 16,2 2 4-16,0-2 0 0,3 4 4 15,0-4-8 1,0 2 4-16,2 3 0 0,1-3 0 16,5-2-4-16,-1 2 4 15,4 3 4-15,-4-3 0 16,1-2-8-16,5-1 4 16,0 1-4-16,-2 0 4 15,7 2 0-15,-5 0 0 16,3-2 0-16,2 0 0 15,1 0 0-15,-1 0 0 16,3-3-4-16,0 1 4 16,0 1-8-16,3-1 0 0,2-1 8 15,0 3 0-15,3 0 12 16,-5 0 0-16,7 0-12 16,-2 6 0-16,-2-3 0 15,4-4 4-15,1 6 0 16,5 4 0-16,-3 0-8 15,-3 1 4-15,4 1 0 16,4 1 0-16,-5-5 0 16,1 4 4-16,2 3-8 15,-6-2 4-15,6-3 4 16,0 5 0-16,0 2-8 16,0-2 0-16,-1 0 4 15,4 2 4-15,0 3-4 16,2-3 4-16,0 5-8 0,3-2 4 15,-3-3 0 1,0 3 4-16,0 9-8 0,0-5 4 16,1 3 0-16,-1-3 4 15,-3 7-4-15,3-11 0 16,-2 7 0-16,-3-3 0 16,0 3 0-16,-3-5 4 15,0 9-4-15,-2-7 0 16,-1 3-4-16,1 7 4 15,-1-5 0-15,-2-2 0 16,0 4 4-16,-2-2 0 0,-1-7-4 16,-2 9 0-1,-1-2 0-15,1-2 4 0,-3 2-8 16,0-2 4-16,0-3 0 16,0 8 4-16,-3-13-4 15,1 8 0-15,-1-3-4 16,-2-2 4-16,-1 5 4 15,1-5 0-15,-3 5-8 16,0-8 0-16,-2 3 4 16,-1 5 4-16,0-8-4 15,-2 3 4-15,0 5-4 16,-6-5 0-16,1 0-8 16,-3-2 0-16,-6-1 8 15,6-1 0-15,0-1 0 16,-6 0 0-16,6-2-4 15,0-5 4-15,0-4 0 16,0-1 0-16,5 1 0 0,-5-1 0 16,2-1-4-16,3-4 4 15,3-1-4-15,-3-3 4 32,-2 0-4-32,2-7 0 15,3 3 0-15,-1-6 4 16,4 1-12-16,-1 0 4 15,6-3 8-15,0-2 4 16,-1 0-8-16,6 0 4 16,0 0 0-16,0-7 0 15,0 2 0-15,0 3 0 0,0-3 0 16,0-2 0-16,6 2-4 16,-1 3 4-16,6-7 4 15,-6 2 0-15,3 2-4 16,2-5 0-16,1 6 4 15,0-6 4-15,2 6-8 16,0-3 0-16,3-3 8 16,2 8 0-16,-2-8-12 15,3 3 4-15,5 3 4 16,2-8 0-16,-5 0-4 16,6 5 0-16,2-5 0 15,-5 5 4-15,5-4-4 16,2 3 4-16,-1-3-4 15,-1 6 0-15,2-7 0 16,1 8 0-16,3-8 4 0,2 5 0 16,8-5-8-16,-3 5 4 15,0-2 4-15,8-6 0 16,-5 6-8-16,0-5 4 16,3 2 0-16,5 5 4 15,-5-5-8-15,7 5 4 16,3-4 0-16,-5 1 4 15,3-2-4-15,-3-4 4 16,0-3-4-16,2 0 4 16,9 3-8-16,-3-3 0 15,2-5 4-15,3 1 4 0,-5 2-8 16,3-10 4-16,2 8 0 16,3-8 4-16,-3 8-4 15,5-8 0-15,-5-2 0 16,-2-2 4-16,-1-3-4 15,3-4 4-15,3 4-4 16,-5 1 0-16,2 1-4 16,-5-11 4-16,0 7 0 15,-1-4 4-15,-1-1-8 16,-1-4 4-16,3-3 0 16,-3 0 0-16,-3 0 0 15,-2-2 4-15,0 5-8 16,-5-3 0-16,0-2 8 15,-3 5 0-15,0-3-8 16,-6-2 4-16,1 2 4 0,-3-2 0 16,0 0-8-16,3 2 4 15,-1-4 0-15,-2 2 0 16,-2-1-4-16,-3 1 0 16,-1 0 4-16,-2-2 0 15,0-1-4-15,-5 1 4 16,0 4 0-16,-3 0 4 15,-2-2-4-15,-1-4 0 16,1-6 0-16,-3 3 0 16,0 0-4-16,-1 0 4 15,1 2 0-15,-2-7 0 0,-6 5 0 16,-3-3 0-16,0 8 0 16,-2-5 0-16,-3 7 4 15,-3 2 0-15,-2 3-8 16,0-1 0-16,-3 5 0 15,0-2 4-15,-6 0-4 16,-1 5 0-16,-1-5 4 16,-3 7 0-16,-2-5-4 15,-3 1 0-15,0-1 4 16,-7 7 0-16,-1 5 0 16,-3 0 0-16,4 10-8 15,-1-3 4-15,-2 5 4 16,-1 4 4-16,1 1-8 15,-3 9 0-15,0-2 4 16,0 4 4-16,-8 2-4 0,-3 1 4 16,-2 2-8-16,2 0 4 15,1 0 0-15,-1 2 0 16,-2 1-4-16,2 4 4 16,0 5-4-16,-5 4 4 15,1 1 0-15,1 1 4 16,1 1-4-16,2 2 4 15,-2 5-4-15,5-2 4 16,0 6-4-16,-2-6 0 16,-1 2 0-16,-5 0 0 15,3 4 4-15,2-2 0 0,0-4-4 16,-2-1 0 0,3 6 0-16,-1-1 0 15,0 0 0-15,-2 3 4 0,2 2-8 16,1-3 4-16,4 8-12 15,4-3 4-15,-1 0-24 16,6 3 4-16,5 4-36 16,2-11 4-16,6 4 20 15,5-7 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20T02:34:37.4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5837 5542 40 0,'2'0'24'0,"4"0"-12"15,-6 0 0-15,0-2-4 16,0-1 4-16,0-1 4 0,2-1 0 16,1 3-4-16,0-1 0 15,2-4-8 1,0 0 0-16,0 0 4 0,1-2 0 16,-1 2-4-16,0-5 0 15,3 0 0-15,0 5 4 16,-2-7 0-16,-1 7 0 15,0-5-8-15,0 5 0 16,1-5 0-16,2-2 4 16,-3 2-4-16,0-2 0 15,0 0 0-15,3 0 4 16,-2-2 0-16,2-1 4 16,-3-2-8-16,0 1 4 15,-2 1 8-15,2-2 0 16,-5-11-8-1,0 9 4-15,-2-5-12 16,-1 2 0-16,-5-4 8 16,3 2 4-16,-3 0-12 15,-3 3 0-15,1 4 4 16,-4-2 4-16,1-3-4 16,-3 1 4-16,-2 4-4 15,-1-2 0-15,1 2 4 16,-4-2 0-16,1 2-12 15,-2 0 4-15,1 3 8 16,1 6 0-16,0-2-8 16,0 1 4-16,0 4-4 15,0-5 4-15,-1 7 0 16,1-2 0-16,-3-2-4 16,3 6 4-16,3-1 0 15,-3-3 0-15,2 2 0 16,-2 5 0-16,0-2-4 0,-3 2 4 15,3 0-4-15,2 0 4 16,-2 0 0-16,5 0 0 16,0 0 0-16,0 0 0 15,0 0-4-15,3 2 4 16,0-2-4-16,0 2 4 16,0 1 0-16,-1 4 0 15,1-3 0-15,0-1 4 0,0 6-8 16,-1-2 4-16,-1-2 0 15,1 4 0-15,1-2 0 16,0 5 4-16,-3-5-4 16,0 5 0-16,3 2-8 15,-3 0 0-15,3-4 12 16,0 4 4-16,-1-3-12 16,1-1 0-16,3 4 0 15,-4 0 4-15,4 0 0 16,-1 3 0-16,-2-3 0 15,2 9 0-15,1-4 4 16,-4 0 4-16,4 0-16 16,-3 2 4-16,-1 2 4 15,1-4 0-15,3 2 8 16,-1-2 0-16,0 2-16 16,1 5 4-16,-1-5 8 15,1 1 4-15,-1 3-16 0,1-3 4 16,2-4 12-16,0 1 0 15,-3 5-20-15,6 2 4 16,0-3 12-16,-1 3 4 16,4-5-8-16,-1 0 4 15,0 0-12-15,3 3 4 16,0-3 8-16,0 0 0 0,0-2-4 16,0 0 4-16,0 2-12 15,3-2 4-15,2 2 4 16,1 0 0-16,-1 0 8 15,5 3 0 1,-2-3-8-16,0-2 4 16,5 14 4-1,1 0 0-15,-1-3-12 16,0-1 4-16,0 1 0 16,-2 5 4-16,0-4-8 15,-3-5 4-15,-1 4 0 16,1 3 4-16,0 3-4 15,0-1 0-15,-2-2 0 16,-1 0 0-16,0 4 0 16,0-1 0-16,1-3 0 15,-1 0 4-15,-2 4-4 16,-1-4 0-16,1 2 0 0,0 1 0 16,2 4 0-16,0 0 0 15,6-3-4-15,-3 1 4 16,-3-1 0-16,3 6 0 15,3-6 0-15,-1 3 0 16,1-2 0-16,-6-3 4 31,6 12-8-31,-4-2 4 16,1-5 0-16,3-2 4 16,-8-3-8-16,2-2 4 15,0 0 0-15,1 2 0 0,-1-2 0 16,-3 0 0-16,1-5 0 15,0 7 0-15,-3 3-4 16,0-10 4-16,-3 5-4 16,0 0 4-16,-2 5 0 15,0-3 4-15,-3-2-8 16,0 0 4-16,0 2-4 16,-3 0 4-16,1-2-4 15,-3 0 4-15,-3 0 4 16,0-7 0-16,0 5-8 15,-5-3 4-15,0-2 0 16,0 2 4-16,-1-4-4 16,1 4 0-16,-3-7 0 15,1 2 0-15,1 3 0 16,1-7 4-16,0 0-28 0,3-5 4 16,2-5-12-16,5 1 4 15,-2-8-60-15,8-4 4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20T02:34:37.4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5932 5521 64 0,'0'-10'36'0,"3"13"-32"0,-3-6 0 15,0 3-4-15,0 0 4 16,2-2 4-16,1 0 4 0,0-1 0 15,-1 1 0-15,1-3 0 16,-1 3 0-16,1 0-8 16,0-1 0-16,-1-1 0 15,4-8 4 1,4-7-4 0,1 0 0-16,2-2-4 15,3 0 0-15,0 0 0 16,0 0 0-16,2-1 4 15,3-1 0-15,1 2 0 16,1 2 0-16,7-5-4 16,1-4 4-16,6 0 0 15,-2 4 0-15,4-4-4 16,-2 0 4-16,0-5 0 16,3 2 0-16,0 1 8 0,2 2 0 15,6-5-12-15,2 2 4 16,3-2-4-16,-3 7 4 15,-2-2-4-15,0 0 0 16,2 4 4-16,-3-4 0 16,1 5 0-16,2 2 0 15,6 2-4-15,-6 0 4 16,0 2-4-16,1 3 0 16,-4-2 0-16,-4 4 4 15,-1 5 0-15,-2-2 0 16,-1 4-4-16,4 5 4 0,-4 0 0 15,4 0 0-15,-6 0-8 16,2 2 4-16,4 8 0 16,-6-3 0-16,0 4 0 15,0-1 4-15,0 4-4 16,0 5 0-16,3 7 0 16,-1-5 4-16,1 7-8 15,2-2 4-15,1 7 0 16,4 2 0-16,-2-2 4 15,0 5 0-15,-2-3-8 16,4 7 4-16,-4-4 0 16,-1 0 0-16,3 11 0 15,0-4 0-15,0 4 0 16,-3 5 0-16,1 3 0 16,-6-6 4-16,0 1-4 15,-3-5 4-15,-2 7-8 16,-6 3 0-16,-2-6 4 0,-3 8 0 15,-2-5-4-15,-6 10 4 16,-2-10 0-16,-4 5 4 16,-4 4-8-16,-3-4 0 15,0 7 8-15,-5-5 0 16,-6 2-8-16,-2-1 4 16,-6-6 4-16,-2 5 0 15,-8-4-8-15,-3 1 4 16,-2 4 4-16,-6-4 0 0,3 6-8 15,-8-8 4 1,0 3 0-16,-5 0 4 0,0 2-4 16,-6-4 0-16,1 1 0 15,-6 3 0-15,3-4 0 16,-6 2 0-16,-5 2-4 16,-2 2 4-16,-3-4 0 15,-3 5 4-15,6-3-4 16,-3 2 4-16,-6-4-8 15,-2 5 4-15,0-6 0 16,3 4 4-16,5-8-8 16,-3-5 4-16,3 0 0 15,-3-9 4-15,0 0 0 16,3 3 0-16,6-8-8 16,-1-2 4-16,3-7 0 15,-1 2 4-15,-4-2 0 16,2-3 0-16,3-4-4 0,0-2 0 15,5-6 0-15,-2 1 0 16,-1-9-4-16,1-3 0 16,-1 0 4-16,-2 0 0 15,2 0 4-15,4 2 0 16,-4 3-8-16,3-3 4 31,-23-4-4-31,4-5 4 16,11 2-8-16,6-12 4 15,2 1-4-15,8-8 0 0,3-6 0 16,2-8 0-16,3-4-28 16,3 2 4-16,5-12-84 15,2 5 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20T02:34:37.466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7385 5556 108 0,'2'0'60'0,"-7"-2"-60"0,5 2 4 16,-3-5 0-16,1 0 4 15,-1 3-8-15,-2-3 4 16,2-4 0-16,-2 4 4 16,-1-2-4-16,1-2 4 15,0-3-8-15,0 3 0 16,-1-3 4-16,1-5 0 15,0 3-8-15,-1 0 0 16,1 0 4-16,0-2 0 16,0-6 0-16,-1 1 0 0,1 0-4 15,0 5 4 1,-1-3 0-16,4 0 4 0,-4 0-4 16,-2 3 4-16,1-3-4 15,-4 2 0-15,0-1 0 16,-2 1 0-16,3 1 0 15,-1 2 0-15,0-3 0 16,1 5 0-16,-3 3 0 16,-1-5 0-16,1 0-4 15,0 7 4-15,0-3 0 16,-1 6 0-16,1-6-4 16,0 3 4-16,0 7-4 15,-3 0 4-15,0 0 4 16,-3 0 0-16,4 0-8 0,-1 2 0 15,-3 1 4-15,3 4 4 16,-2-5-4-16,-1 1 4 16,1 4-4-16,2 4 0 15,-3-4 0-15,1 3 0 16,-6 4 0-16,3-7 0 16,2 5 0-16,1-5 0 15,-1 5 0-15,1-5 4 16,-1 4-8-16,1 4 4 15,-1-1-4-15,3-3 4 16,0 4 0-16,-2 1 0 16,2 0 0-16,3 1 0 15,0-1-4-15,-1 1 0 0,4-1 8 16,2 3 0-16,0 0-4 16,0 2 4-16,0 3-4 15,3-3 4-15,-1-2-4 16,1 2 0-16,0 5 4 15,2-3 0-15,-2 1 0 16,2 2 0-16,1-5-4 16,-1 5 4-16,3-3 0 15,0 3 0-15,3 2-4 16,-1-4 4-16,1 4 8 16,0 0 4-16,-1 5-16 15,1-5 4-15,2 3-4 16,-2 4 0-16,2 3 0 15,0-3 4-15,1 0-8 0,-1 3 4 16,0 7 0-16,1-10 0 16,-1 10 0-16,0-1 4 15,-2 3-4-15,-1 5 0 16,1 2-4-16,0-2 4 16,-1 7 4-16,-2 2 4 15,0 2-12-15,-2 3 4 16,-1 0 0-16,0 2 4 15,-2 0-8-15,0 1 4 16,0-1 4-16,-3 0 0 16,-3 0 0-16,0-2 0 0,-2-5-4 15,0 5 0 1,-3-2 0-16,-2-6 4 0,2 4-4 16,-5-4 0-16,2-1-4 15,-5 2 4-15,0-8-8 16,-2-4 4-16,0 3 0 15,-1-3 4-15,1-7-8 16,-4 2 4-16,1-2 0 16,3-2 0-16,-3-1-4 15,0 3 0-15,-3-9 4 16,0-1 4-16,-5 1-4 16,0-7 4-16,0 6-4 15,0-9 4-15,0 3 0 16,3-5 0-16,-3-3-8 15,2-4 4-15,1 0 8 16,2 4 0-16,3-9 0 16,0 5 0-16,-3-7-8 0,6 2 4 15,-1-3 0-15,3-4 4 16,3 3 8-16,0-1 0 16,2 0-12-16,4 3 0 15,-1-3 0-15,3 1 4 16,-3-3-28-16,8 0 4 15,2 0 0-15,6 0 4 16,3 0-72-16,8-3 4 16,5-6 76-16,-1-7 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20T02:34:37.46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7324 5711 104 0,'0'0'60'16,"-3"-4"-44"-16,0 1 0 0,3 3-16 15,0-4 4-15,-2 1-4 16,2-1 4-16,0-3-4 16,0 2 4-16,0-7-8 15,2 5 4-15,1-7 0 0,2-3 0 16,3 1 0-16,3-3 4 16,-1 0-4-16,1-9 4 15,2 2 0-15,3-4 0 16,3-3 0-16,-1 0 4 15,6 0-4-15,0-2 4 16,2 2-4-16,3 4 0 16,3-3-4-16,2-6 0 15,1 5 0-15,5 0 0 16,-3-5 8-16,2-2 0 0,1 5-8 16,2 5 4-16,3-1-4 15,3-2 4-15,0 3-4 16,2 4 0-16,3 0 4 15,-6 5 4-15,1 2-8 16,0-2 4-16,2 7 0 16,-2-1 4-16,2 1-12 15,3 7 4-15,2-2 0 16,-2 4 4-16,-3 3-4 16,1 2 0-16,-1 2 0 15,-2-2 4-15,-1 5-8 16,1 2 4-16,5 0 0 15,-3 5 4-15,0-5 0 16,-2 7 0-16,2-2-8 16,-2-3 0-16,-3 8 4 15,0-3 0-15,0 2 0 0,0 3 0 16,0-3 0-16,-3 8 0 31,11 16 0-31,-3-10 4 16,-7 1-4-16,-4 0 0 31,6 20-4-31,-5-4 4 16,-3 0 0-16,-5 5 0 15,-6-5-4-15,-2 5 4 16,-5 0 0-16,-1-3 4 16,-2 3-8-16,-3 0 4 0,-2-5 0 15,-1 2 4-15,-2 3-4 16,0-1 4-16,-3 8-4 15,1-7 4-15,-6 2-4 16,0 0 4-16,-6-2-4 16,1 2 4-16,0 2-4 15,-3 6 4-15,-3-6 0 16,-4 3 0-16,-1 0 0 16,-3-1 4-16,-2 6-8 15,-6-1 4-15,1-1 0 16,-6 1 4-16,-5-4-8 15,0 0 0-15,-2-3 0 16,-1 3 4-16,-3 0-4 16,-1-5 4-16,-1 0-8 15,-3 0 4-15,-5 0 0 16,-3-5 4-16,1 1-8 0,-1-3 0 16,1-2 4-16,-6 2 4 15,3 0-8-15,-3-7 0 16,-5 7 4-16,2-7 4 15,1 0-8-15,-3 0 4 16,2 0 0-16,-2-3 0 16,-6 1 0-16,4 2 0 15,2-5-4-15,-3-4 4 16,3 2-4-16,2 0 4 16,1-3-4-16,-4 1 0 15,1-8 0-15,3 5 4 0,-3 5 4 16,5-7 4-16,3 5-8 15,-6-8 0-15,3 3-4 16,-2-2 0-16,-1 4 8 16,3-7 0-16,3-2-4 15,0 0 0-15,2-3-8 16,1 1 4-16,-1-6 4 16,-2 1 0-16,2 0 0 15,1-3 0-15,2-2-4 16,-3-2 4-16,4 2-4 15,-1-2 4-15,2-5 0 16,-2 2 0-16,3 1-4 16,-5-1 0-16,2-2 0 15,0-2 0-15,2-3 0 16,4 0 4-16,2-7-4 0,-3-2 4 16,6 0 0-1,-3-5 0-15,3 3-8 0,-1-3 4 16,-4-2-24-16,7 2 4 15,3 0-8-15,3 0 4 16,2-4-48-16,3 4 4 16,2-2 60-16,9 2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20T02:34:37.46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5419 6812 140 0,'-3'-2'80'0,"-2"-1"-68"16,2 1 0-16,-2 0-12 15,-3-3 0-15,-8 3 0 16,3-1 0-16,-3 1-4 16,-3-3 4-16,-2-2 4 15,-3 2 0-15,-2 1-8 0,-6-6 0 16,-2 3 4-16,-9-4 4 16,4 1-8-16,-14-2 4 15,-3 3 4 1,-5 2 0-16,1 2-8 0,-7-2 4 15,-4 2 0-15,-6 5 0 16,-2 0 0-16,-3 3 4 16,0 6-4-16,-13-4 0 15,2 2 0-15,-2 2 0 16,2-4 0-16,-2 7 4 16,-3-5-4-16,3 5 0 15,-6-5 8-15,9 9 4 0,-6 1-16 16,-5 6 4-16,-1 1 4 15,6 6 0-15,1 3 0 16,-9 0 4-16,3 5-4 16,10 2 4-16,-5 0-8 15,8 2 4-15,-3 0 0 16,3 5 4-16,3 5-8 16,3-3 4-16,1-4-4 15,4 5 0-15,0 8 0 16,2-6 0-16,3 2-4 15,8 5 4-15,-3 7-4 16,11 0 4-16,2 2-4 16,6 0 4-16,2-2 0 15,6 7 4-15,5-5 0 0,3-2 4 16,7 0-12-16,3 4 4 16,11-4-4-16,0-2 0 15,8-3 0-15,10 7 4 16,0-4-4-16,11-6 4 15,5 3-4-15,6-4 4 16,4 4-4-16,17-12 4 16,8 10-4-16,7-9 4 15,8-8-4-15,14 7 4 16,8-6 0-16,10 1 0 16,5-4 0-16,17 0 0 0,2-2 0 15,8-3 0-15,10 1 0 16,6-4 0-16,13 1 0 15,0-7 0-15,5 5 0 16,14-8 4-16,0 6-4 16,7-4 0-16,-5 4 0 15,11-6 0-15,5 3 0 16,-2-7 4-16,4 4-8 16,-2 3 4-16,6-5 0 15,-3 1 0-15,5-6-4 16,-6-2 4-16,1 0 0 15,0-9 4-15,-6 0-8 16,3 2 4-16,-5-5 4 16,0-2 0-16,-6 0-4 15,-4 0 0-15,4 0 0 16,-10-5 4-16,-5-2-4 0,2-2 0 16,-13-5-4-16,-5-3 4 15,-1-1 0-15,-4-11 4 16,-14 6-4-16,-5-5 0 15,0 2 0-15,-11-5 0 16,-5-7 4-16,-7-4 0 16,1-5-4-16,-10-12 0 15,-5 3-4-15,-10-12 4 16,-4-1 0-16,-10-3 0 16,-5-6-4-16,-5 0 4 15,-11-2 0-15,-8 3 0 16,-8-3 4-16,-6 7 0 0,-9-7-4 15,-9 5 0-15,-8-1 4 16,-10 1 4-16,-6 2-4 16,-7-2 0-16,-11 2 0 15,-6-5 0-15,-15 10-4 16,-6-2 0-16,-10-1 0 16,-5 1 0-16,-9-1-4 15,-10 0 4-15,-5 3 0 16,-8 0 4-16,-8 12-4 15,-8-3 4-15,0 7-4 16,-6 5 0-16,-10 0 0 16,3 2 0-16,-5 8-4 15,-6 1 0-15,2 1 4 16,-7 5 0-16,-2 1-4 0,-1 1 4 31,-77-21 4-31,24 11 0 16,9 3-4-16,15 2 0 15,10 2 0-15,4 8 0 16,7-3 0-16,5 5 0 16,6 2 0-16,0 5 4 15,5 2-8-15,6 0 4 16,-1 1 0-16,3 4 4 16,11-5-8-16,2 7 4 15,0 0 0-15,9 5 4 16,4 5-24-16,9 2 0 0,4 7-12 15,9 5 0-15,2 9-12 16,6-4 0-16,10 6-28 16,6 1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20T02:34:37.46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3061 9557 136 0,'-5'0'76'0,"10"-12"-68"0,-5 10 0 16,6-3-8-16,-6-5 4 0,2 6-8 16,3-6 0-1,1 6 4-15,2-3 0 0,-6 0 0 16,4 4 0-16,-4 1 8 16,1 2 4-16,0 2-12 15,2 1 0-15,-5 8 0 16,8-1 4-16,-6 13-4 15,4 1 4-15,-1 9-4 16,-2 2 0-16,2 0 8 16,-2 0 0-16,-1 1-8 15,1-1 4-15,2-2 4 16,-5 0 0-16,0-5-8 16,-5 0 4-16,2 1-4 15,-2-8 0-15,-3 5 0 16,-3-5 4-16,1 2-4 0,-1 3 0 15,1-5-4-15,-4-2 4 16,-4 2 0-16,7-4 0 16,-2-1 0-16,0-2 0 15,5 5-4-15,0-5 0 16,-3-4 0-16,9-1 0 16,-3 3 4-16,10-5 4 15,-3-5-4-15,9 3 4 16,-3 2 0-16,5-5 0 15,0 3-4-15,6-3 4 16,2 3-4-16,3-3 4 0,5 1-4 16,3-3 4-16,2 2-4 15,6-2 4-15,2 0-8 16,6 0 4 0,31 12 0-1,-10-5 0-15,2 5 0 16,6 2 4-16,-5-5-4 15,4 5 4-15,-7-2 0 16,3-2 0-16,2 4-4 16,0-3 0-16,2-1 0 15,4 2 4-15,-3-5-4 16,2 4 4-16,0-4-4 16,3 3 4-16,8 4-4 15,-10-7 0-15,4 5 0 16,-2-8 0-16,3 6-4 15,2-5 4-15,-2-1 0 16,2-1 4-16,-5 1-4 0,0-1 0 16,8-1-4-16,-5-2 4 15,2 0 0-15,-5 0 4 16,0 0-4-16,-5 0 0 16,2 0 0-16,3 0 0 15,-7 0 0-15,-1 0 4 16,0-2-8-16,-6 2 4 15,-1 0 0-15,7 0 0 16,-5 0 0-16,-3 0 0 16,0 0 0-16,-5 0 4 0,-3 2-4 15,0 0 0-15,-2-2-4 16,2 5 0-16,-3 2 8 16,4-2 0-16,-6-3-8 15,-1 8 4-15,1-6-8 16,-2 3 4-16,-4 3 4 15,1-5 4-15,2 4-4 16,3-9 4-16,-8 0 0 16,3-2 0-16,-3 2-8 15,0 0 0-15,-3-5 8 16,-2 3 0-16,-3 2-8 16,0 2 4-16,0 3 0 15,-3-10 0-15,-2 10 0 16,-3-1 0-16,0-4 4 15,0 0 0-15,0-2-4 0,0-5 0 16,-2 2 0-16,-3-2 4 16,-3-5 0-16,0 1 0 15,-2-1-4-15,-1-5 0 16,1 1 0-16,-4-3 0 16,-1-4-4-16,-1 1 4 15,-2 4 4-15,-4 1 0 16,4-6-12-16,-3-6 0 15,0-4 4-15,-3 1 0 16,1-4-4-16,-1-1 0 16,0-13 8-16,0 1 0 0,3 4-8 15,0-7 4-15,-2 8-12 16,-1 6 4-16,-3 5-32 16,-2 12 0-16,3 9-48 15,-8 15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20T02:34:37.47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4355 7259 116 0,'3'-2'64'0,"-3"-1"-48"0,0 3 0 15,0 0-8-15,0 0 4 16,0 0-8-16,-3-2 4 0,3-3-12 16,-8 3 4-16,3-1 0 15,-3 3 0-15,0 0-4 16,-3 0 0-16,-2 0 8 15,3 0 0-15,-6 0-4 16,-3 0 4-16,3 0-4 16,-2 0 0-16,-3 0 4 15,-6 0 0-15,-5 0-4 16,-2 0 0-16,-3-2 8 16,-3 2 4-16,1 0-24 15,-4 0 4-15,-2 0 8 16,0 0 0-16,0 2-4 15,0 1 4-15,-10 4 0 16,2-2 0-16,0-1 0 0,0 8 4 16,0-3 4-16,3 8 0 15,2-1-16-15,-2 8 0 16,-3-1 8-16,3-1 0 16,-1 3-4-16,1 1 4 15,0 3 0-15,5-4 4 16,0 4 4-16,3 4 4 15,-1-3-8-15,4-2 0 16,2 5 0-16,0 3 0 16,2 1-8-16,1 3 4 15,-3-2-4-15,5-3 4 16,0 0-4-16,6 1 0 0,5-1 4 16,-1-2 0-16,4 0-12 15,7-7 4-15,-2 2 4 16,8-5 4-16,5 6 0 15,5-4 0-15,3 4-4 16,5-6 4-16,0 5 0 16,3 3 4-16,3 0-8 15,5-6 0-15,2 6 4 16,3-5 0-16,6 7 0 16,7-3 0-16,0-1 0 15,3-6 0-15,8 1 0 16,5 2 0-16,3-8 0 15,3-1 0-15,10-1-4 16,0-2 4-16,3-2 4 0,5 0 0 16,0 2-8-16,10-5 4 15,1 3 0-15,2 5 0 16,-2-6 0-16,5-1 0 16,0 4 12-16,-1-7 4 15,4 2-16-15,0 3 0 16,7-5 0-16,-5 3 0 15,6-3 0-15,-6-3 4 16,3 3-4-16,0-2 0 16,2 0-4-16,-7 4 0 15,2-4 4-15,0 7 4 16,5-8-4-16,-2 3 4 0,-5 0-8 16,2-4 4-16,0 2 0 15,3 4 0-15,-8-4 0 16,2-3 4-16,-2-2-8 15,6 2 0-15,-4-2 8 16,-5 0 0-16,3 0-8 16,0 0 4-16,0 0 0 15,-3 0 4 1,35 0-8 0,-8 0 4-16,-11-2 0 15,-3 9 0-15,-10-2 0 16,-3-3 4-16,1-2-8 15,-4 2 0-15,-4 3 8 16,-4 2 0-16,-2-4-16 16,-5-3 4-16,8 0 16 15,-9 0 0-15,-2 0-8 0,0-5 0 16,-7-5 4-16,-4 3 0 16,3-2-4-16,-5 0 4 15,3-3-4-15,-4-5 0 16,-4-1 4-16,-3-1 0 15,-5 0-4-15,-1 0 0 16,-4-2-4-16,-6 2 4 16,-6 0 4-16,-2-2 0 15,-5 0-4-15,-3-5 0 16,-2 3 0-16,-6-1 0 16,-2-4 0-16,-6-5 0 0,-2 2 0 15,-3-2 0-15,-6-2-4 16,-4-2 0-16,-6 4 8 15,-8 4 0-15,-2-4-8 16,-6-2 4-16,-5 2 0 16,-3 3 0-16,-2-3-8 15,-6 0 4-15,1-2-8 16,-6-1 0-16,-6 1 12 16,-4-3 0-16,2 1-4 15,-2-1 4-15,-4-2 0 16,4 2 0-16,-6 3 8 15,-5 0 4-15,3 0-12 16,-3 4 4-16,0 5 0 16,-1-2 4-16,-7 7-8 15,0-5 0-15,0 0 0 0,0 7 0 16,0-2 0-16,-2 0 0 16,-4 7-4-16,1-3 4 15,0-6 0-15,2 6 0 16,-2-1 0-16,-3-4 4 15,0 4-4-15,3 1 0 16,-1 1 4-16,1-3 0 16,-3 2 4-16,0 1 0 15,3-1-4-15,-1 3 4 16,4 3-8-16,-4-4 0 0,-2 1 0 16,3-2 0-16,0 2 0 15,2-3 0-15,-2 6 4 16,-3-1 0-16,0-2-12 15,-3 7 0-15,9-5 4 16,-6 7 4-16,0-2 0 16,-3 5 0-16,3 2-4 15,-2 7 0-15,2 0 0 16,-3-2 4-16,0 6 0 16,6-4 0-16,2 5-4 15,3-2 0-15,3-3-4 16,-3 0 0-16,8 2-12 15,-5-7 0-15,10 3-4 16,5 2 0-16,1-2-56 16,7 0 4-16,6 6 64 15,2-4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9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35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232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5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06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0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 b="1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0501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53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3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489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98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658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6199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3033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12" Type="http://schemas.openxmlformats.org/officeDocument/2006/relationships/customXml" Target="../ink/ink6.xml"/><Relationship Id="rId17" Type="http://schemas.openxmlformats.org/officeDocument/2006/relationships/image" Target="../media/image1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4.emf"/><Relationship Id="rId1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80"/>
            <a:ext cx="9144000" cy="688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云形标注 8"/>
          <p:cNvSpPr/>
          <p:nvPr/>
        </p:nvSpPr>
        <p:spPr>
          <a:xfrm>
            <a:off x="4572000" y="4467069"/>
            <a:ext cx="4488872" cy="1959927"/>
          </a:xfrm>
          <a:prstGeom prst="cloudCallout">
            <a:avLst>
              <a:gd name="adj1" fmla="val -46496"/>
              <a:gd name="adj2" fmla="val -65025"/>
            </a:avLst>
          </a:prstGeom>
          <a:noFill/>
          <a:ln w="76200">
            <a:solidFill>
              <a:srgbClr val="D80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66FF33"/>
                </a:solidFill>
              </a:rPr>
              <a:t>婷婷学物</a:t>
            </a:r>
            <a:r>
              <a:rPr lang="zh-CN" altLang="en-US" sz="4000" b="1" dirty="0" smtClean="0">
                <a:solidFill>
                  <a:srgbClr val="66FF33"/>
                </a:solidFill>
              </a:rPr>
              <a:t>理</a:t>
            </a:r>
            <a:endParaRPr lang="en-US" altLang="zh-CN" sz="4000" b="1" dirty="0" smtClean="0">
              <a:solidFill>
                <a:srgbClr val="66FF33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66FF33"/>
                </a:solidFill>
              </a:rPr>
              <a:t>12345</a:t>
            </a:r>
            <a:endParaRPr lang="en-US" sz="40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8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ja-JP" altLang="en-US" dirty="0"/>
              <a:t>曹冲称</a:t>
            </a:r>
            <a:r>
              <a:rPr lang="ja-JP" altLang="en-US" dirty="0" smtClean="0"/>
              <a:t>象</a:t>
            </a:r>
            <a:endParaRPr lang="en-US" altLang="ja-JP" dirty="0" smtClean="0"/>
          </a:p>
          <a:p>
            <a:r>
              <a:rPr lang="ja-JP" altLang="en-US" dirty="0"/>
              <a:t>阿基米德</a:t>
            </a:r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中西</a:t>
            </a:r>
            <a:r>
              <a:rPr lang="zh-CN" altLang="en-US" dirty="0" smtClean="0"/>
              <a:t>文化，异曲同工</a:t>
            </a:r>
            <a:r>
              <a:rPr lang="en-US" altLang="zh-CN" dirty="0" smtClean="0"/>
              <a:t>-</a:t>
            </a:r>
            <a:r>
              <a:rPr lang="zh-CN" altLang="en-US" dirty="0" smtClean="0"/>
              <a:t>水</a:t>
            </a:r>
            <a:r>
              <a:rPr lang="zh-CN" altLang="en-US" dirty="0"/>
              <a:t>和浮</a:t>
            </a:r>
            <a:r>
              <a:rPr lang="zh-CN" altLang="en-US" dirty="0" smtClean="0"/>
              <a:t>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13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 </a:t>
            </a:r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曹冲称</a:t>
            </a:r>
            <a:r>
              <a:rPr lang="ja-JP" altLang="en-US" dirty="0" smtClean="0"/>
              <a:t>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5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阿基米德浮力定律，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3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基本点</a:t>
            </a:r>
            <a:r>
              <a:rPr lang="zh-CN" altLang="en-US" dirty="0" smtClean="0"/>
              <a:t>是：有质疑、先</a:t>
            </a:r>
            <a:r>
              <a:rPr lang="zh-CN" altLang="en-US" dirty="0"/>
              <a:t>做</a:t>
            </a:r>
            <a:r>
              <a:rPr lang="zh-CN" altLang="en-US" dirty="0" smtClean="0"/>
              <a:t>题！</a:t>
            </a:r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在</a:t>
            </a:r>
            <a:r>
              <a:rPr lang="zh-CN" altLang="en-US" sz="2800" dirty="0"/>
              <a:t>题目方面对老师出的</a:t>
            </a:r>
            <a:r>
              <a:rPr lang="zh-CN" altLang="en-US" sz="2800" dirty="0" smtClean="0"/>
              <a:t>题有</a:t>
            </a:r>
            <a:r>
              <a:rPr lang="zh-CN" altLang="en-US" sz="2800" dirty="0"/>
              <a:t>质疑，那么请看第</a:t>
            </a:r>
            <a:r>
              <a:rPr lang="en-US" altLang="zh-CN" sz="2800" dirty="0"/>
              <a:t>5</a:t>
            </a:r>
            <a:r>
              <a:rPr lang="zh-CN" altLang="en-US" sz="2800" dirty="0"/>
              <a:t>部分，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003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东</a:t>
            </a:r>
            <a:r>
              <a:rPr lang="zh-CN" altLang="en-US" dirty="0"/>
              <a:t>西合</a:t>
            </a:r>
            <a:r>
              <a:rPr lang="zh-CN" altLang="en-US" dirty="0" smtClean="0"/>
              <a:t>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8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 smtClean="0"/>
              <a:t>提示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，关于</a:t>
            </a:r>
            <a:r>
              <a:rPr lang="zh-CN" altLang="en-US" dirty="0"/>
              <a:t>数字</a:t>
            </a:r>
            <a:r>
              <a:rPr lang="zh-CN" altLang="en-US" dirty="0" smtClean="0"/>
              <a:t>，</a:t>
            </a:r>
            <a:r>
              <a:rPr lang="en-US" altLang="zh-CN" dirty="0"/>
              <a:t>1 2 </a:t>
            </a:r>
            <a:r>
              <a:rPr lang="en-US" altLang="zh-CN" dirty="0" smtClean="0"/>
              <a:t>3</a:t>
            </a:r>
          </a:p>
          <a:p>
            <a:r>
              <a:rPr lang="zh-CN" altLang="en-US" dirty="0"/>
              <a:t>提示</a:t>
            </a:r>
            <a:r>
              <a:rPr lang="en-US" altLang="zh-CN" dirty="0"/>
              <a:t>2</a:t>
            </a:r>
            <a:r>
              <a:rPr lang="zh-CN" altLang="en-US" dirty="0"/>
              <a:t>，查一下苏格拉底和孔子的时代，四大发明和科学的年代，阿基米德和曹冲称象的年代，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中西文化有哪些是类似的？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1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4.60</a:t>
            </a:r>
            <a:r>
              <a:rPr lang="zh-CN" altLang="en-US" sz="4400" dirty="0"/>
              <a:t>分</a:t>
            </a:r>
            <a:r>
              <a:rPr lang="en-US" altLang="zh-CN" sz="4400" dirty="0"/>
              <a:t>80</a:t>
            </a:r>
            <a:r>
              <a:rPr lang="zh-CN" altLang="en-US" sz="4400" dirty="0"/>
              <a:t>分和</a:t>
            </a:r>
            <a:r>
              <a:rPr lang="en-US" altLang="zh-CN" sz="4400" dirty="0"/>
              <a:t>100</a:t>
            </a:r>
            <a:r>
              <a:rPr lang="zh-CN" altLang="en-US" sz="4400" dirty="0"/>
              <a:t>分是怎么来</a:t>
            </a:r>
            <a:r>
              <a:rPr lang="zh-CN" altLang="en-US" sz="4400" dirty="0" smtClean="0"/>
              <a:t>的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2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</a:t>
            </a:r>
            <a:r>
              <a:rPr lang="zh-CN" altLang="en-US" dirty="0"/>
              <a:t>是钱学森讲过的故事，三只苹果和一个盘子</a:t>
            </a:r>
            <a:r>
              <a:rPr lang="zh-CN" altLang="en-US" dirty="0" smtClean="0"/>
              <a:t>，把</a:t>
            </a:r>
            <a:r>
              <a:rPr lang="zh-CN" altLang="en-US" dirty="0"/>
              <a:t>故事讲解一下， 这三道题和三种解法，包含了</a:t>
            </a:r>
            <a:r>
              <a:rPr lang="en-US" altLang="zh-CN" dirty="0"/>
              <a:t>60</a:t>
            </a:r>
            <a:r>
              <a:rPr lang="zh-CN" altLang="en-US" dirty="0"/>
              <a:t>分</a:t>
            </a:r>
            <a:r>
              <a:rPr lang="en-US" altLang="zh-CN" dirty="0"/>
              <a:t>80</a:t>
            </a:r>
            <a:r>
              <a:rPr lang="zh-CN" altLang="en-US" dirty="0"/>
              <a:t>分和</a:t>
            </a:r>
            <a:r>
              <a:rPr lang="en-US" altLang="zh-CN" dirty="0"/>
              <a:t>100</a:t>
            </a:r>
            <a:r>
              <a:rPr lang="zh-CN" altLang="en-US" dirty="0"/>
              <a:t>分，那么什么是</a:t>
            </a:r>
            <a:r>
              <a:rPr lang="en-US" altLang="zh-CN" dirty="0"/>
              <a:t>60</a:t>
            </a:r>
            <a:r>
              <a:rPr lang="zh-CN" altLang="en-US" dirty="0"/>
              <a:t>分，</a:t>
            </a:r>
            <a:r>
              <a:rPr lang="en-US" altLang="zh-CN" dirty="0"/>
              <a:t>80</a:t>
            </a:r>
            <a:r>
              <a:rPr lang="zh-CN" altLang="en-US" dirty="0"/>
              <a:t>分和</a:t>
            </a:r>
            <a:r>
              <a:rPr lang="en-US" altLang="zh-CN" dirty="0"/>
              <a:t>100</a:t>
            </a:r>
            <a:r>
              <a:rPr lang="zh-CN" altLang="en-US" dirty="0"/>
              <a:t>分呢？ 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老师是怎么给</a:t>
            </a:r>
            <a:r>
              <a:rPr lang="zh-CN" altLang="en-US" dirty="0" smtClean="0"/>
              <a:t>出</a:t>
            </a:r>
            <a:r>
              <a:rPr lang="en-US" altLang="zh-CN" dirty="0" smtClean="0"/>
              <a:t>60</a:t>
            </a:r>
            <a:r>
              <a:rPr lang="zh-CN" altLang="en-US" dirty="0"/>
              <a:t>分</a:t>
            </a:r>
            <a:r>
              <a:rPr lang="en-US" altLang="zh-CN" dirty="0"/>
              <a:t>80</a:t>
            </a:r>
            <a:r>
              <a:rPr lang="zh-CN" altLang="en-US" dirty="0"/>
              <a:t>分和</a:t>
            </a:r>
            <a:r>
              <a:rPr lang="en-US" altLang="zh-CN" dirty="0" smtClean="0"/>
              <a:t>100</a:t>
            </a:r>
            <a:r>
              <a:rPr lang="zh-CN" altLang="en-US" dirty="0" smtClean="0"/>
              <a:t>的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墨迹 4"/>
              <p14:cNvContentPartPr/>
              <p14:nvPr/>
            </p14:nvContentPartPr>
            <p14:xfrm>
              <a:off x="1905997" y="3242272"/>
              <a:ext cx="1458720" cy="144144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5557" y="3200872"/>
                <a:ext cx="1480320" cy="15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2517637" y="3411832"/>
              <a:ext cx="461160" cy="1204920"/>
            </p14:xfrm>
          </p:contentPart>
        </mc:Choice>
        <mc:Fallback xmlns="">
          <p:pic>
            <p:nvPicPr>
              <p:cNvPr id="6" name="墨迹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3317" y="3370432"/>
                <a:ext cx="476280" cy="12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2643997" y="3369352"/>
              <a:ext cx="1359720" cy="1357560"/>
            </p14:xfrm>
          </p:contentPart>
        </mc:Choice>
        <mc:Fallback xmlns="">
          <p:pic>
            <p:nvPicPr>
              <p:cNvPr id="7" name="墨迹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9677" y="3323272"/>
                <a:ext cx="1375560" cy="14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754517" y="3530992"/>
              <a:ext cx="727200" cy="1222200"/>
            </p14:xfrm>
          </p:contentPart>
        </mc:Choice>
        <mc:Fallback xmlns="">
          <p:pic>
            <p:nvPicPr>
              <p:cNvPr id="8" name="墨迹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5877" y="3495352"/>
                <a:ext cx="743760" cy="12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墨迹 8"/>
              <p14:cNvContentPartPr/>
              <p14:nvPr/>
            </p14:nvContentPartPr>
            <p14:xfrm>
              <a:off x="2893837" y="3424432"/>
              <a:ext cx="1490040" cy="1331280"/>
            </p14:xfrm>
          </p:contentPart>
        </mc:Choice>
        <mc:Fallback xmlns="">
          <p:pic>
            <p:nvPicPr>
              <p:cNvPr id="9" name="墨迹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89517" y="3380152"/>
                <a:ext cx="1505880" cy="14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墨迹 9"/>
              <p14:cNvContentPartPr/>
              <p14:nvPr/>
            </p14:nvContentPartPr>
            <p14:xfrm>
              <a:off x="1286077" y="4121032"/>
              <a:ext cx="3266280" cy="1130760"/>
            </p14:xfrm>
          </p:contentPart>
        </mc:Choice>
        <mc:Fallback xmlns="">
          <p:pic>
            <p:nvPicPr>
              <p:cNvPr id="10" name="墨迹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4917" y="4073512"/>
                <a:ext cx="3288600" cy="12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墨迹 10"/>
              <p14:cNvContentPartPr/>
              <p14:nvPr/>
            </p14:nvContentPartPr>
            <p14:xfrm>
              <a:off x="1896637" y="5132992"/>
              <a:ext cx="1937520" cy="386280"/>
            </p14:xfrm>
          </p:contentPart>
        </mc:Choice>
        <mc:Fallback xmlns="">
          <p:pic>
            <p:nvPicPr>
              <p:cNvPr id="11" name="墨迹 1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6197" y="5094472"/>
                <a:ext cx="195660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墨迹 11"/>
              <p14:cNvContentPartPr/>
              <p14:nvPr/>
            </p14:nvContentPartPr>
            <p14:xfrm>
              <a:off x="1731757" y="4261792"/>
              <a:ext cx="2442600" cy="647280"/>
            </p14:xfrm>
          </p:contentPart>
        </mc:Choice>
        <mc:Fallback xmlns="">
          <p:pic>
            <p:nvPicPr>
              <p:cNvPr id="12" name="墨迹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22037" y="4217152"/>
                <a:ext cx="2463120" cy="73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77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 txBox="1"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考试的</a:t>
            </a:r>
            <a:r>
              <a:rPr lang="zh-CN" altLang="en-US" dirty="0" smtClean="0"/>
              <a:t>含义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有什么 </a:t>
            </a:r>
            <a:r>
              <a:rPr lang="en-US" altLang="zh-CN" dirty="0" smtClean="0"/>
              <a:t>- 60</a:t>
            </a:r>
          </a:p>
          <a:p>
            <a:pPr lvl="2"/>
            <a:r>
              <a:rPr lang="zh-CN" altLang="en-US" dirty="0" smtClean="0"/>
              <a:t>怎么用 </a:t>
            </a:r>
            <a:r>
              <a:rPr lang="en-US" altLang="zh-CN" dirty="0" smtClean="0"/>
              <a:t>- 80</a:t>
            </a:r>
          </a:p>
          <a:p>
            <a:pPr lvl="2"/>
            <a:r>
              <a:rPr lang="ja-JP" altLang="en-US" dirty="0" smtClean="0"/>
              <a:t>创新性 </a:t>
            </a:r>
            <a:r>
              <a:rPr lang="en-US" altLang="zh-CN" dirty="0" smtClean="0"/>
              <a:t>- 100</a:t>
            </a:r>
          </a:p>
          <a:p>
            <a:r>
              <a:rPr lang="zh-CN" altLang="en-US" dirty="0"/>
              <a:t>教育的</a:t>
            </a:r>
            <a:r>
              <a:rPr lang="zh-CN" altLang="en-US" dirty="0" smtClean="0"/>
              <a:t>含义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S=</a:t>
            </a:r>
            <a:r>
              <a:rPr lang="en-US" altLang="zh-CN" dirty="0" err="1" smtClean="0"/>
              <a:t>S</a:t>
            </a:r>
            <a:r>
              <a:rPr lang="en-US" altLang="zh-CN" baseline="-25000" dirty="0" err="1" smtClean="0"/>
              <a:t>0</a:t>
            </a:r>
            <a:r>
              <a:rPr lang="en-US" altLang="zh-CN" dirty="0" err="1" smtClean="0"/>
              <a:t>+V</a:t>
            </a:r>
            <a:r>
              <a:rPr lang="en-US" altLang="zh-CN" baseline="-25000" dirty="0" err="1" smtClean="0"/>
              <a:t>0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t +½ a </a:t>
            </a:r>
            <a:r>
              <a:rPr lang="en-US" altLang="zh-CN" dirty="0" err="1" smtClean="0"/>
              <a:t>t</a:t>
            </a:r>
            <a:r>
              <a:rPr lang="en-US" altLang="zh-CN" baseline="30000" dirty="0" err="1" smtClean="0"/>
              <a:t>2</a:t>
            </a:r>
            <a:endParaRPr lang="en-US" altLang="zh-CN" baseline="30000" dirty="0" smtClean="0"/>
          </a:p>
          <a:p>
            <a:pPr lvl="2"/>
            <a:r>
              <a:rPr lang="en-US" altLang="zh-CN" dirty="0" err="1" smtClean="0"/>
              <a:t>S</a:t>
            </a:r>
            <a:r>
              <a:rPr lang="en-US" altLang="zh-CN" baseline="-25000" dirty="0" err="1" smtClean="0"/>
              <a:t>0</a:t>
            </a:r>
            <a:endParaRPr lang="en-US" altLang="zh-CN" baseline="-25000" dirty="0" smtClean="0"/>
          </a:p>
          <a:p>
            <a:pPr lvl="2"/>
            <a:r>
              <a:rPr lang="en-US" altLang="zh-CN" dirty="0" err="1" smtClean="0"/>
              <a:t>V</a:t>
            </a:r>
            <a:r>
              <a:rPr lang="en-US" altLang="zh-CN" baseline="-25000" dirty="0" err="1" smtClean="0"/>
              <a:t>0</a:t>
            </a:r>
            <a:endParaRPr lang="en-US" altLang="zh-CN" baseline="-25000" dirty="0" smtClean="0"/>
          </a:p>
          <a:p>
            <a:pPr lvl="2"/>
            <a:r>
              <a:rPr lang="en-US" altLang="zh-CN" dirty="0" smtClean="0"/>
              <a:t>A</a:t>
            </a:r>
          </a:p>
          <a:p>
            <a:pPr lvl="2"/>
            <a:r>
              <a:rPr lang="en-US" altLang="zh-CN" dirty="0" smtClean="0"/>
              <a:t>t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考试和教育的含义到底是什么呢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94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钱</a:t>
            </a:r>
            <a:r>
              <a:rPr lang="zh-CN" altLang="en-US" b="1" dirty="0">
                <a:solidFill>
                  <a:srgbClr val="FF0000"/>
                </a:solidFill>
              </a:rPr>
              <a:t>钟</a:t>
            </a:r>
            <a:r>
              <a:rPr lang="zh-CN" altLang="en-US" b="1" dirty="0" smtClean="0">
                <a:solidFill>
                  <a:srgbClr val="FF0000"/>
                </a:solidFill>
              </a:rPr>
              <a:t>书</a:t>
            </a:r>
            <a:r>
              <a:rPr lang="en-US" altLang="zh-CN" b="1" dirty="0" smtClean="0">
                <a:solidFill>
                  <a:srgbClr val="FF0000"/>
                </a:solidFill>
              </a:rPr>
              <a:t>】</a:t>
            </a:r>
            <a:r>
              <a:rPr lang="zh-CN" altLang="en-US" dirty="0" smtClean="0"/>
              <a:t>高</a:t>
            </a:r>
            <a:r>
              <a:rPr lang="zh-CN" altLang="en-US" dirty="0"/>
              <a:t>考作为人生中最重要的一场考试，讲究的是“德智体美劳”全面发展，但在民国时期却不同，“不拘一格降人才”的事情时有发生，钱钟书先生考清华的时候，数学只考了</a:t>
            </a:r>
            <a:r>
              <a:rPr lang="en-US" altLang="zh-CN" dirty="0"/>
              <a:t>15</a:t>
            </a:r>
            <a:r>
              <a:rPr lang="zh-CN" altLang="en-US" dirty="0"/>
              <a:t>分，但国文和英语全都是满分，最终被破格录取。而我们今天要说的这位民国大师就更厉害了，他信誓旦旦参加北大入学考试，虽然</a:t>
            </a:r>
            <a:r>
              <a:rPr lang="zh-CN" altLang="en-US" b="1" dirty="0"/>
              <a:t>其他都是满分</a:t>
            </a:r>
            <a:r>
              <a:rPr lang="zh-CN" altLang="en-US" dirty="0"/>
              <a:t>，但</a:t>
            </a:r>
            <a:r>
              <a:rPr lang="zh-CN" altLang="en-US" b="1" dirty="0"/>
              <a:t>数学却考了个零分</a:t>
            </a:r>
            <a:r>
              <a:rPr lang="zh-CN" altLang="en-US" dirty="0"/>
              <a:t>，而遭到北大拒绝，清华听说之后，找到考生决定破格录取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吴晗</a:t>
            </a:r>
            <a:r>
              <a:rPr lang="en-US" altLang="zh-CN" b="1" dirty="0" smtClean="0">
                <a:solidFill>
                  <a:srgbClr val="FF0000"/>
                </a:solidFill>
              </a:rPr>
              <a:t>】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胡适北京大学担任文学院院长，胡适对吴晗十分欣赏，他推荐吴晗参加北大入学考试。当时北大入学考试有文史，数学和英文三科，吴晗的</a:t>
            </a:r>
            <a:r>
              <a:rPr lang="zh-CN" altLang="en-US" b="1" dirty="0"/>
              <a:t>文史，英文均拿到了满分</a:t>
            </a:r>
            <a:r>
              <a:rPr lang="zh-CN" altLang="en-US" dirty="0"/>
              <a:t>，偏偏</a:t>
            </a:r>
            <a:r>
              <a:rPr lang="zh-CN" altLang="en-US" b="1" dirty="0"/>
              <a:t>数学考了个零分</a:t>
            </a:r>
            <a:r>
              <a:rPr lang="zh-CN" altLang="en-US" dirty="0"/>
              <a:t>。按照北大要求，有一门零分就不能录取。吴晗被北大拒绝之后，转而参加清华大学入学考试，得到了同样的成绩，但清华以吴晗文史成绩十分优异为由，决定破格录取他。吴晗虽然考入清华，但却身无分文，胡适只好亲自出面，写信给清华代理校长翁文灏和教务长张子高，说明吴晗的窘境，为其争取半工半读的机会。 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钱学森</a:t>
            </a:r>
            <a:r>
              <a:rPr lang="en-US" altLang="zh-CN" b="1" dirty="0" smtClean="0">
                <a:solidFill>
                  <a:srgbClr val="FF0000"/>
                </a:solidFill>
              </a:rPr>
              <a:t>】</a:t>
            </a:r>
            <a:r>
              <a:rPr lang="en-US" altLang="zh-CN" dirty="0" smtClean="0"/>
              <a:t>1934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 smtClean="0"/>
              <a:t>月刚</a:t>
            </a:r>
            <a:r>
              <a:rPr lang="zh-CN" altLang="en-US" dirty="0"/>
              <a:t>以</a:t>
            </a:r>
            <a:r>
              <a:rPr lang="zh-CN" altLang="en-US" b="1" dirty="0"/>
              <a:t>第一名成绩从上海国立交通大学</a:t>
            </a:r>
            <a:r>
              <a:rPr lang="zh-CN" altLang="en-US" dirty="0"/>
              <a:t>铁道机械工程专业的钱学森，准备去南京参加一年一度的“庚子赔款奖学金”考试。“庚子赔款奖学金”设立于</a:t>
            </a:r>
            <a:r>
              <a:rPr lang="en-US" altLang="zh-CN" dirty="0"/>
              <a:t>1909</a:t>
            </a:r>
            <a:r>
              <a:rPr lang="zh-CN" altLang="en-US" dirty="0"/>
              <a:t>年，是当时中国最高级别的奖学金，是给最优秀的中国学生提供资金前往美国留学的资金支持，名额的考试选拔是由清华大学来组织。</a:t>
            </a:r>
            <a:r>
              <a:rPr lang="zh-CN" altLang="en-US" dirty="0" smtClean="0"/>
              <a:t>大</a:t>
            </a:r>
            <a:r>
              <a:rPr lang="zh-CN" altLang="en-US" dirty="0"/>
              <a:t>家熟悉的</a:t>
            </a:r>
            <a:r>
              <a:rPr lang="zh-CN" altLang="en-US" b="1" dirty="0"/>
              <a:t>杨振宁、胡适、竺可桢、梅贻琦</a:t>
            </a:r>
            <a:r>
              <a:rPr lang="zh-CN" altLang="en-US" dirty="0"/>
              <a:t>等大神级别人物，当年都拿到了这笔奖学金。</a:t>
            </a:r>
            <a:r>
              <a:rPr lang="zh-CN" altLang="en-US" dirty="0" smtClean="0"/>
              <a:t>钱</a:t>
            </a:r>
            <a:r>
              <a:rPr lang="zh-CN" altLang="en-US" dirty="0"/>
              <a:t>学</a:t>
            </a:r>
            <a:r>
              <a:rPr lang="zh-CN" altLang="en-US" dirty="0" smtClean="0"/>
              <a:t>森在</a:t>
            </a:r>
            <a:r>
              <a:rPr lang="zh-CN" altLang="en-US" dirty="0"/>
              <a:t>这样关键考试中发挥极其失常，各科成绩非常一般，</a:t>
            </a:r>
            <a:r>
              <a:rPr lang="zh-CN" altLang="en-US" b="1" dirty="0"/>
              <a:t>最擅长的数学竟然不及格</a:t>
            </a:r>
            <a:r>
              <a:rPr lang="zh-CN" altLang="en-US" dirty="0" smtClean="0"/>
              <a:t>。但在</a:t>
            </a:r>
            <a:r>
              <a:rPr lang="zh-CN" altLang="en-US" dirty="0"/>
              <a:t>所有科目中，原先并不是他擅长的</a:t>
            </a:r>
            <a:r>
              <a:rPr lang="zh-CN" altLang="en-US" b="1" dirty="0"/>
              <a:t>航空工程却拿到了很高的分数，</a:t>
            </a:r>
            <a:r>
              <a:rPr lang="en-US" altLang="zh-CN" b="1" dirty="0"/>
              <a:t>87</a:t>
            </a:r>
            <a:r>
              <a:rPr lang="zh-CN" altLang="en-US" b="1" dirty="0"/>
              <a:t>分</a:t>
            </a:r>
            <a:r>
              <a:rPr lang="zh-CN" altLang="en-US" dirty="0"/>
              <a:t>。此时的钱学森即将遭遇最大的挫折</a:t>
            </a:r>
            <a:r>
              <a:rPr lang="zh-CN" altLang="en-US" dirty="0" smtClean="0"/>
              <a:t>，</a:t>
            </a:r>
            <a:r>
              <a:rPr lang="zh-CN" altLang="en-US" dirty="0"/>
              <a:t>清华大学理学院院长兼物理系主任</a:t>
            </a:r>
            <a:r>
              <a:rPr lang="zh-CN" altLang="en-US" b="1" dirty="0" smtClean="0"/>
              <a:t>叶</a:t>
            </a:r>
            <a:r>
              <a:rPr lang="zh-CN" altLang="en-US" b="1" dirty="0"/>
              <a:t>企孙</a:t>
            </a:r>
            <a:r>
              <a:rPr lang="zh-CN" altLang="en-US" dirty="0"/>
              <a:t>站了出来</a:t>
            </a:r>
            <a:r>
              <a:rPr lang="zh-CN" altLang="en-US" dirty="0" smtClean="0"/>
              <a:t>，破</a:t>
            </a:r>
            <a:r>
              <a:rPr lang="zh-CN" altLang="en-US" dirty="0"/>
              <a:t>格录取了钱学森</a:t>
            </a:r>
            <a:r>
              <a:rPr lang="zh-CN" altLang="en-US" dirty="0" smtClean="0"/>
              <a:t>。如</a:t>
            </a:r>
            <a:r>
              <a:rPr lang="zh-CN" altLang="en-US" dirty="0"/>
              <a:t>果不是叶企孙</a:t>
            </a:r>
            <a:r>
              <a:rPr lang="zh-CN" altLang="en-US" dirty="0" smtClean="0"/>
              <a:t>，是他关键时刻推了钱学森一把，让他得以顺利留学，最终成为我国导弹之父、火箭之王</a:t>
            </a:r>
            <a:r>
              <a:rPr lang="zh-CN" altLang="en-US" dirty="0"/>
              <a:t>，把我国原子弹、导弹的成功发射向前推进了至少</a:t>
            </a:r>
            <a:r>
              <a:rPr lang="en-US" altLang="zh-CN" dirty="0"/>
              <a:t>20</a:t>
            </a:r>
            <a:r>
              <a:rPr lang="zh-CN" altLang="en-US" dirty="0"/>
              <a:t>年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r>
              <a:rPr lang="zh-CN" altLang="en-US" dirty="0" smtClean="0"/>
              <a:t>分与</a:t>
            </a:r>
            <a:r>
              <a:rPr lang="en-US" altLang="zh-CN" dirty="0" smtClean="0"/>
              <a:t>0</a:t>
            </a:r>
            <a:r>
              <a:rPr lang="zh-CN" altLang="en-US" dirty="0"/>
              <a:t>分的故</a:t>
            </a:r>
            <a:r>
              <a:rPr lang="zh-CN" altLang="en-US" dirty="0" smtClean="0"/>
              <a:t>事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785360" y="97427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注意粗体字的</a:t>
            </a:r>
            <a:r>
              <a:rPr lang="zh-CN" altLang="en-US" b="1" dirty="0" smtClean="0">
                <a:solidFill>
                  <a:srgbClr val="C00000"/>
                </a:solidFill>
              </a:rPr>
              <a:t>含义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4084320" y="1341120"/>
            <a:ext cx="1036320" cy="1127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5547360" y="1343609"/>
            <a:ext cx="15240" cy="1064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096000" y="1341120"/>
            <a:ext cx="0" cy="1965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248400" y="1341120"/>
            <a:ext cx="1706880" cy="1965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55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题</a:t>
            </a:r>
            <a:r>
              <a:rPr lang="zh-CN" altLang="en-US" dirty="0"/>
              <a:t>目是什</a:t>
            </a:r>
            <a:r>
              <a:rPr lang="zh-CN" altLang="en-US" dirty="0" smtClean="0"/>
              <a:t>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29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不</a:t>
            </a:r>
            <a:r>
              <a:rPr lang="zh-CN" altLang="en-US" dirty="0"/>
              <a:t>问西</a:t>
            </a:r>
            <a:r>
              <a:rPr lang="zh-CN" altLang="en-US" dirty="0" smtClean="0"/>
              <a:t>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0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这第</a:t>
            </a:r>
            <a:r>
              <a:rPr lang="en-US" altLang="zh-CN" dirty="0"/>
              <a:t>3</a:t>
            </a:r>
            <a:r>
              <a:rPr lang="zh-CN" altLang="en-US" dirty="0"/>
              <a:t>道题考的就是创新性，和学生的质疑精神，</a:t>
            </a:r>
            <a:endParaRPr lang="en-US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71545" r="57809" b="18512"/>
          <a:stretch/>
        </p:blipFill>
        <p:spPr>
          <a:xfrm>
            <a:off x="226971" y="2492895"/>
            <a:ext cx="7114402" cy="148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椭圆 6"/>
          <p:cNvSpPr/>
          <p:nvPr/>
        </p:nvSpPr>
        <p:spPr>
          <a:xfrm>
            <a:off x="226971" y="1884218"/>
            <a:ext cx="6524349" cy="30840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4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pPr lvl="0" fontAlgn="base"/>
            <a:r>
              <a:rPr lang="zh-CN" altLang="en-US" b="1" dirty="0" smtClean="0"/>
              <a:t>小故事，天生会做“科研”的孩子</a:t>
            </a:r>
            <a:endParaRPr lang="en-US" b="1" dirty="0" smtClean="0"/>
          </a:p>
          <a:p>
            <a:pPr marL="457200" lvl="1" indent="0">
              <a:buNone/>
            </a:pPr>
            <a:r>
              <a:rPr lang="zh-CN" altLang="en-US" b="0" dirty="0" smtClean="0"/>
              <a:t>老师问：“树上有</a:t>
            </a:r>
            <a:r>
              <a:rPr lang="en-US" b="0" dirty="0" smtClean="0"/>
              <a:t>10</a:t>
            </a:r>
            <a:r>
              <a:rPr lang="zh-CN" altLang="en-US" b="0" dirty="0" smtClean="0"/>
              <a:t>只鸟，猎人开枪打死了</a:t>
            </a:r>
            <a:r>
              <a:rPr lang="en-US" b="0" dirty="0" smtClean="0"/>
              <a:t>1</a:t>
            </a:r>
            <a:r>
              <a:rPr lang="zh-CN" altLang="en-US" b="0" dirty="0" smtClean="0"/>
              <a:t>只，还剩几只？”</a:t>
            </a:r>
            <a:endParaRPr lang="en-US" b="0" dirty="0" smtClean="0"/>
          </a:p>
          <a:p>
            <a:pPr marL="457200" lvl="1" indent="0">
              <a:buNone/>
            </a:pPr>
            <a:r>
              <a:rPr lang="zh-CN" altLang="en-US" b="0" dirty="0" smtClean="0"/>
              <a:t>学生：“是无声手枪，还是其它没有声音的枪？”</a:t>
            </a:r>
            <a:endParaRPr lang="en-US" b="0" dirty="0" smtClean="0"/>
          </a:p>
          <a:p>
            <a:pPr marL="457200" lvl="1" indent="0">
              <a:buNone/>
            </a:pPr>
            <a:r>
              <a:rPr lang="zh-CN" altLang="en-US" b="0" dirty="0" smtClean="0"/>
              <a:t>师：</a:t>
            </a:r>
            <a:r>
              <a:rPr lang="en-US" b="0" dirty="0" smtClean="0"/>
              <a:t>..</a:t>
            </a:r>
            <a:r>
              <a:rPr lang="zh-CN" altLang="en-US" b="0" dirty="0" smtClean="0"/>
              <a:t>“不是无声手枪，也不是其它没有声音的枪。”</a:t>
            </a:r>
            <a:endParaRPr lang="en-US" b="0" dirty="0" smtClean="0"/>
          </a:p>
          <a:p>
            <a:pPr marL="457200" lvl="1" indent="0">
              <a:buNone/>
            </a:pPr>
            <a:r>
              <a:rPr lang="zh-CN" altLang="en-US" b="0" dirty="0" smtClean="0"/>
              <a:t>生：“枪声有多大？”</a:t>
            </a:r>
            <a:endParaRPr lang="en-US" b="0" dirty="0" smtClean="0"/>
          </a:p>
          <a:p>
            <a:pPr marL="457200" lvl="1" indent="0">
              <a:buNone/>
            </a:pPr>
            <a:r>
              <a:rPr lang="zh-CN" altLang="en-US" b="0" dirty="0" smtClean="0"/>
              <a:t>师：“</a:t>
            </a:r>
            <a:r>
              <a:rPr lang="en-US" b="0" dirty="0" smtClean="0"/>
              <a:t>80-100</a:t>
            </a:r>
            <a:r>
              <a:rPr lang="zh-CN" altLang="en-US" b="0" dirty="0" smtClean="0"/>
              <a:t>分贝”</a:t>
            </a:r>
            <a:endParaRPr lang="en-US" b="0" dirty="0" smtClean="0"/>
          </a:p>
          <a:p>
            <a:pPr marL="457200" lvl="1" indent="0">
              <a:buNone/>
            </a:pPr>
            <a:r>
              <a:rPr lang="zh-CN" altLang="en-US" b="0" dirty="0" smtClean="0"/>
              <a:t>生：“那就是说，会震得耳朵疼？”</a:t>
            </a:r>
            <a:endParaRPr lang="en-US" b="0" dirty="0" smtClean="0"/>
          </a:p>
          <a:p>
            <a:pPr marL="457200" lvl="1" indent="0">
              <a:buNone/>
            </a:pPr>
            <a:r>
              <a:rPr lang="zh-CN" altLang="en-US" b="0" dirty="0" smtClean="0"/>
              <a:t>师：“是的”</a:t>
            </a:r>
            <a:endParaRPr lang="en-US" b="0" dirty="0" smtClean="0"/>
          </a:p>
          <a:p>
            <a:pPr marL="457200" lvl="1" indent="0">
              <a:buNone/>
            </a:pPr>
            <a:r>
              <a:rPr lang="zh-CN" altLang="en-US" b="0" dirty="0" smtClean="0"/>
              <a:t>。。。</a:t>
            </a:r>
            <a:endParaRPr lang="en-US" altLang="zh-CN" b="0" dirty="0" smtClean="0"/>
          </a:p>
          <a:p>
            <a:pPr marL="457200" lvl="1" indent="0">
              <a:buNone/>
            </a:pPr>
            <a:r>
              <a:rPr lang="zh-CN" altLang="en-US" b="0" dirty="0" smtClean="0"/>
              <a:t>最后老师被问烦了， 终于，</a:t>
            </a:r>
            <a:endParaRPr lang="en-US" b="0" dirty="0" smtClean="0"/>
          </a:p>
          <a:p>
            <a:pPr marL="457200" lvl="1" indent="0">
              <a:buNone/>
            </a:pPr>
            <a:r>
              <a:rPr lang="zh-CN" altLang="en-US" b="0" dirty="0" smtClean="0"/>
              <a:t>生满怀信心的说：“打死的鸟要是挂在树上没掉下来，那么就剩</a:t>
            </a:r>
            <a:r>
              <a:rPr lang="en-US" b="0" dirty="0" smtClean="0"/>
              <a:t>1</a:t>
            </a:r>
            <a:r>
              <a:rPr lang="zh-CN" altLang="en-US" b="0" dirty="0" smtClean="0"/>
              <a:t>只；如果掉下来，就</a:t>
            </a:r>
            <a:r>
              <a:rPr lang="en-US" b="0" dirty="0" smtClean="0"/>
              <a:t>1</a:t>
            </a:r>
            <a:r>
              <a:rPr lang="zh-CN" altLang="en-US" b="0" dirty="0" smtClean="0"/>
              <a:t>只不剩！”</a:t>
            </a:r>
            <a:endParaRPr lang="en-US" b="0" dirty="0" smtClean="0"/>
          </a:p>
          <a:p>
            <a:pPr marL="457200" lvl="1" indent="0">
              <a:buNone/>
            </a:pPr>
            <a:r>
              <a:rPr lang="zh-CN" altLang="en-US" b="0" dirty="0" smtClean="0"/>
              <a:t>师颤抖：“你</a:t>
            </a:r>
            <a:r>
              <a:rPr lang="en-US" b="0" dirty="0" err="1" smtClean="0"/>
              <a:t>TMD</a:t>
            </a:r>
            <a:r>
              <a:rPr lang="zh-CN" altLang="en-US" b="0" dirty="0" smtClean="0"/>
              <a:t>不用读小学了，直接去搞科研吧！</a:t>
            </a:r>
            <a:endParaRPr lang="en-US" altLang="zh-CN" b="0" dirty="0" smtClean="0"/>
          </a:p>
          <a:p>
            <a:pPr marL="457200" lvl="1" indent="0">
              <a:buNone/>
            </a:pPr>
            <a:endParaRPr lang="en-US" b="0" dirty="0" smtClean="0"/>
          </a:p>
          <a:p>
            <a:r>
              <a:rPr lang="zh-CN" altLang="en-US" b="1" dirty="0" smtClean="0"/>
              <a:t>请讲述一下对</a:t>
            </a:r>
            <a:r>
              <a:rPr lang="zh-CN" altLang="en-US" b="1" dirty="0"/>
              <a:t>这个故事的</a:t>
            </a:r>
            <a:r>
              <a:rPr lang="zh-CN" altLang="en-US" b="1" dirty="0" smtClean="0"/>
              <a:t>理解</a:t>
            </a:r>
            <a:endParaRPr lang="en-US" altLang="zh-CN" b="1" dirty="0" smtClean="0"/>
          </a:p>
          <a:p>
            <a:r>
              <a:rPr lang="zh-CN" altLang="en-US" b="1" dirty="0" smtClean="0"/>
              <a:t>然后和</a:t>
            </a:r>
            <a:r>
              <a:rPr lang="zh-CN" altLang="en-US" b="1" dirty="0"/>
              <a:t>老师家长讨论，</a:t>
            </a:r>
            <a:endParaRPr lang="en-US" b="1" dirty="0"/>
          </a:p>
          <a:p>
            <a:pPr marL="457200" lvl="1" indent="0">
              <a:buNone/>
            </a:pPr>
            <a:endParaRPr lang="en-US" b="0" dirty="0"/>
          </a:p>
          <a:p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给</a:t>
            </a:r>
            <a:r>
              <a:rPr lang="zh-CN" altLang="en-US" dirty="0" smtClean="0"/>
              <a:t>学生，谈</a:t>
            </a:r>
            <a:r>
              <a:rPr lang="zh-CN" altLang="en-US" dirty="0"/>
              <a:t>一下对这个故事的想法，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74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15300" r="7097" b="32015"/>
          <a:stretch/>
        </p:blipFill>
        <p:spPr>
          <a:xfrm>
            <a:off x="159659" y="766618"/>
            <a:ext cx="8984341" cy="55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20481" r="18382" b="18512"/>
          <a:stretch/>
        </p:blipFill>
        <p:spPr>
          <a:xfrm>
            <a:off x="92364" y="766697"/>
            <a:ext cx="8940617" cy="54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3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105030" cy="492149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怎么</a:t>
            </a:r>
            <a:r>
              <a:rPr lang="zh-CN" altLang="en-US" dirty="0"/>
              <a:t>将一根胡萝卜分成质量相等的两</a:t>
            </a:r>
            <a:r>
              <a:rPr lang="zh-CN" altLang="en-US" dirty="0" smtClean="0"/>
              <a:t>部分，</a:t>
            </a:r>
            <a:endParaRPr lang="en-US" altLang="zh-CN" dirty="0" smtClean="0"/>
          </a:p>
          <a:p>
            <a:r>
              <a:rPr lang="zh-CN" altLang="en-US" dirty="0" smtClean="0"/>
              <a:t>问题一</a:t>
            </a:r>
            <a:r>
              <a:rPr lang="zh-CN" altLang="en-US" dirty="0"/>
              <a:t>，</a:t>
            </a:r>
            <a:r>
              <a:rPr lang="zh-CN" altLang="en-US" dirty="0" smtClean="0"/>
              <a:t>如上</a:t>
            </a:r>
            <a:r>
              <a:rPr lang="zh-CN" altLang="en-US" dirty="0"/>
              <a:t>图所</a:t>
            </a:r>
            <a:r>
              <a:rPr lang="zh-CN" altLang="en-US" dirty="0" smtClean="0"/>
              <a:t>示，利用</a:t>
            </a:r>
            <a:r>
              <a:rPr lang="zh-CN" altLang="en-US" dirty="0"/>
              <a:t>杠杆平衡能平分萝卜吗？利用杠杆平衡方程分析原因，利用家里电子</a:t>
            </a:r>
            <a:r>
              <a:rPr lang="zh-CN" altLang="en-US" dirty="0" smtClean="0"/>
              <a:t>秤等</a:t>
            </a:r>
            <a:r>
              <a:rPr lang="zh-CN" altLang="en-US" dirty="0"/>
              <a:t>工具，动手做一做，</a:t>
            </a:r>
            <a:r>
              <a:rPr lang="zh-CN" altLang="en-US" dirty="0" smtClean="0"/>
              <a:t>分一分，试一试</a:t>
            </a:r>
            <a:r>
              <a:rPr lang="zh-CN" altLang="en-US" dirty="0"/>
              <a:t>，并分析原因，请拍照记录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问题二，</a:t>
            </a:r>
            <a:r>
              <a:rPr lang="zh-CN" altLang="en-US" dirty="0"/>
              <a:t>利用浮力排水法能将胡萝卜平分吗？准备如下工具，</a:t>
            </a:r>
            <a:r>
              <a:rPr lang="zh-CN" altLang="en-US" dirty="0" smtClean="0"/>
              <a:t>做一做、试一试</a:t>
            </a:r>
            <a:r>
              <a:rPr lang="zh-CN" altLang="en-US" dirty="0"/>
              <a:t>并分析原因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问题</a:t>
            </a:r>
            <a:r>
              <a:rPr lang="zh-CN" altLang="en-US" dirty="0"/>
              <a:t>三</a:t>
            </a:r>
            <a:r>
              <a:rPr lang="zh-CN" altLang="en-US" dirty="0" smtClean="0"/>
              <a:t>，你</a:t>
            </a:r>
            <a:r>
              <a:rPr lang="zh-CN" altLang="en-US" dirty="0"/>
              <a:t>还有其他方法</a:t>
            </a:r>
            <a:r>
              <a:rPr lang="zh-CN" altLang="en-US" dirty="0" smtClean="0"/>
              <a:t>平分胡萝卜</a:t>
            </a:r>
            <a:r>
              <a:rPr lang="zh-CN" altLang="en-US" dirty="0"/>
              <a:t>质量吗</a:t>
            </a:r>
            <a:r>
              <a:rPr lang="zh-CN" altLang="en-US" dirty="0" smtClean="0"/>
              <a:t>？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怡婷的那道物理题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/>
              <a:t>基本物</a:t>
            </a:r>
            <a:r>
              <a:rPr lang="zh-CN" altLang="en-US" dirty="0" smtClean="0"/>
              <a:t>理概念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28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什么是杠杆原理？秤是怎么回事儿？找出教科书这个部分的内容，把杠杆原理抄一遍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/>
              <a:t>什么</a:t>
            </a:r>
            <a:r>
              <a:rPr lang="zh-CN" altLang="en-US" dirty="0" smtClean="0"/>
              <a:t>是</a:t>
            </a:r>
            <a:r>
              <a:rPr lang="zh-CN" altLang="en-US" dirty="0"/>
              <a:t>阿基米德的浮力定律</a:t>
            </a:r>
            <a:r>
              <a:rPr lang="zh-CN" altLang="en-US" dirty="0" smtClean="0"/>
              <a:t>？</a:t>
            </a:r>
            <a:r>
              <a:rPr lang="zh-CN" altLang="en-US" dirty="0"/>
              <a:t>把这个定律抄一遍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/>
              <a:t>东西</a:t>
            </a:r>
            <a:r>
              <a:rPr lang="zh-CN" altLang="en-US" dirty="0" smtClean="0"/>
              <a:t>文化，荟萃</a:t>
            </a:r>
            <a:r>
              <a:rPr lang="zh-CN" altLang="en-US" dirty="0"/>
              <a:t>一堂， 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了解一下阿基米德</a:t>
            </a:r>
            <a:r>
              <a:rPr lang="zh-CN" altLang="en-US" dirty="0"/>
              <a:t>的杠杆原理和墨子关于杠杆的学说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1"/>
            <a:r>
              <a:rPr lang="zh-CN" altLang="en-US" dirty="0"/>
              <a:t>了解</a:t>
            </a:r>
            <a:r>
              <a:rPr lang="zh-CN" altLang="en-US" dirty="0" smtClean="0"/>
              <a:t>一下阿基米德浮力</a:t>
            </a:r>
            <a:r>
              <a:rPr lang="zh-CN" altLang="en-US" dirty="0"/>
              <a:t>定律和曹冲称象这两个故事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要做的功课，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3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杠杆</a:t>
            </a:r>
            <a:r>
              <a:rPr lang="zh-CN" altLang="en-US" dirty="0" smtClean="0"/>
              <a:t>原理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5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altLang="zh-CN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浮力定律</a:t>
            </a:r>
            <a:endParaRPr lang="en-US" dirty="0"/>
          </a:p>
        </p:txBody>
      </p:sp>
      <p:sp>
        <p:nvSpPr>
          <p:cNvPr id="7" name="AutoShape 8" descr="https://bkimg.cdn.bcebos.com/formula/b067ba1eed1ac2d1ceae36fc3ddf0089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6127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6-VI主题-蓝" id="{1B918C6D-2D61-4306-88BA-3CA31BAAF13F}" vid="{A734D909-B61D-48C4-8B37-4CE4973440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5198</TotalTime>
  <Words>1084</Words>
  <Application>Microsoft Office PowerPoint</Application>
  <PresentationFormat>全屏显示(4:3)</PresentationFormat>
  <Paragraphs>66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等线 Light</vt:lpstr>
      <vt:lpstr>微软雅黑</vt:lpstr>
      <vt:lpstr>Adobe Devanagari</vt:lpstr>
      <vt:lpstr>Arial</vt:lpstr>
      <vt:lpstr>Calibri</vt:lpstr>
      <vt:lpstr>2016-VI主题-蓝</vt:lpstr>
      <vt:lpstr>PowerPoint 演示文稿</vt:lpstr>
      <vt:lpstr>1.题目是什么</vt:lpstr>
      <vt:lpstr>PowerPoint 演示文稿</vt:lpstr>
      <vt:lpstr>PowerPoint 演示文稿</vt:lpstr>
      <vt:lpstr>怡婷的那道物理题</vt:lpstr>
      <vt:lpstr>2.基本物理概念</vt:lpstr>
      <vt:lpstr>要做的功课，</vt:lpstr>
      <vt:lpstr>杠杆原理</vt:lpstr>
      <vt:lpstr>浮力定律</vt:lpstr>
      <vt:lpstr>中西文化，异曲同工-水和浮力</vt:lpstr>
      <vt:lpstr>曹冲称象</vt:lpstr>
      <vt:lpstr>阿基米德浮力定律，</vt:lpstr>
      <vt:lpstr>在题目方面对老师出的题有质疑，那么请看第5部分，</vt:lpstr>
      <vt:lpstr>3.东西合璧</vt:lpstr>
      <vt:lpstr>中西文化有哪些是类似的？</vt:lpstr>
      <vt:lpstr>4.60分80分和100分是怎么来的</vt:lpstr>
      <vt:lpstr>老师是怎么给出60分80分和100的</vt:lpstr>
      <vt:lpstr>考试和教育的含义到底是什么呢</vt:lpstr>
      <vt:lpstr>100分与0分的故事</vt:lpstr>
      <vt:lpstr>5.不问西东</vt:lpstr>
      <vt:lpstr>这第3道题考的就是创新性，和学生的质疑精神，</vt:lpstr>
      <vt:lpstr>给学生，谈一下对这个故事的想法，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段力</dc:creator>
  <cp:lastModifiedBy>Microsoft</cp:lastModifiedBy>
  <cp:revision>307</cp:revision>
  <dcterms:created xsi:type="dcterms:W3CDTF">2016-04-20T02:59:17Z</dcterms:created>
  <dcterms:modified xsi:type="dcterms:W3CDTF">2021-08-21T23:29:25Z</dcterms:modified>
</cp:coreProperties>
</file>