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5" r:id="rId2"/>
    <p:sldId id="288" r:id="rId3"/>
    <p:sldId id="286" r:id="rId4"/>
    <p:sldId id="287" r:id="rId5"/>
    <p:sldId id="289" r:id="rId6"/>
    <p:sldId id="29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000"/>
    <a:srgbClr val="6FA544"/>
    <a:srgbClr val="423B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1" d="100"/>
          <a:sy n="71" d="100"/>
        </p:scale>
        <p:origin x="412" y="-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367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2EE13-4C5A-4CEB-AFA6-58CBFB4CE944}" type="datetime1">
              <a:rPr lang="en-US" altLang="zh-CN" smtClean="0"/>
              <a:t>7/27/2020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5E053-890B-455E-8B8E-025482F0CA94}" type="datetime1">
              <a:rPr lang="en-US" altLang="zh-CN" smtClean="0"/>
              <a:t>7/27/2020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67052-2D1C-413B-AEAC-811A066664F7}" type="datetime1">
              <a:rPr lang="en-US" altLang="zh-CN" smtClean="0"/>
              <a:t>7/27/2020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4906-31C2-4CE7-ADFC-6AEEEB9A5AEF}" type="datetime1">
              <a:rPr lang="en-US" altLang="zh-CN" smtClean="0"/>
              <a:t>7/27/2020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C5866-D0B5-4998-8CDD-78B13E3997C3}" type="datetime1">
              <a:rPr lang="en-US" altLang="zh-CN" smtClean="0"/>
              <a:t>7/27/2020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A7285-CBE2-4942-9037-E2267245EFEF}" type="datetime1">
              <a:rPr lang="en-US" altLang="zh-CN" smtClean="0"/>
              <a:t>7/27/2020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9F626-0546-4A2C-A8FD-CC87987F7FEF}" type="datetime1">
              <a:rPr lang="en-US" altLang="zh-CN" smtClean="0"/>
              <a:t>7/27/2020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B2F84-BDBA-471F-A220-E47E9D19BED6}" type="datetime1">
              <a:rPr lang="en-US" altLang="zh-CN" smtClean="0"/>
              <a:t>7/27/2020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0E4A0-348E-4560-A500-7BB028B7BD81}" type="datetime1">
              <a:rPr lang="en-US" altLang="zh-CN" smtClean="0"/>
              <a:t>7/27/2020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FBAA5-92C4-4B57-862D-269D75965140}" type="datetime1">
              <a:rPr lang="en-US" altLang="zh-CN" smtClean="0"/>
              <a:t>7/27/2020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A5376-0A80-4BAD-8E85-C10F924E1E19}" type="datetime1">
              <a:rPr lang="en-US" altLang="zh-CN" smtClean="0"/>
              <a:t>7/27/2020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1C6F9-038B-40FC-93AD-20E9658301D3}" type="datetime1">
              <a:rPr lang="en-US" altLang="zh-CN" smtClean="0"/>
              <a:t>7/27/2020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7F668-0D9A-4679-8459-E9578CA317E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km2000.us/mywritings/muban.rar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用</a:t>
            </a:r>
            <a:r>
              <a:rPr lang="en-US" altLang="zh-CN" dirty="0"/>
              <a:t>PPT</a:t>
            </a:r>
            <a:r>
              <a:rPr lang="zh-CN" altLang="en-US" dirty="0" smtClean="0"/>
              <a:t>做</a:t>
            </a:r>
            <a:r>
              <a:rPr lang="en-US" altLang="zh-CN" dirty="0" smtClean="0"/>
              <a:t>Word</a:t>
            </a:r>
            <a:r>
              <a:rPr lang="zh-CN" altLang="en-US" dirty="0"/>
              <a:t>里边的图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这是一个标准的</a:t>
            </a:r>
            <a:r>
              <a:rPr lang="en-US" altLang="zh-CN" dirty="0" err="1" smtClean="0"/>
              <a:t>ppt</a:t>
            </a:r>
            <a:r>
              <a:rPr lang="zh-CN" altLang="en-US" dirty="0"/>
              <a:t>模板：</a:t>
            </a:r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图的正确大小 </a:t>
            </a: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word </a:t>
            </a:r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双列</a:t>
            </a: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.</a:t>
            </a:r>
            <a:r>
              <a:rPr lang="en-US" altLang="zh-CN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pptx</a:t>
            </a:r>
            <a:endParaRPr lang="en-US" altLang="zh-CN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zh-CN" altLang="en-US" dirty="0" smtClean="0"/>
              <a:t>用于把</a:t>
            </a:r>
            <a:r>
              <a:rPr lang="en-US" altLang="zh-CN" dirty="0" err="1" smtClean="0"/>
              <a:t>PPT里边的图paste到Word</a:t>
            </a:r>
            <a:endParaRPr lang="en-US" altLang="zh-CN" dirty="0" smtClean="0"/>
          </a:p>
          <a:p>
            <a:r>
              <a:rPr lang="en-US" altLang="zh-CN" dirty="0" smtClean="0"/>
              <a:t>Word</a:t>
            </a:r>
            <a:r>
              <a:rPr lang="ja-JP" altLang="en-US" dirty="0" smtClean="0"/>
              <a:t>的标准</a:t>
            </a:r>
            <a:r>
              <a:rPr lang="zh-CN" altLang="en-US" dirty="0" smtClean="0"/>
              <a:t>模板在这里 ：</a:t>
            </a:r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Word template - chart 8cm double column.docx</a:t>
            </a:r>
          </a:p>
          <a:p>
            <a:r>
              <a:rPr lang="zh-CN" altLang="en-US" dirty="0" smtClean="0"/>
              <a:t>仅供参考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6764217" y="4883753"/>
            <a:ext cx="4198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kern="0" spc="30" dirty="0">
                <a:solidFill>
                  <a:srgbClr val="FF0000"/>
                </a:solidFill>
                <a:latin typeface="Calibri" panose="020F0502020204030204" pitchFamily="34" charset="0"/>
                <a:ea typeface="Malgun Gothic Semilight" panose="020B0502040204020203" charset="-122"/>
              </a:rPr>
              <a:t>http://</a:t>
            </a:r>
            <a:r>
              <a:rPr lang="en-US" kern="0" spc="30" dirty="0" smtClean="0">
                <a:solidFill>
                  <a:srgbClr val="FF0000"/>
                </a:solidFill>
                <a:latin typeface="Calibri" panose="020F0502020204030204" pitchFamily="34" charset="0"/>
                <a:ea typeface="Malgun Gothic Semilight" panose="020B0502040204020203" charset="-122"/>
              </a:rPr>
              <a:t>km2000.us/mywritings/muban.rar</a:t>
            </a:r>
            <a:endParaRPr lang="en-US" kern="0" spc="30" dirty="0">
              <a:solidFill>
                <a:srgbClr val="FF0000"/>
              </a:solidFill>
              <a:latin typeface="Calibri" panose="020F0502020204030204" pitchFamily="34" charset="0"/>
              <a:ea typeface="Malgun Gothic Semilight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362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65161" y="854020"/>
            <a:ext cx="2048737" cy="11575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900" kern="0" spc="50" dirty="0"/>
              <a:t>标准图片</a:t>
            </a:r>
            <a:r>
              <a:rPr lang="en-US" altLang="zh-CN" sz="900" kern="0" spc="50" dirty="0"/>
              <a:t>:</a:t>
            </a:r>
          </a:p>
          <a:p>
            <a:pPr marL="0" indent="0">
              <a:buNone/>
            </a:pPr>
            <a:r>
              <a:rPr lang="zh-CN" altLang="en-US" sz="900" kern="0" spc="50" dirty="0"/>
              <a:t>图片大小 </a:t>
            </a:r>
            <a:r>
              <a:rPr lang="en-US" altLang="zh-CN" sz="900" kern="0" spc="50" dirty="0"/>
              <a:t>8cm x 8cm</a:t>
            </a:r>
          </a:p>
          <a:p>
            <a:pPr marL="0" indent="0">
              <a:buNone/>
            </a:pPr>
            <a:r>
              <a:rPr lang="zh-CN" altLang="en-US" sz="900" kern="0" spc="50" dirty="0"/>
              <a:t>字体的样式与大</a:t>
            </a:r>
            <a:r>
              <a:rPr lang="zh-CN" altLang="en-US" sz="900" kern="0" spc="50" dirty="0" smtClean="0"/>
              <a:t>小：</a:t>
            </a:r>
            <a:r>
              <a:rPr lang="en-US" altLang="zh-CN" sz="900" kern="0" spc="50" dirty="0" smtClean="0"/>
              <a:t>Calibri 9</a:t>
            </a:r>
          </a:p>
          <a:p>
            <a:pPr marL="0" indent="0">
              <a:buNone/>
            </a:pPr>
            <a:r>
              <a:rPr lang="zh-CN" altLang="en-US" sz="900" kern="0" spc="50" dirty="0"/>
              <a:t>字体的间距</a:t>
            </a:r>
            <a:r>
              <a:rPr lang="zh-CN" altLang="en-US" sz="900" kern="0" spc="50" dirty="0" smtClean="0"/>
              <a:t>是：</a:t>
            </a:r>
            <a:r>
              <a:rPr lang="en-US" altLang="zh-CN" sz="900" kern="0" spc="50" dirty="0" smtClean="0"/>
              <a:t>0.3</a:t>
            </a:r>
            <a:endParaRPr lang="en-US" altLang="zh-CN" sz="900" kern="0" spc="50" dirty="0"/>
          </a:p>
          <a:p>
            <a:pPr marL="0" indent="0">
              <a:buNone/>
            </a:pPr>
            <a:r>
              <a:rPr lang="en-US" altLang="zh-CN" sz="900" kern="0" spc="50" dirty="0"/>
              <a:t>Paste special  </a:t>
            </a:r>
            <a:r>
              <a:rPr lang="en-US" altLang="zh-CN" sz="900" kern="0" spc="50" dirty="0" smtClean="0"/>
              <a:t>-&gt; </a:t>
            </a:r>
            <a:r>
              <a:rPr lang="zh-CN" altLang="en-US" sz="900" kern="0" spc="50" dirty="0" smtClean="0"/>
              <a:t>增</a:t>
            </a:r>
            <a:r>
              <a:rPr lang="zh-CN" altLang="en-US" sz="900" kern="0" spc="50" dirty="0"/>
              <a:t>强型</a:t>
            </a:r>
            <a:r>
              <a:rPr lang="zh-CN" altLang="en-US" sz="900" kern="0" spc="50" dirty="0" smtClean="0"/>
              <a:t>图 </a:t>
            </a:r>
            <a:r>
              <a:rPr lang="en-US" altLang="zh-CN" sz="900" kern="0" spc="50" dirty="0" smtClean="0"/>
              <a:t>or PNG</a:t>
            </a:r>
            <a:endParaRPr lang="en-US" altLang="zh-CN" sz="900" kern="0" spc="50" dirty="0"/>
          </a:p>
          <a:p>
            <a:pPr marL="0" indent="0">
              <a:buNone/>
            </a:pPr>
            <a:endParaRPr lang="en-US" altLang="zh-CN" sz="900" kern="0" spc="50" dirty="0"/>
          </a:p>
        </p:txBody>
      </p:sp>
      <p:sp>
        <p:nvSpPr>
          <p:cNvPr id="2" name="矩形 1"/>
          <p:cNvSpPr/>
          <p:nvPr/>
        </p:nvSpPr>
        <p:spPr bwMode="auto">
          <a:xfrm>
            <a:off x="3868350" y="1755702"/>
            <a:ext cx="3384376" cy="3204356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54000" rIns="91440" bIns="45720" numCol="1" rtlCol="0" anchor="t" anchorCtr="1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700" b="1">
              <a:solidFill>
                <a:srgbClr val="00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40215" y="3860941"/>
            <a:ext cx="50171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 dirty="0" smtClean="0"/>
              <a:t>然后，是把你要放的图放在这个框中，写上相应的文字。</a:t>
            </a:r>
            <a:endParaRPr lang="en-US" altLang="zh-CN" sz="12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 dirty="0" smtClean="0"/>
              <a:t>要注意</a:t>
            </a:r>
            <a:r>
              <a:rPr lang="en-US" altLang="zh-CN" sz="1200" dirty="0" err="1" smtClean="0"/>
              <a:t>两个要点</a:t>
            </a:r>
            <a:r>
              <a:rPr lang="zh-CN" altLang="en-US" sz="1200" dirty="0" smtClean="0"/>
              <a:t>：</a:t>
            </a:r>
            <a:r>
              <a:rPr lang="en-US" altLang="zh-CN" sz="1200" dirty="0" err="1" smtClean="0"/>
              <a:t>第一就是文字的大小按照左边的说明。第二就是图的缩减必须是在这个空间</a:t>
            </a:r>
            <a:r>
              <a:rPr lang="en-US" altLang="zh-CN" sz="1200" dirty="0" smtClean="0"/>
              <a:t>, </a:t>
            </a:r>
            <a:r>
              <a:rPr lang="en-US" altLang="zh-CN" sz="1200" dirty="0" err="1" smtClean="0"/>
              <a:t>左右上下留出一定的空间，但是间距不要太多</a:t>
            </a:r>
            <a:r>
              <a:rPr lang="en-US" altLang="zh-CN" sz="1200" dirty="0" smtClean="0"/>
              <a:t>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 dirty="0" smtClean="0"/>
              <a:t>然后选中所有</a:t>
            </a:r>
            <a:r>
              <a:rPr lang="zh-CN" altLang="en-US" sz="1200" dirty="0" smtClean="0"/>
              <a:t>的，</a:t>
            </a:r>
            <a:r>
              <a:rPr lang="en-US" altLang="zh-CN" sz="1200" dirty="0" err="1" smtClean="0"/>
              <a:t>paste</a:t>
            </a:r>
            <a:r>
              <a:rPr lang="en-US" altLang="zh-CN" sz="1200" dirty="0" err="1" smtClean="0"/>
              <a:t>到Word里面就可以了</a:t>
            </a:r>
            <a:r>
              <a:rPr lang="en-US" altLang="zh-CN" sz="1200" dirty="0" smtClean="0"/>
              <a:t>。</a:t>
            </a:r>
            <a:r>
              <a:rPr lang="zh-CN" altLang="en-US" sz="1200" dirty="0"/>
              <a:t>为保证好的分辨</a:t>
            </a:r>
            <a:r>
              <a:rPr lang="zh-CN" altLang="en-US" sz="1200" dirty="0" smtClean="0"/>
              <a:t>率，使</a:t>
            </a:r>
            <a:r>
              <a:rPr lang="zh-CN" altLang="en-US" sz="1200" dirty="0"/>
              <a:t>用</a:t>
            </a:r>
            <a:r>
              <a:rPr lang="en-US" altLang="zh-CN" sz="1200" dirty="0" smtClean="0">
                <a:latin typeface="Calibri" panose="020F0502020204030204" pitchFamily="34" charset="0"/>
              </a:rPr>
              <a:t>Paste </a:t>
            </a:r>
            <a:r>
              <a:rPr lang="en-US" altLang="zh-CN" sz="1200" dirty="0">
                <a:latin typeface="Calibri" panose="020F0502020204030204" pitchFamily="34" charset="0"/>
              </a:rPr>
              <a:t>special  </a:t>
            </a:r>
            <a:r>
              <a:rPr lang="zh-CN" altLang="en-US" sz="1200" dirty="0">
                <a:latin typeface="Calibri" panose="020F0502020204030204" pitchFamily="34" charset="0"/>
              </a:rPr>
              <a:t>增强型</a:t>
            </a:r>
            <a:r>
              <a:rPr lang="zh-CN" altLang="en-US" sz="1200" dirty="0" smtClean="0">
                <a:latin typeface="Calibri" panose="020F0502020204030204" pitchFamily="34" charset="0"/>
              </a:rPr>
              <a:t>图</a:t>
            </a:r>
            <a:r>
              <a:rPr lang="zh-CN" altLang="en-US" sz="1200" dirty="0" smtClean="0">
                <a:latin typeface="Calibri" panose="020F0502020204030204" pitchFamily="34" charset="0"/>
              </a:rPr>
              <a:t>。</a:t>
            </a:r>
            <a:endParaRPr lang="en-US" altLang="zh-CN" sz="1200" dirty="0" smtClean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Calibri" panose="020F0502020204030204" pitchFamily="34" charset="0"/>
              </a:rPr>
              <a:t>继续下一</a:t>
            </a:r>
            <a:r>
              <a:rPr lang="zh-CN" altLang="en-US" sz="1200" dirty="0" smtClean="0">
                <a:latin typeface="Calibri" panose="020F0502020204030204" pitchFamily="34" charset="0"/>
              </a:rPr>
              <a:t>页。</a:t>
            </a:r>
            <a:endParaRPr lang="zh-CN" altLang="en-US" sz="1200" dirty="0"/>
          </a:p>
        </p:txBody>
      </p:sp>
      <p:sp>
        <p:nvSpPr>
          <p:cNvPr id="5" name="文本框 4"/>
          <p:cNvSpPr txBox="1"/>
          <p:nvPr/>
        </p:nvSpPr>
        <p:spPr>
          <a:xfrm>
            <a:off x="4144983" y="2906246"/>
            <a:ext cx="6526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0" spc="30" dirty="0" smtClean="0">
                <a:solidFill>
                  <a:schemeClr val="tx1"/>
                </a:solidFill>
                <a:latin typeface="Calibri" panose="020F0502020204030204" pitchFamily="34" charset="0"/>
                <a:ea typeface="Malgun Gothic Semilight" panose="020B0502040204020203" charset="-122"/>
                <a:cs typeface="Gabriola" panose="04040605051002020D02" charset="0"/>
              </a:rPr>
              <a:t>TC joints</a:t>
            </a:r>
            <a:endParaRPr lang="en-US" altLang="zh-CN" sz="900" b="0" kern="0" spc="30" dirty="0">
              <a:solidFill>
                <a:schemeClr val="tx1"/>
              </a:solidFill>
              <a:latin typeface="Calibri" panose="020F0502020204030204" pitchFamily="34" charset="0"/>
              <a:ea typeface="Malgun Gothic Semilight" panose="020B0502040204020203" charset="-122"/>
              <a:cs typeface="Gabriola" panose="04040605051002020D02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492" y="1867448"/>
            <a:ext cx="3269106" cy="106720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226853" y="2960508"/>
            <a:ext cx="410627" cy="1777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 bwMode="auto">
          <a:xfrm flipH="1">
            <a:off x="4224736" y="2681166"/>
            <a:ext cx="245362" cy="281119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cxnSp>
        <p:nvCxnSpPr>
          <p:cNvPr id="11" name="直接连接符 10"/>
          <p:cNvCxnSpPr/>
          <p:nvPr/>
        </p:nvCxnSpPr>
        <p:spPr bwMode="auto">
          <a:xfrm flipH="1">
            <a:off x="4224736" y="2470389"/>
            <a:ext cx="240670" cy="491896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cxnSp>
        <p:nvCxnSpPr>
          <p:cNvPr id="12" name="直接连接符 11"/>
          <p:cNvCxnSpPr/>
          <p:nvPr/>
        </p:nvCxnSpPr>
        <p:spPr bwMode="auto">
          <a:xfrm flipH="1">
            <a:off x="4224737" y="2120128"/>
            <a:ext cx="235977" cy="842157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cxnSp>
        <p:nvCxnSpPr>
          <p:cNvPr id="13" name="直接连接符 12"/>
          <p:cNvCxnSpPr/>
          <p:nvPr/>
        </p:nvCxnSpPr>
        <p:spPr>
          <a:xfrm flipV="1">
            <a:off x="5340982" y="2960508"/>
            <a:ext cx="461970" cy="1777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 bwMode="auto">
          <a:xfrm flipH="1">
            <a:off x="5334775" y="2622650"/>
            <a:ext cx="80953" cy="339635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cxnSp>
        <p:nvCxnSpPr>
          <p:cNvPr id="15" name="直接连接符 14"/>
          <p:cNvCxnSpPr/>
          <p:nvPr/>
        </p:nvCxnSpPr>
        <p:spPr>
          <a:xfrm>
            <a:off x="6405438" y="2962285"/>
            <a:ext cx="378427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 bwMode="auto">
          <a:xfrm>
            <a:off x="6682522" y="2655549"/>
            <a:ext cx="100981" cy="312175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2</a:t>
            </a:fld>
            <a:endParaRPr 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8330" y="204739"/>
            <a:ext cx="3267739" cy="129856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9365448" y="1949933"/>
            <a:ext cx="1564211" cy="230832"/>
          </a:xfrm>
          <a:prstGeom prst="rect">
            <a:avLst/>
          </a:prstGeom>
          <a:solidFill>
            <a:srgbClr val="FFFFFF">
              <a:alpha val="81176"/>
            </a:srgbClr>
          </a:solidFill>
        </p:spPr>
        <p:txBody>
          <a:bodyPr wrap="none" rtlCol="0">
            <a:spAutoFit/>
          </a:bodyPr>
          <a:lstStyle/>
          <a:p>
            <a:r>
              <a:rPr lang="en-US" altLang="zh-CN" sz="900" u="sng" kern="0" spc="30" dirty="0" smtClean="0">
                <a:ea typeface="Malgun Gothic Semilight" panose="020B0502040204020203" charset="-122"/>
                <a:cs typeface="Gabriola" panose="04040605051002020D02" charset="0"/>
              </a:rPr>
              <a:t>Copy / paste </a:t>
            </a:r>
            <a:r>
              <a:rPr lang="zh-CN" altLang="en-US" sz="900" u="sng" kern="0" spc="30" dirty="0" smtClean="0">
                <a:ea typeface="Malgun Gothic Semilight" panose="020B0502040204020203" charset="-122"/>
                <a:cs typeface="Gabriola" panose="04040605051002020D02" charset="0"/>
              </a:rPr>
              <a:t>以</a:t>
            </a:r>
            <a:r>
              <a:rPr lang="zh-CN" altLang="en-US" sz="900" u="sng" kern="0" spc="30" dirty="0">
                <a:ea typeface="Malgun Gothic Semilight" panose="020B0502040204020203" charset="-122"/>
                <a:cs typeface="Gabriola" panose="04040605051002020D02" charset="0"/>
              </a:rPr>
              <a:t>后形成的图</a:t>
            </a:r>
            <a:endParaRPr lang="en-US" sz="900" u="sng" kern="0" spc="30" dirty="0">
              <a:ea typeface="Malgun Gothic Semilight" panose="020B0502040204020203" charset="-122"/>
              <a:cs typeface="Gabriola" panose="04040605051002020D02" charset="0"/>
            </a:endParaRPr>
          </a:p>
        </p:txBody>
      </p:sp>
      <p:cxnSp>
        <p:nvCxnSpPr>
          <p:cNvPr id="21" name="直接连接符 20"/>
          <p:cNvCxnSpPr/>
          <p:nvPr/>
        </p:nvCxnSpPr>
        <p:spPr bwMode="auto">
          <a:xfrm>
            <a:off x="9365448" y="1432789"/>
            <a:ext cx="83352" cy="687339"/>
          </a:xfrm>
          <a:prstGeom prst="line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2700" dir="2700000" sx="95000" sy="95000" algn="tl" rotWithShape="0">
              <a:schemeClr val="bg1"/>
            </a:outerShdw>
          </a:effectLst>
        </p:spPr>
      </p:cxnSp>
      <p:sp>
        <p:nvSpPr>
          <p:cNvPr id="18" name="文本框 17"/>
          <p:cNvSpPr txBox="1"/>
          <p:nvPr/>
        </p:nvSpPr>
        <p:spPr>
          <a:xfrm>
            <a:off x="5251714" y="2920450"/>
            <a:ext cx="71141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kern="0" spc="30" dirty="0" err="1">
                <a:latin typeface="Calibri" panose="020F0502020204030204" pitchFamily="34" charset="0"/>
                <a:ea typeface="Malgun Gothic Semilight" panose="020B0502040204020203" charset="-122"/>
              </a:rPr>
              <a:t>PtRh</a:t>
            </a:r>
            <a:r>
              <a:rPr lang="en-US" altLang="zh-CN" sz="900" kern="0" spc="30" dirty="0">
                <a:latin typeface="Calibri" panose="020F0502020204030204" pitchFamily="34" charset="0"/>
                <a:ea typeface="Malgun Gothic Semilight" panose="020B0502040204020203" charset="-122"/>
              </a:rPr>
              <a:t> </a:t>
            </a:r>
            <a:r>
              <a:rPr lang="en-US" altLang="zh-CN" sz="900" kern="0" spc="30" dirty="0" smtClean="0">
                <a:latin typeface="Calibri" panose="020F0502020204030204" pitchFamily="34" charset="0"/>
                <a:ea typeface="Malgun Gothic Semilight" panose="020B0502040204020203" charset="-122"/>
              </a:rPr>
              <a:t>mask</a:t>
            </a:r>
            <a:endParaRPr lang="en-US" altLang="zh-CN" sz="900" kern="0" spc="30" dirty="0">
              <a:latin typeface="Calibri" panose="020F0502020204030204" pitchFamily="34" charset="0"/>
              <a:ea typeface="Malgun Gothic Semilight" panose="020B0502040204020203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06380" y="2927552"/>
            <a:ext cx="58028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kern="0" spc="30" dirty="0">
                <a:latin typeface="Calibri" panose="020F0502020204030204" pitchFamily="34" charset="0"/>
                <a:ea typeface="Malgun Gothic Semilight" panose="020B0502040204020203" charset="-122"/>
              </a:rPr>
              <a:t>Pt </a:t>
            </a:r>
            <a:r>
              <a:rPr lang="en-US" sz="900" kern="0" spc="30" dirty="0" smtClean="0">
                <a:latin typeface="Calibri" panose="020F0502020204030204" pitchFamily="34" charset="0"/>
                <a:ea typeface="Malgun Gothic Semilight" panose="020B0502040204020203" charset="-122"/>
              </a:rPr>
              <a:t>mask</a:t>
            </a:r>
            <a:endParaRPr lang="en-US" sz="900" kern="0" spc="30" dirty="0">
              <a:latin typeface="Calibri" panose="020F0502020204030204" pitchFamily="34" charset="0"/>
              <a:ea typeface="Malgun Gothic Semilight" panose="020B0502040204020203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38" y="4470400"/>
            <a:ext cx="4709382" cy="2387600"/>
          </a:xfrm>
          <a:prstGeom prst="rect">
            <a:avLst/>
          </a:prstGeom>
        </p:spPr>
      </p:pic>
      <p:cxnSp>
        <p:nvCxnSpPr>
          <p:cNvPr id="26" name="直接箭头连接符 25"/>
          <p:cNvCxnSpPr/>
          <p:nvPr/>
        </p:nvCxnSpPr>
        <p:spPr bwMode="auto">
          <a:xfrm flipH="1">
            <a:off x="358356" y="1755702"/>
            <a:ext cx="1042743" cy="3076274"/>
          </a:xfrm>
          <a:prstGeom prst="straightConnector1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>
            <a:outerShdw dist="12700" dir="2700000" sx="95000" sy="95000" algn="tl" rotWithShape="0">
              <a:schemeClr val="bg1"/>
            </a:outerShdw>
          </a:effectLst>
        </p:spPr>
      </p:cxnSp>
    </p:spTree>
    <p:extLst>
      <p:ext uri="{BB962C8B-B14F-4D97-AF65-F5344CB8AC3E}">
        <p14:creationId xmlns:p14="http://schemas.microsoft.com/office/powerpoint/2010/main" val="4008115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Paste</a:t>
            </a:r>
            <a:r>
              <a:rPr lang="zh-CN" altLang="en-US" dirty="0" smtClean="0"/>
              <a:t>到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里</a:t>
            </a:r>
            <a:r>
              <a:rPr lang="zh-CN" altLang="en-US" dirty="0" smtClean="0"/>
              <a:t>是</a:t>
            </a:r>
            <a:r>
              <a:rPr lang="zh-CN" altLang="en-US" dirty="0" smtClean="0"/>
              <a:t>这个样子的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3253" y="1825625"/>
            <a:ext cx="7705494" cy="4351338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3</a:t>
            </a:fld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912038" y="6189701"/>
            <a:ext cx="7906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solidFill>
                  <a:srgbClr val="0070C0"/>
                </a:solidFill>
              </a:rPr>
              <a:t>这是</a:t>
            </a:r>
            <a:r>
              <a:rPr lang="en-US" altLang="zh-CN" dirty="0" err="1" smtClean="0">
                <a:solidFill>
                  <a:srgbClr val="0070C0"/>
                </a:solidFill>
              </a:rPr>
              <a:t>英文出版文章</a:t>
            </a:r>
            <a:r>
              <a:rPr lang="ja-JP" altLang="en-US" dirty="0">
                <a:solidFill>
                  <a:srgbClr val="0070C0"/>
                </a:solidFill>
              </a:rPr>
              <a:t>的标准模</a:t>
            </a:r>
            <a:r>
              <a:rPr lang="ja-JP" altLang="en-US" dirty="0" smtClean="0">
                <a:solidFill>
                  <a:srgbClr val="0070C0"/>
                </a:solidFill>
              </a:rPr>
              <a:t>板</a:t>
            </a:r>
            <a:r>
              <a:rPr lang="zh-CN" altLang="en-US" dirty="0" smtClean="0">
                <a:solidFill>
                  <a:srgbClr val="0070C0"/>
                </a:solidFill>
              </a:rPr>
              <a:t>：</a:t>
            </a:r>
            <a:r>
              <a:rPr lang="en-US" altLang="zh-CN" dirty="0" smtClean="0">
                <a:solidFill>
                  <a:srgbClr val="0070C0"/>
                </a:solidFill>
              </a:rPr>
              <a:t>Word </a:t>
            </a:r>
            <a:r>
              <a:rPr lang="en-US" altLang="zh-CN" dirty="0">
                <a:solidFill>
                  <a:srgbClr val="0070C0"/>
                </a:solidFill>
              </a:rPr>
              <a:t>template - chart 8cm double column.docx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2646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4</a:t>
            </a:fld>
            <a:endParaRPr 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使用过程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049836" y="2464820"/>
            <a:ext cx="7424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首先下载 </a:t>
            </a:r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km2000.us/mywritings/muban.rar</a:t>
            </a:r>
            <a:r>
              <a:rPr lang="en-US" altLang="zh-CN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22126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5</a:t>
            </a:fld>
            <a:endParaRPr lang="en-US"/>
          </a:p>
        </p:txBody>
      </p:sp>
      <p:pic>
        <p:nvPicPr>
          <p:cNvPr id="6" name="图片 5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679" y="2179255"/>
            <a:ext cx="7538971" cy="3750057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打开</a:t>
            </a:r>
            <a:r>
              <a:rPr lang="en-US" altLang="zh-CN" dirty="0" err="1" smtClean="0"/>
              <a:t>rar</a:t>
            </a:r>
            <a:r>
              <a:rPr lang="zh-CN" altLang="en-US" dirty="0"/>
              <a:t>，打开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672448" y="1596404"/>
            <a:ext cx="7424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打开</a:t>
            </a:r>
            <a:r>
              <a:rPr lang="en-US" altLang="zh-CN" dirty="0"/>
              <a:t>PPT</a:t>
            </a:r>
            <a:r>
              <a:rPr lang="zh-CN" altLang="en-US" dirty="0"/>
              <a:t>做编辑</a:t>
            </a:r>
            <a:endParaRPr lang="en-US" altLang="zh-CN" dirty="0">
              <a:solidFill>
                <a:srgbClr val="0070C0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 bwMode="auto">
          <a:xfrm flipH="1">
            <a:off x="2814918" y="1918447"/>
            <a:ext cx="1515036" cy="3478306"/>
          </a:xfrm>
          <a:prstGeom prst="straightConnector1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>
            <a:outerShdw dist="12700" dir="2700000" sx="95000" sy="95000" algn="tl" rotWithShape="0">
              <a:schemeClr val="bg1"/>
            </a:outerShdw>
          </a:effectLst>
        </p:spPr>
      </p:cxnSp>
    </p:spTree>
    <p:extLst>
      <p:ext uri="{BB962C8B-B14F-4D97-AF65-F5344CB8AC3E}">
        <p14:creationId xmlns:p14="http://schemas.microsoft.com/office/powerpoint/2010/main" val="47708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7F668-0D9A-4679-8459-E9578CA317E0}" type="slidenum">
              <a:rPr lang="en-US" smtClean="0"/>
              <a:t>6</a:t>
            </a:fld>
            <a:endParaRPr lang="en-US"/>
          </a:p>
        </p:txBody>
      </p:sp>
      <p:pic>
        <p:nvPicPr>
          <p:cNvPr id="6" name="图片 5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679" y="2179255"/>
            <a:ext cx="7538971" cy="3750057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打开</a:t>
            </a:r>
            <a:r>
              <a:rPr lang="en-US" altLang="zh-CN" dirty="0"/>
              <a:t>word</a:t>
            </a:r>
            <a:r>
              <a:rPr lang="zh-CN" altLang="en-US" dirty="0"/>
              <a:t>模板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672448" y="1596404"/>
            <a:ext cx="7424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打开</a:t>
            </a:r>
            <a:r>
              <a:rPr lang="en-US" altLang="zh-CN" dirty="0"/>
              <a:t>word</a:t>
            </a:r>
            <a:r>
              <a:rPr lang="zh-CN" altLang="en-US" dirty="0"/>
              <a:t>模板做</a:t>
            </a:r>
            <a:r>
              <a:rPr lang="en-US" altLang="zh-CN" dirty="0" smtClean="0"/>
              <a:t>paste</a:t>
            </a:r>
            <a:endParaRPr lang="en-US" altLang="zh-CN" dirty="0">
              <a:solidFill>
                <a:srgbClr val="0070C0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 bwMode="auto">
          <a:xfrm flipH="1">
            <a:off x="3101788" y="1918447"/>
            <a:ext cx="1228165" cy="2814918"/>
          </a:xfrm>
          <a:prstGeom prst="straightConnector1">
            <a:avLst/>
          </a:prstGeom>
          <a:solidFill>
            <a:srgbClr val="EAEAEA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>
            <a:outerShdw dist="12700" dir="2700000" sx="95000" sy="95000" algn="tl" rotWithShape="0">
              <a:schemeClr val="bg1"/>
            </a:outerShdw>
          </a:effectLst>
        </p:spPr>
      </p:cxnSp>
    </p:spTree>
    <p:extLst>
      <p:ext uri="{BB962C8B-B14F-4D97-AF65-F5344CB8AC3E}">
        <p14:creationId xmlns:p14="http://schemas.microsoft.com/office/powerpoint/2010/main" val="142235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>
        <a:solidFill>
          <a:srgbClr val="EAEAEA"/>
        </a:solidFill>
        <a:ln w="63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2700" dir="2700000" sx="95000" sy="95000" algn="tl" rotWithShape="0">
            <a:schemeClr val="bg1"/>
          </a:outerShdw>
        </a:effectLst>
      </a:spPr>
      <a:bodyPr/>
      <a:lstStyle/>
    </a:lnDef>
    <a:txDef>
      <a:spPr>
        <a:noFill/>
      </a:spPr>
      <a:bodyPr wrap="none" rtlCol="0">
        <a:spAutoFit/>
      </a:bodyPr>
      <a:lstStyle>
        <a:defPPr>
          <a:defRPr sz="900" kern="0" spc="30" dirty="0" err="1">
            <a:latin typeface="Calibri" panose="020F0502020204030204" pitchFamily="34" charset="0"/>
            <a:ea typeface="Malgun Gothic Semilight" panose="020B0502040204020203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262</Words>
  <Application>Microsoft Office PowerPoint</Application>
  <PresentationFormat>宽屏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ＭＳ Ｐゴシック</vt:lpstr>
      <vt:lpstr>黑体</vt:lpstr>
      <vt:lpstr>宋体</vt:lpstr>
      <vt:lpstr>Arial</vt:lpstr>
      <vt:lpstr>Calibri</vt:lpstr>
      <vt:lpstr>Calibri Light</vt:lpstr>
      <vt:lpstr>Gabriola</vt:lpstr>
      <vt:lpstr>Malgun Gothic Semilight</vt:lpstr>
      <vt:lpstr>Times New Roman</vt:lpstr>
      <vt:lpstr>Office 主题</vt:lpstr>
      <vt:lpstr>用PPT做Word里边的图</vt:lpstr>
      <vt:lpstr>PowerPoint 演示文稿</vt:lpstr>
      <vt:lpstr>Paste到Word里是这个样子的</vt:lpstr>
      <vt:lpstr>使用过程</vt:lpstr>
      <vt:lpstr>打开rar，打开PPT模板</vt:lpstr>
      <vt:lpstr>打开word模板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Franklin</dc:creator>
  <cp:lastModifiedBy>Franklin 中国航发和上海交通大学</cp:lastModifiedBy>
  <cp:revision>65</cp:revision>
  <dcterms:created xsi:type="dcterms:W3CDTF">2019-01-06T02:59:00Z</dcterms:created>
  <dcterms:modified xsi:type="dcterms:W3CDTF">2020-07-27T09:45:44Z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