
<file path=[Content_Types].xml><?xml version="1.0" encoding="utf-8"?>
<Types xmlns="http://schemas.openxmlformats.org/package/2006/content-types">
  <Default Extension="png" ContentType="image/png"/>
  <Default Extension="tmp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2" r:id="rId1"/>
  </p:sldMasterIdLst>
  <p:notesMasterIdLst>
    <p:notesMasterId r:id="rId39"/>
  </p:notesMasterIdLst>
  <p:handoutMasterIdLst>
    <p:handoutMasterId r:id="rId40"/>
  </p:handoutMasterIdLst>
  <p:sldIdLst>
    <p:sldId id="343" r:id="rId2"/>
    <p:sldId id="344" r:id="rId3"/>
    <p:sldId id="353" r:id="rId4"/>
    <p:sldId id="354" r:id="rId5"/>
    <p:sldId id="345" r:id="rId6"/>
    <p:sldId id="346" r:id="rId7"/>
    <p:sldId id="347" r:id="rId8"/>
    <p:sldId id="350" r:id="rId9"/>
    <p:sldId id="356" r:id="rId10"/>
    <p:sldId id="351" r:id="rId11"/>
    <p:sldId id="357" r:id="rId12"/>
    <p:sldId id="352" r:id="rId13"/>
    <p:sldId id="259" r:id="rId14"/>
    <p:sldId id="260" r:id="rId15"/>
    <p:sldId id="261" r:id="rId16"/>
    <p:sldId id="262" r:id="rId17"/>
    <p:sldId id="286" r:id="rId18"/>
    <p:sldId id="295" r:id="rId19"/>
    <p:sldId id="309" r:id="rId20"/>
    <p:sldId id="305" r:id="rId21"/>
    <p:sldId id="300" r:id="rId22"/>
    <p:sldId id="285" r:id="rId23"/>
    <p:sldId id="264" r:id="rId24"/>
    <p:sldId id="266" r:id="rId25"/>
    <p:sldId id="339" r:id="rId26"/>
    <p:sldId id="270" r:id="rId27"/>
    <p:sldId id="284" r:id="rId28"/>
    <p:sldId id="318" r:id="rId29"/>
    <p:sldId id="319" r:id="rId30"/>
    <p:sldId id="276" r:id="rId31"/>
    <p:sldId id="340" r:id="rId32"/>
    <p:sldId id="341" r:id="rId33"/>
    <p:sldId id="280" r:id="rId34"/>
    <p:sldId id="336" r:id="rId35"/>
    <p:sldId id="355" r:id="rId36"/>
    <p:sldId id="338" r:id="rId37"/>
    <p:sldId id="282" r:id="rId3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FCC250FC-6787-4BC0-AF26-1EC64D6A5171}">
          <p14:sldIdLst>
            <p14:sldId id="343"/>
            <p14:sldId id="344"/>
            <p14:sldId id="353"/>
            <p14:sldId id="354"/>
            <p14:sldId id="345"/>
            <p14:sldId id="346"/>
            <p14:sldId id="347"/>
            <p14:sldId id="350"/>
            <p14:sldId id="356"/>
            <p14:sldId id="351"/>
            <p14:sldId id="357"/>
            <p14:sldId id="352"/>
            <p14:sldId id="259"/>
            <p14:sldId id="260"/>
            <p14:sldId id="261"/>
            <p14:sldId id="262"/>
            <p14:sldId id="286"/>
            <p14:sldId id="295"/>
            <p14:sldId id="309"/>
            <p14:sldId id="305"/>
            <p14:sldId id="300"/>
            <p14:sldId id="285"/>
            <p14:sldId id="264"/>
            <p14:sldId id="266"/>
            <p14:sldId id="339"/>
            <p14:sldId id="270"/>
            <p14:sldId id="284"/>
            <p14:sldId id="318"/>
            <p14:sldId id="319"/>
            <p14:sldId id="276"/>
            <p14:sldId id="340"/>
            <p14:sldId id="341"/>
            <p14:sldId id="280"/>
            <p14:sldId id="336"/>
            <p14:sldId id="355"/>
            <p14:sldId id="338"/>
            <p14:sldId id="282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6EAA"/>
    <a:srgbClr val="7FB1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59" autoAdjust="0"/>
    <p:restoredTop sz="92494" autoAdjust="0"/>
  </p:normalViewPr>
  <p:slideViewPr>
    <p:cSldViewPr snapToGrid="0">
      <p:cViewPr>
        <p:scale>
          <a:sx n="62" d="100"/>
          <a:sy n="62" d="100"/>
        </p:scale>
        <p:origin x="361" y="-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1496" y="5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2C1FBA-CF23-45CA-A289-03E32D160964}" type="datetimeFigureOut">
              <a:rPr lang="zh-CN" altLang="en-US" smtClean="0"/>
              <a:t>2021/5/31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F2B0C5-C56D-47E9-BCFE-D990A940F1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7004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966BD8-0FC1-456F-BDC6-7D0CA8E36566}" type="datetimeFigureOut">
              <a:rPr lang="zh-CN" altLang="en-US" smtClean="0"/>
              <a:t>2021/5/31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CFC841-E2E1-4802-8701-94EA307E94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5986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760" y="5815086"/>
            <a:ext cx="2458720" cy="65087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4149566"/>
            <a:ext cx="7886700" cy="89951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4800"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6" name="副标题 2"/>
          <p:cNvSpPr>
            <a:spLocks noGrp="1"/>
          </p:cNvSpPr>
          <p:nvPr>
            <p:ph type="subTitle" idx="1"/>
          </p:nvPr>
        </p:nvSpPr>
        <p:spPr>
          <a:xfrm>
            <a:off x="628650" y="5114029"/>
            <a:ext cx="7886700" cy="604299"/>
          </a:xfrm>
        </p:spPr>
        <p:txBody>
          <a:bodyPr anchor="ctr">
            <a:noAutofit/>
          </a:bodyPr>
          <a:lstStyle>
            <a:lvl1pPr algn="ctr">
              <a:defRPr lang="zh-CN" altLang="en-US" sz="2400" b="0">
                <a:solidFill>
                  <a:schemeClr val="bg1"/>
                </a:solidFill>
                <a:latin typeface="+mn-ea"/>
                <a:cs typeface="+mj-cs"/>
              </a:defRPr>
            </a:lvl1pPr>
          </a:lstStyle>
          <a:p>
            <a:pPr lvl="0" algn="ctr">
              <a:lnSpc>
                <a:spcPct val="90000"/>
              </a:lnSpc>
              <a:spcBef>
                <a:spcPct val="0"/>
              </a:spcBef>
              <a:buNone/>
            </a:pPr>
            <a:r>
              <a:rPr lang="zh-CN" altLang="en-US"/>
              <a:t>单击以编辑母版副标题样式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" t="172" r="40" b="-12"/>
          <a:stretch/>
        </p:blipFill>
        <p:spPr>
          <a:xfrm>
            <a:off x="0" y="0"/>
            <a:ext cx="9144000" cy="3899805"/>
          </a:xfrm>
          <a:prstGeom prst="rect">
            <a:avLst/>
          </a:prstGeom>
          <a:ln>
            <a:noFill/>
          </a:ln>
        </p:spPr>
      </p:pic>
      <p:cxnSp>
        <p:nvCxnSpPr>
          <p:cNvPr id="9" name="直接连接符 8"/>
          <p:cNvCxnSpPr/>
          <p:nvPr/>
        </p:nvCxnSpPr>
        <p:spPr>
          <a:xfrm>
            <a:off x="0" y="3899805"/>
            <a:ext cx="9144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048964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2880">
          <p15:clr>
            <a:srgbClr val="FBAE40"/>
          </p15:clr>
        </p15:guide>
        <p15:guide id="3" orient="horz" pos="2160">
          <p15:clr>
            <a:srgbClr val="FBAE40"/>
          </p15:clr>
        </p15:guide>
        <p15:guide id="4" pos="216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空白-有页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793" cy="664522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0" y="6766560"/>
            <a:ext cx="9144000" cy="914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024" y="168582"/>
            <a:ext cx="1517655" cy="401413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0" y="1"/>
            <a:ext cx="9144000" cy="10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250026" y="311755"/>
            <a:ext cx="5788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pc="-60" baseline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Page .</a:t>
            </a:r>
            <a:endParaRPr lang="zh-CN" altLang="en-US" sz="1200" spc="-60" baseline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97600" y="313200"/>
            <a:ext cx="3651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>
              <a:defRPr lang="zh-CN" altLang="en-US" sz="1200" spc="-60" baseline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E1703B59-C883-4B8B-974E-AFB30A6C43A7}" type="slidenum">
              <a:rPr lang="en-US" altLang="zh-CN" smtClean="0"/>
              <a:pPr/>
              <a:t>‹#›</a:t>
            </a:fld>
            <a:endParaRPr lang="en-US" altLang="zh-CN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793" cy="664522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0" y="6766560"/>
            <a:ext cx="9144000" cy="914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024" y="168582"/>
            <a:ext cx="1517655" cy="401413"/>
          </a:xfrm>
          <a:prstGeom prst="rect">
            <a:avLst/>
          </a:prstGeom>
        </p:spPr>
      </p:pic>
      <p:sp>
        <p:nvSpPr>
          <p:cNvPr id="11" name="矩形 10"/>
          <p:cNvSpPr/>
          <p:nvPr userDrawn="1"/>
        </p:nvSpPr>
        <p:spPr>
          <a:xfrm>
            <a:off x="0" y="1"/>
            <a:ext cx="9144000" cy="10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350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内容占位符 11"/>
          <p:cNvSpPr>
            <a:spLocks noGrp="1"/>
          </p:cNvSpPr>
          <p:nvPr>
            <p:ph sz="quarter" idx="10"/>
          </p:nvPr>
        </p:nvSpPr>
        <p:spPr>
          <a:xfrm>
            <a:off x="262394" y="1717675"/>
            <a:ext cx="4032000" cy="4826248"/>
          </a:xfrm>
        </p:spPr>
        <p:txBody>
          <a:bodyPr>
            <a:normAutofit/>
          </a:bodyPr>
          <a:lstStyle>
            <a:lvl1pPr>
              <a:buClr>
                <a:schemeClr val="accent1"/>
              </a:buClr>
              <a:defRPr sz="2000"/>
            </a:lvl1pPr>
            <a:lvl2pPr>
              <a:buClr>
                <a:schemeClr val="accent1"/>
              </a:buClr>
              <a:defRPr sz="1800"/>
            </a:lvl2pPr>
            <a:lvl3pPr>
              <a:buClr>
                <a:schemeClr val="accent1"/>
              </a:buClr>
              <a:defRPr sz="1600"/>
            </a:lvl3pPr>
            <a:lvl4pPr>
              <a:buClr>
                <a:schemeClr val="accent1"/>
              </a:buClr>
              <a:defRPr sz="1400"/>
            </a:lvl4pPr>
            <a:lvl5pPr>
              <a:buClr>
                <a:schemeClr val="accent1"/>
              </a:buClr>
              <a:defRPr sz="1400"/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16" name="内容占位符 15"/>
          <p:cNvSpPr>
            <a:spLocks noGrp="1"/>
          </p:cNvSpPr>
          <p:nvPr>
            <p:ph sz="quarter" idx="11"/>
          </p:nvPr>
        </p:nvSpPr>
        <p:spPr>
          <a:xfrm>
            <a:off x="4786313" y="1717675"/>
            <a:ext cx="4032250" cy="4826248"/>
          </a:xfrm>
        </p:spPr>
        <p:txBody>
          <a:bodyPr>
            <a:normAutofit/>
          </a:bodyPr>
          <a:lstStyle>
            <a:lvl1pPr>
              <a:buClr>
                <a:schemeClr val="accent1"/>
              </a:buClr>
              <a:defRPr sz="2000"/>
            </a:lvl1pPr>
            <a:lvl2pPr>
              <a:buClr>
                <a:schemeClr val="accent1"/>
              </a:buClr>
              <a:defRPr sz="1800"/>
            </a:lvl2pPr>
            <a:lvl3pPr>
              <a:buClr>
                <a:schemeClr val="accent1"/>
              </a:buClr>
              <a:defRPr sz="1600"/>
            </a:lvl3pPr>
            <a:lvl4pPr>
              <a:buClr>
                <a:schemeClr val="accent1"/>
              </a:buClr>
              <a:defRPr sz="1400"/>
            </a:lvl4pPr>
            <a:lvl5pPr>
              <a:buClr>
                <a:schemeClr val="accent1"/>
              </a:buClr>
              <a:defRPr sz="1400"/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2393" y="975600"/>
            <a:ext cx="8556169" cy="576000"/>
          </a:xfrm>
          <a:prstGeom prst="rect">
            <a:avLst/>
          </a:prstGeom>
        </p:spPr>
        <p:txBody>
          <a:bodyPr/>
          <a:lstStyle>
            <a:lvl1pPr>
              <a:defRPr lang="zh-CN" altLang="en-US" sz="3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4232158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3" pos="1620">
          <p15:clr>
            <a:srgbClr val="FBAE40"/>
          </p15:clr>
        </p15:guide>
        <p15:guide id="4" pos="216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-有页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31682"/>
            <a:ext cx="9144000" cy="33271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250026" y="313200"/>
            <a:ext cx="5788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pc="-60" baseline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Page .</a:t>
            </a:r>
            <a:endParaRPr lang="zh-CN" altLang="en-US" sz="1200" spc="-60" baseline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内容占位符 11"/>
          <p:cNvSpPr>
            <a:spLocks noGrp="1"/>
          </p:cNvSpPr>
          <p:nvPr>
            <p:ph sz="quarter" idx="10"/>
          </p:nvPr>
        </p:nvSpPr>
        <p:spPr>
          <a:xfrm>
            <a:off x="262394" y="1717675"/>
            <a:ext cx="4032000" cy="4826248"/>
          </a:xfrm>
        </p:spPr>
        <p:txBody>
          <a:bodyPr>
            <a:normAutofit/>
          </a:bodyPr>
          <a:lstStyle>
            <a:lvl1pPr>
              <a:buClr>
                <a:schemeClr val="accent1"/>
              </a:buClr>
              <a:defRPr sz="2000"/>
            </a:lvl1pPr>
            <a:lvl2pPr>
              <a:buClr>
                <a:schemeClr val="accent1"/>
              </a:buClr>
              <a:defRPr sz="1800"/>
            </a:lvl2pPr>
            <a:lvl3pPr>
              <a:buClr>
                <a:schemeClr val="accent1"/>
              </a:buClr>
              <a:defRPr sz="1600"/>
            </a:lvl3pPr>
            <a:lvl4pPr>
              <a:buClr>
                <a:schemeClr val="accent1"/>
              </a:buClr>
              <a:defRPr sz="1400"/>
            </a:lvl4pPr>
            <a:lvl5pPr>
              <a:buClr>
                <a:schemeClr val="accent1"/>
              </a:buClr>
              <a:defRPr sz="1400"/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16" name="内容占位符 15"/>
          <p:cNvSpPr>
            <a:spLocks noGrp="1"/>
          </p:cNvSpPr>
          <p:nvPr>
            <p:ph sz="quarter" idx="11"/>
          </p:nvPr>
        </p:nvSpPr>
        <p:spPr>
          <a:xfrm>
            <a:off x="4786313" y="1717675"/>
            <a:ext cx="4032250" cy="4826248"/>
          </a:xfrm>
        </p:spPr>
        <p:txBody>
          <a:bodyPr>
            <a:normAutofit/>
          </a:bodyPr>
          <a:lstStyle>
            <a:lvl1pPr>
              <a:buClr>
                <a:schemeClr val="accent1"/>
              </a:buClr>
              <a:defRPr sz="2000"/>
            </a:lvl1pPr>
            <a:lvl2pPr>
              <a:buClr>
                <a:schemeClr val="accent1"/>
              </a:buClr>
              <a:defRPr sz="1800"/>
            </a:lvl2pPr>
            <a:lvl3pPr>
              <a:buClr>
                <a:schemeClr val="accent1"/>
              </a:buClr>
              <a:defRPr sz="1600"/>
            </a:lvl3pPr>
            <a:lvl4pPr>
              <a:buClr>
                <a:schemeClr val="accent1"/>
              </a:buClr>
              <a:defRPr sz="1400"/>
            </a:lvl4pPr>
            <a:lvl5pPr>
              <a:buClr>
                <a:schemeClr val="accent1"/>
              </a:buClr>
              <a:defRPr sz="1400"/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21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96565" y="313200"/>
            <a:ext cx="4871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zh-CN" altLang="en-US" sz="1200" spc="-60" baseline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4BD5A17-3153-4A95-988E-B577C14000F1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2393" y="975600"/>
            <a:ext cx="8566445" cy="576000"/>
          </a:xfrm>
          <a:prstGeom prst="rect">
            <a:avLst/>
          </a:prstGeom>
        </p:spPr>
        <p:txBody>
          <a:bodyPr/>
          <a:lstStyle>
            <a:lvl1pPr>
              <a:defRPr lang="zh-CN" altLang="en-US" sz="3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231682"/>
            <a:ext cx="9144000" cy="33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10244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pos="5193">
          <p15:clr>
            <a:srgbClr val="FBAE40"/>
          </p15:clr>
        </p15:guide>
        <p15:guide id="5" pos="1620">
          <p15:clr>
            <a:srgbClr val="FBAE40"/>
          </p15:clr>
        </p15:guide>
        <p15:guide id="6" pos="2921">
          <p15:clr>
            <a:srgbClr val="FBAE40"/>
          </p15:clr>
        </p15:guide>
        <p15:guide id="7" pos="2160" userDrawn="1">
          <p15:clr>
            <a:srgbClr val="FBAE40"/>
          </p15:clr>
        </p15:guide>
        <p15:guide id="8" pos="3895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对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262394" y="960114"/>
            <a:ext cx="4032000" cy="574183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28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0" y="1550505"/>
            <a:ext cx="9144000" cy="79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内容占位符 11"/>
          <p:cNvSpPr>
            <a:spLocks noGrp="1"/>
          </p:cNvSpPr>
          <p:nvPr>
            <p:ph sz="quarter" idx="10"/>
          </p:nvPr>
        </p:nvSpPr>
        <p:spPr>
          <a:xfrm>
            <a:off x="262394" y="1717675"/>
            <a:ext cx="4032000" cy="4826248"/>
          </a:xfrm>
        </p:spPr>
        <p:txBody>
          <a:bodyPr>
            <a:normAutofit/>
          </a:bodyPr>
          <a:lstStyle>
            <a:lvl1pPr>
              <a:buClr>
                <a:schemeClr val="accent1"/>
              </a:buClr>
              <a:defRPr sz="2000"/>
            </a:lvl1pPr>
            <a:lvl2pPr>
              <a:buClr>
                <a:schemeClr val="accent1"/>
              </a:buClr>
              <a:defRPr sz="1800"/>
            </a:lvl2pPr>
            <a:lvl3pPr>
              <a:buClr>
                <a:schemeClr val="accent1"/>
              </a:buClr>
              <a:defRPr sz="1600"/>
            </a:lvl3pPr>
            <a:lvl4pPr>
              <a:buClr>
                <a:schemeClr val="accent1"/>
              </a:buClr>
              <a:defRPr sz="1400"/>
            </a:lvl4pPr>
            <a:lvl5pPr>
              <a:buClr>
                <a:schemeClr val="accent1"/>
              </a:buClr>
              <a:defRPr sz="1400"/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16" name="内容占位符 15"/>
          <p:cNvSpPr>
            <a:spLocks noGrp="1"/>
          </p:cNvSpPr>
          <p:nvPr>
            <p:ph sz="quarter" idx="11"/>
          </p:nvPr>
        </p:nvSpPr>
        <p:spPr>
          <a:xfrm>
            <a:off x="4786313" y="1717675"/>
            <a:ext cx="4032250" cy="4826248"/>
          </a:xfrm>
        </p:spPr>
        <p:txBody>
          <a:bodyPr>
            <a:normAutofit/>
          </a:bodyPr>
          <a:lstStyle>
            <a:lvl1pPr>
              <a:buClr>
                <a:schemeClr val="accent1"/>
              </a:buClr>
              <a:defRPr sz="2000"/>
            </a:lvl1pPr>
            <a:lvl2pPr>
              <a:buClr>
                <a:schemeClr val="accent1"/>
              </a:buClr>
              <a:defRPr sz="1800"/>
            </a:lvl2pPr>
            <a:lvl3pPr>
              <a:buClr>
                <a:schemeClr val="accent1"/>
              </a:buClr>
              <a:defRPr sz="1600"/>
            </a:lvl3pPr>
            <a:lvl4pPr>
              <a:buClr>
                <a:schemeClr val="accent1"/>
              </a:buClr>
              <a:defRPr sz="1400"/>
            </a:lvl4pPr>
            <a:lvl5pPr>
              <a:buClr>
                <a:schemeClr val="accent1"/>
              </a:buClr>
              <a:defRPr sz="1400"/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18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786313" y="958297"/>
            <a:ext cx="4032000" cy="576000"/>
          </a:xfrm>
        </p:spPr>
        <p:txBody>
          <a:bodyPr anchor="b">
            <a:normAutofit/>
          </a:bodyPr>
          <a:lstStyle>
            <a:lvl1pPr marL="0" indent="0" algn="ctr">
              <a:buNone/>
              <a:defRPr lang="zh-CN" altLang="en-US" sz="2800" b="1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28600" lvl="0" indent="-228600" algn="ctr">
              <a:lnSpc>
                <a:spcPct val="90000"/>
              </a:lnSpc>
              <a:spcBef>
                <a:spcPct val="0"/>
              </a:spcBef>
            </a:pPr>
            <a:r>
              <a:rPr lang="zh-CN" altLang="en-US" dirty="0"/>
              <a:t>单击此处编辑标题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793" cy="664522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0" y="6766560"/>
            <a:ext cx="9144000" cy="914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024" y="168582"/>
            <a:ext cx="1517655" cy="401413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0" y="1"/>
            <a:ext cx="9144000" cy="10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793" cy="664522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0" y="6766560"/>
            <a:ext cx="9144000" cy="914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024" y="168582"/>
            <a:ext cx="1517655" cy="401413"/>
          </a:xfrm>
          <a:prstGeom prst="rect">
            <a:avLst/>
          </a:prstGeom>
        </p:spPr>
      </p:pic>
      <p:sp>
        <p:nvSpPr>
          <p:cNvPr id="15" name="矩形 14"/>
          <p:cNvSpPr/>
          <p:nvPr userDrawn="1"/>
        </p:nvSpPr>
        <p:spPr>
          <a:xfrm>
            <a:off x="0" y="1"/>
            <a:ext cx="9144000" cy="10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47564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3" pos="1620">
          <p15:clr>
            <a:srgbClr val="FBAE40"/>
          </p15:clr>
        </p15:guide>
        <p15:guide id="4" pos="216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对比-有页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793" cy="664522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0" y="6766560"/>
            <a:ext cx="9144000" cy="914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024" y="168582"/>
            <a:ext cx="1517655" cy="401413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0" y="1"/>
            <a:ext cx="9144000" cy="10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250026" y="313200"/>
            <a:ext cx="5788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pc="-60" baseline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Page .</a:t>
            </a:r>
            <a:endParaRPr lang="zh-CN" altLang="en-US" sz="1200" spc="-60" baseline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262394" y="960114"/>
            <a:ext cx="4032000" cy="574183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28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0" y="1550505"/>
            <a:ext cx="9144000" cy="79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内容占位符 11"/>
          <p:cNvSpPr>
            <a:spLocks noGrp="1"/>
          </p:cNvSpPr>
          <p:nvPr>
            <p:ph sz="quarter" idx="10"/>
          </p:nvPr>
        </p:nvSpPr>
        <p:spPr>
          <a:xfrm>
            <a:off x="262394" y="1717675"/>
            <a:ext cx="4032000" cy="4826248"/>
          </a:xfrm>
        </p:spPr>
        <p:txBody>
          <a:bodyPr>
            <a:normAutofit/>
          </a:bodyPr>
          <a:lstStyle>
            <a:lvl1pPr>
              <a:buClr>
                <a:schemeClr val="accent1"/>
              </a:buClr>
              <a:defRPr sz="2000"/>
            </a:lvl1pPr>
            <a:lvl2pPr>
              <a:buClr>
                <a:schemeClr val="accent1"/>
              </a:buClr>
              <a:defRPr sz="1800"/>
            </a:lvl2pPr>
            <a:lvl3pPr>
              <a:buClr>
                <a:schemeClr val="accent1"/>
              </a:buClr>
              <a:defRPr sz="1600"/>
            </a:lvl3pPr>
            <a:lvl4pPr>
              <a:buClr>
                <a:schemeClr val="accent1"/>
              </a:buClr>
              <a:defRPr sz="1400"/>
            </a:lvl4pPr>
            <a:lvl5pPr>
              <a:buClr>
                <a:schemeClr val="accent1"/>
              </a:buClr>
              <a:defRPr sz="1400"/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16" name="内容占位符 15"/>
          <p:cNvSpPr>
            <a:spLocks noGrp="1"/>
          </p:cNvSpPr>
          <p:nvPr>
            <p:ph sz="quarter" idx="11"/>
          </p:nvPr>
        </p:nvSpPr>
        <p:spPr>
          <a:xfrm>
            <a:off x="4786313" y="1717675"/>
            <a:ext cx="4032250" cy="4826248"/>
          </a:xfrm>
        </p:spPr>
        <p:txBody>
          <a:bodyPr>
            <a:normAutofit/>
          </a:bodyPr>
          <a:lstStyle>
            <a:lvl1pPr>
              <a:buClr>
                <a:schemeClr val="accent1"/>
              </a:buClr>
              <a:defRPr sz="2000"/>
            </a:lvl1pPr>
            <a:lvl2pPr>
              <a:buClr>
                <a:schemeClr val="accent1"/>
              </a:buClr>
              <a:defRPr sz="1800"/>
            </a:lvl2pPr>
            <a:lvl3pPr>
              <a:buClr>
                <a:schemeClr val="accent1"/>
              </a:buClr>
              <a:defRPr sz="1600"/>
            </a:lvl3pPr>
            <a:lvl4pPr>
              <a:buClr>
                <a:schemeClr val="accent1"/>
              </a:buClr>
              <a:defRPr sz="1400"/>
            </a:lvl4pPr>
            <a:lvl5pPr>
              <a:buClr>
                <a:schemeClr val="accent1"/>
              </a:buClr>
              <a:defRPr sz="1400"/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18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786313" y="958297"/>
            <a:ext cx="4032000" cy="576000"/>
          </a:xfrm>
        </p:spPr>
        <p:txBody>
          <a:bodyPr anchor="b">
            <a:normAutofit/>
          </a:bodyPr>
          <a:lstStyle>
            <a:lvl1pPr marL="0" indent="0" algn="ctr">
              <a:buNone/>
              <a:defRPr lang="zh-CN" altLang="en-US" sz="2800" b="1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28600" lvl="0" indent="-228600" algn="ctr">
              <a:lnSpc>
                <a:spcPct val="90000"/>
              </a:lnSpc>
              <a:spcBef>
                <a:spcPct val="0"/>
              </a:spcBef>
            </a:pPr>
            <a:r>
              <a:rPr lang="zh-CN" altLang="en-US" dirty="0"/>
              <a:t>单击此处编辑标题</a:t>
            </a:r>
          </a:p>
        </p:txBody>
      </p:sp>
      <p:sp>
        <p:nvSpPr>
          <p:cNvPr id="21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96565" y="313200"/>
            <a:ext cx="4871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zh-CN" altLang="en-US" sz="1200" spc="-60" baseline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4BD5A17-3153-4A95-988E-B577C14000F1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793" cy="664522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>
            <a:off x="0" y="6766560"/>
            <a:ext cx="9144000" cy="914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024" y="168582"/>
            <a:ext cx="1517655" cy="401413"/>
          </a:xfrm>
          <a:prstGeom prst="rect">
            <a:avLst/>
          </a:prstGeom>
        </p:spPr>
      </p:pic>
      <p:sp>
        <p:nvSpPr>
          <p:cNvPr id="19" name="矩形 18"/>
          <p:cNvSpPr/>
          <p:nvPr userDrawn="1"/>
        </p:nvSpPr>
        <p:spPr>
          <a:xfrm>
            <a:off x="0" y="1"/>
            <a:ext cx="9144000" cy="10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30605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pos="5193">
          <p15:clr>
            <a:srgbClr val="FBAE40"/>
          </p15:clr>
        </p15:guide>
        <p15:guide id="5" pos="1620">
          <p15:clr>
            <a:srgbClr val="FBAE40"/>
          </p15:clr>
        </p15:guide>
        <p15:guide id="6" pos="2921">
          <p15:clr>
            <a:srgbClr val="FBAE40"/>
          </p15:clr>
        </p15:guide>
        <p15:guide id="7" pos="2160" userDrawn="1">
          <p15:clr>
            <a:srgbClr val="FBAE40"/>
          </p15:clr>
        </p15:guide>
        <p15:guide id="8" pos="3895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封面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760" y="5815086"/>
            <a:ext cx="2458720" cy="65087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9123" y="4006448"/>
            <a:ext cx="8325019" cy="111419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6" name="副标题 2"/>
          <p:cNvSpPr>
            <a:spLocks noGrp="1"/>
          </p:cNvSpPr>
          <p:nvPr>
            <p:ph type="subTitle" idx="1"/>
          </p:nvPr>
        </p:nvSpPr>
        <p:spPr>
          <a:xfrm>
            <a:off x="469124" y="5245246"/>
            <a:ext cx="5820358" cy="468179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lang="zh-CN" altLang="en-US" sz="2400" b="0">
                <a:solidFill>
                  <a:schemeClr val="bg1"/>
                </a:solidFill>
                <a:latin typeface="+mn-ea"/>
                <a:cs typeface="+mj-cs"/>
              </a:defRPr>
            </a:lvl1pPr>
          </a:lstStyle>
          <a:p>
            <a:pPr marL="228600" lvl="0" indent="-228600" algn="ctr">
              <a:lnSpc>
                <a:spcPct val="90000"/>
              </a:lnSpc>
              <a:spcBef>
                <a:spcPct val="0"/>
              </a:spcBef>
            </a:pPr>
            <a:r>
              <a:rPr lang="zh-CN" altLang="en-US"/>
              <a:t>单击以编辑母版副标题样式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69124" y="5815087"/>
            <a:ext cx="4159250" cy="499004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单击此处添加日期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" t="172" r="40" b="-12"/>
          <a:stretch/>
        </p:blipFill>
        <p:spPr>
          <a:xfrm>
            <a:off x="0" y="0"/>
            <a:ext cx="9144000" cy="3899805"/>
          </a:xfrm>
          <a:prstGeom prst="rect">
            <a:avLst/>
          </a:prstGeom>
          <a:ln>
            <a:noFill/>
          </a:ln>
        </p:spPr>
      </p:pic>
      <p:cxnSp>
        <p:nvCxnSpPr>
          <p:cNvPr id="11" name="直接连接符 10"/>
          <p:cNvCxnSpPr/>
          <p:nvPr/>
        </p:nvCxnSpPr>
        <p:spPr>
          <a:xfrm>
            <a:off x="0" y="3899805"/>
            <a:ext cx="9144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" t="172" r="40" b="-12"/>
          <a:stretch/>
        </p:blipFill>
        <p:spPr>
          <a:xfrm>
            <a:off x="0" y="0"/>
            <a:ext cx="9144000" cy="3899805"/>
          </a:xfrm>
          <a:prstGeom prst="rect">
            <a:avLst/>
          </a:prstGeom>
          <a:ln>
            <a:noFill/>
          </a:ln>
        </p:spPr>
      </p:pic>
      <p:cxnSp>
        <p:nvCxnSpPr>
          <p:cNvPr id="9" name="直接连接符 8"/>
          <p:cNvCxnSpPr/>
          <p:nvPr userDrawn="1"/>
        </p:nvCxnSpPr>
        <p:spPr>
          <a:xfrm>
            <a:off x="0" y="3899805"/>
            <a:ext cx="9144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206099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295">
          <p15:clr>
            <a:srgbClr val="FBAE40"/>
          </p15:clr>
        </p15:guide>
        <p15:guide id="3" orient="horz" pos="2160">
          <p15:clr>
            <a:srgbClr val="FBAE40"/>
          </p15:clr>
        </p15:guide>
        <p15:guide id="4" pos="166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封底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03073"/>
            <a:ext cx="9144000" cy="28117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974" y="3608990"/>
            <a:ext cx="3021843" cy="799946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87896" y="1371600"/>
            <a:ext cx="8410492" cy="926932"/>
          </a:xfrm>
        </p:spPr>
        <p:txBody>
          <a:bodyPr>
            <a:noAutofit/>
          </a:bodyPr>
          <a:lstStyle>
            <a:lvl1pPr algn="ctr">
              <a:defRPr sz="6600" b="1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03073"/>
            <a:ext cx="9144000" cy="2811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3727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494025" y="1685678"/>
            <a:ext cx="8372163" cy="4921498"/>
          </a:xfrm>
        </p:spPr>
        <p:txBody>
          <a:bodyPr>
            <a:normAutofit/>
          </a:bodyPr>
          <a:lstStyle>
            <a:lvl1pPr>
              <a:buClr>
                <a:schemeClr val="accent1"/>
              </a:buClr>
              <a:defRPr sz="2000"/>
            </a:lvl1pPr>
            <a:lvl2pPr>
              <a:buClr>
                <a:schemeClr val="accent1"/>
              </a:buClr>
              <a:defRPr sz="1800"/>
            </a:lvl2pPr>
            <a:lvl3pPr>
              <a:buClr>
                <a:schemeClr val="accent1"/>
              </a:buClr>
              <a:defRPr sz="1600"/>
            </a:lvl3pPr>
            <a:lvl4pPr>
              <a:buClr>
                <a:schemeClr val="accent1"/>
              </a:buClr>
              <a:defRPr sz="1400"/>
            </a:lvl4pPr>
            <a:lvl5pPr>
              <a:buClr>
                <a:schemeClr val="accent1"/>
              </a:buClr>
              <a:defRPr sz="1400"/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94024" y="974277"/>
            <a:ext cx="8372163" cy="574183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05017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-有页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494025" y="1685678"/>
            <a:ext cx="8372163" cy="4921498"/>
          </a:xfrm>
        </p:spPr>
        <p:txBody>
          <a:bodyPr>
            <a:normAutofit/>
          </a:bodyPr>
          <a:lstStyle>
            <a:lvl1pPr>
              <a:buClr>
                <a:schemeClr val="accent1"/>
              </a:buClr>
              <a:defRPr sz="2000"/>
            </a:lvl1pPr>
            <a:lvl2pPr>
              <a:buClr>
                <a:schemeClr val="accent1"/>
              </a:buClr>
              <a:defRPr sz="1800"/>
            </a:lvl2pPr>
            <a:lvl3pPr>
              <a:buClr>
                <a:schemeClr val="accent1"/>
              </a:buClr>
              <a:defRPr sz="1600"/>
            </a:lvl3pPr>
            <a:lvl4pPr>
              <a:buClr>
                <a:schemeClr val="accent1"/>
              </a:buClr>
              <a:defRPr sz="1400"/>
            </a:lvl4pPr>
            <a:lvl5pPr>
              <a:buClr>
                <a:schemeClr val="accent1"/>
              </a:buClr>
              <a:defRPr sz="1400"/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94025" y="975600"/>
            <a:ext cx="8372163" cy="576000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0" name="灯片编号占位符 5"/>
          <p:cNvSpPr txBox="1">
            <a:spLocks/>
          </p:cNvSpPr>
          <p:nvPr/>
        </p:nvSpPr>
        <p:spPr>
          <a:xfrm>
            <a:off x="8697600" y="311755"/>
            <a:ext cx="3651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 spc="-6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fld id="{E1703B59-C883-4B8B-974E-AFB30A6C43A7}" type="slidenum">
              <a:rPr lang="zh-CN" altLang="en-US" smtClean="0"/>
              <a:pPr lvl="0"/>
              <a:t>‹#›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8250026" y="311755"/>
            <a:ext cx="5788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pc="-60" baseline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Page .</a:t>
            </a:r>
            <a:endParaRPr lang="zh-CN" altLang="en-US" sz="1200" spc="-60" baseline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9745371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内页-极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494025" y="1685678"/>
            <a:ext cx="8372163" cy="4921498"/>
          </a:xfrm>
        </p:spPr>
        <p:txBody>
          <a:bodyPr>
            <a:normAutofit/>
          </a:bodyPr>
          <a:lstStyle>
            <a:lvl1pPr>
              <a:buClr>
                <a:schemeClr val="accent1"/>
              </a:buClr>
              <a:defRPr sz="2000"/>
            </a:lvl1pPr>
            <a:lvl2pPr>
              <a:buClr>
                <a:schemeClr val="accent1"/>
              </a:buClr>
              <a:defRPr sz="1800"/>
            </a:lvl2pPr>
            <a:lvl3pPr>
              <a:buClr>
                <a:schemeClr val="accent1"/>
              </a:buClr>
              <a:defRPr sz="1600"/>
            </a:lvl3pPr>
            <a:lvl4pPr>
              <a:buClr>
                <a:schemeClr val="accent1"/>
              </a:buClr>
              <a:defRPr sz="1400"/>
            </a:lvl4pPr>
            <a:lvl5pPr>
              <a:buClr>
                <a:schemeClr val="accent1"/>
              </a:buClr>
              <a:defRPr sz="1400"/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94024" y="974277"/>
            <a:ext cx="8372163" cy="574183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0" y="1"/>
            <a:ext cx="9144000" cy="6688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6766560"/>
            <a:ext cx="9144000" cy="914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024" y="104390"/>
            <a:ext cx="459922" cy="460086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1"/>
            <a:ext cx="9144000" cy="6688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0" y="6766560"/>
            <a:ext cx="9144000" cy="914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024" y="104390"/>
            <a:ext cx="459922" cy="460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2837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内页-极简-有页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494025" y="1685678"/>
            <a:ext cx="8372163" cy="4921498"/>
          </a:xfrm>
        </p:spPr>
        <p:txBody>
          <a:bodyPr>
            <a:normAutofit/>
          </a:bodyPr>
          <a:lstStyle>
            <a:lvl1pPr>
              <a:buClr>
                <a:schemeClr val="accent1"/>
              </a:buClr>
              <a:defRPr sz="2000"/>
            </a:lvl1pPr>
            <a:lvl2pPr>
              <a:buClr>
                <a:schemeClr val="accent1"/>
              </a:buClr>
              <a:defRPr sz="1800"/>
            </a:lvl2pPr>
            <a:lvl3pPr>
              <a:buClr>
                <a:schemeClr val="accent1"/>
              </a:buClr>
              <a:defRPr sz="1600"/>
            </a:lvl3pPr>
            <a:lvl4pPr>
              <a:buClr>
                <a:schemeClr val="accent1"/>
              </a:buClr>
              <a:defRPr sz="1400"/>
            </a:lvl4pPr>
            <a:lvl5pPr>
              <a:buClr>
                <a:schemeClr val="accent1"/>
              </a:buClr>
              <a:defRPr sz="1400"/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94024" y="974277"/>
            <a:ext cx="8372163" cy="574183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0" y="1"/>
            <a:ext cx="9144000" cy="6688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6766560"/>
            <a:ext cx="9144000" cy="914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97600" y="313200"/>
            <a:ext cx="3651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>
              <a:defRPr lang="zh-CN" altLang="en-US" sz="1200" spc="-60" baseline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D4CE0C3C-47D3-4455-AB34-8268314DB49D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8" name="文本框 7"/>
          <p:cNvSpPr txBox="1"/>
          <p:nvPr/>
        </p:nvSpPr>
        <p:spPr>
          <a:xfrm>
            <a:off x="8250026" y="311755"/>
            <a:ext cx="5788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pc="-60" baseline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Page .</a:t>
            </a:r>
            <a:endParaRPr lang="zh-CN" altLang="en-US" sz="1200" spc="-60" baseline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024" y="104390"/>
            <a:ext cx="459922" cy="460086"/>
          </a:xfrm>
          <a:prstGeom prst="rect">
            <a:avLst/>
          </a:prstGeom>
        </p:spPr>
      </p:pic>
      <p:sp>
        <p:nvSpPr>
          <p:cNvPr id="11" name="矩形 10"/>
          <p:cNvSpPr/>
          <p:nvPr userDrawn="1"/>
        </p:nvSpPr>
        <p:spPr>
          <a:xfrm>
            <a:off x="0" y="1"/>
            <a:ext cx="9144000" cy="6688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0" y="6766560"/>
            <a:ext cx="9144000" cy="914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 userDrawn="1"/>
        </p:nvSpPr>
        <p:spPr>
          <a:xfrm>
            <a:off x="8250026" y="311755"/>
            <a:ext cx="5788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pc="-60" baseline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Page .</a:t>
            </a:r>
            <a:endParaRPr lang="zh-CN" altLang="en-US" sz="1200" spc="-60" baseline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024" y="104390"/>
            <a:ext cx="459922" cy="460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174895"/>
      </p:ext>
    </p:extLst>
  </p:cSld>
  <p:clrMapOvr>
    <a:masterClrMapping/>
  </p:clrMapOvr>
  <p:hf hdr="0" ftr="0" dt="0"/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793" cy="66452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5821680"/>
            <a:ext cx="9144000" cy="10363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293" y="6100771"/>
            <a:ext cx="1958547" cy="51846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850" y="235137"/>
            <a:ext cx="6474515" cy="337358"/>
          </a:xfrm>
          <a:prstGeom prst="rect">
            <a:avLst/>
          </a:prstGeom>
        </p:spPr>
        <p:txBody>
          <a:bodyPr anchor="ctr"/>
          <a:lstStyle>
            <a:lvl1pPr>
              <a:defRPr sz="2000">
                <a:solidFill>
                  <a:schemeClr val="bg1"/>
                </a:solidFill>
                <a:effectLst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0" y="1"/>
            <a:ext cx="9144000" cy="10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1240"/>
            <a:ext cx="9144000" cy="518506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793" cy="664522"/>
          </a:xfrm>
          <a:prstGeom prst="rect">
            <a:avLst/>
          </a:prstGeom>
        </p:spPr>
      </p:pic>
      <p:sp>
        <p:nvSpPr>
          <p:cNvPr id="11" name="矩形 10"/>
          <p:cNvSpPr/>
          <p:nvPr userDrawn="1"/>
        </p:nvSpPr>
        <p:spPr>
          <a:xfrm>
            <a:off x="0" y="1"/>
            <a:ext cx="9144000" cy="10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1240"/>
            <a:ext cx="9144000" cy="5185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24989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556">
          <p15:clr>
            <a:srgbClr val="FBAE40"/>
          </p15:clr>
        </p15:guide>
        <p15:guide id="2" pos="204">
          <p15:clr>
            <a:srgbClr val="FBAE40"/>
          </p15:clr>
        </p15:guide>
        <p15:guide id="5" pos="3125">
          <p15:clr>
            <a:srgbClr val="FBAE40"/>
          </p15:clr>
        </p15:guide>
        <p15:guide id="6" pos="115">
          <p15:clr>
            <a:srgbClr val="FBAE40"/>
          </p15:clr>
        </p15:guide>
        <p15:guide id="7" pos="4167" userDrawn="1">
          <p15:clr>
            <a:srgbClr val="FBAE40"/>
          </p15:clr>
        </p15:guide>
        <p15:guide id="8" pos="153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94025" y="975600"/>
            <a:ext cx="8372163" cy="574183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8665885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纯标题-有页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94025" y="975600"/>
            <a:ext cx="8372163" cy="574183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8250026" y="311755"/>
            <a:ext cx="5788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pc="-60" baseline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Page .</a:t>
            </a:r>
            <a:endParaRPr lang="zh-CN" altLang="en-US" sz="1200" spc="-60" baseline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灯片编号占位符 5"/>
          <p:cNvSpPr txBox="1">
            <a:spLocks/>
          </p:cNvSpPr>
          <p:nvPr/>
        </p:nvSpPr>
        <p:spPr>
          <a:xfrm>
            <a:off x="8696565" y="311755"/>
            <a:ext cx="4474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 spc="-6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fld id="{7E0B4DC1-AB35-4259-8072-EA8F5B8A0BBF}" type="slidenum">
              <a:rPr lang="zh-CN" altLang="en-US" smtClean="0"/>
              <a:pPr lvl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2619931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793" cy="664522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0" y="6766560"/>
            <a:ext cx="9144000" cy="914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024" y="168582"/>
            <a:ext cx="1517655" cy="401413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0" y="1"/>
            <a:ext cx="9144000" cy="10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793" cy="664522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6766560"/>
            <a:ext cx="9144000" cy="914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024" y="168582"/>
            <a:ext cx="1517655" cy="401413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0" y="1"/>
            <a:ext cx="9144000" cy="10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330335"/>
      </p:ext>
    </p:extLst>
  </p:cSld>
  <p:clrMapOvr>
    <a:masterClrMapping/>
  </p:clrMapOvr>
  <p:transition spd="med"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emf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microsoft.com/office/2007/relationships/hdphoto" Target="../media/hdphoto1.wdp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0" y="0"/>
            <a:ext cx="9144793" cy="664522"/>
          </a:xfrm>
          <a:prstGeom prst="rect">
            <a:avLst/>
          </a:prstGeom>
        </p:spPr>
      </p:pic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13468" y="1673352"/>
            <a:ext cx="8340421" cy="49998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" name="矩形 9"/>
          <p:cNvSpPr/>
          <p:nvPr/>
        </p:nvSpPr>
        <p:spPr>
          <a:xfrm>
            <a:off x="0" y="6766560"/>
            <a:ext cx="9144000" cy="914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024" y="168582"/>
            <a:ext cx="1517655" cy="401413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0" y="1"/>
            <a:ext cx="9144000" cy="10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0" y="1231682"/>
            <a:ext cx="9144000" cy="332713"/>
          </a:xfrm>
          <a:prstGeom prst="rect">
            <a:avLst/>
          </a:prstGeom>
        </p:spPr>
      </p:pic>
      <p:sp>
        <p:nvSpPr>
          <p:cNvPr id="4" name="标题占位符 3"/>
          <p:cNvSpPr>
            <a:spLocks noGrp="1"/>
          </p:cNvSpPr>
          <p:nvPr>
            <p:ph type="title"/>
          </p:nvPr>
        </p:nvSpPr>
        <p:spPr>
          <a:xfrm>
            <a:off x="413468" y="863020"/>
            <a:ext cx="8410492" cy="701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0" y="0"/>
            <a:ext cx="9144793" cy="664522"/>
          </a:xfrm>
          <a:prstGeom prst="rect">
            <a:avLst/>
          </a:prstGeom>
        </p:spPr>
      </p:pic>
      <p:sp>
        <p:nvSpPr>
          <p:cNvPr id="11" name="矩形 10"/>
          <p:cNvSpPr/>
          <p:nvPr userDrawn="1"/>
        </p:nvSpPr>
        <p:spPr>
          <a:xfrm>
            <a:off x="0" y="6766560"/>
            <a:ext cx="9144000" cy="914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024" y="168582"/>
            <a:ext cx="1517655" cy="401413"/>
          </a:xfrm>
          <a:prstGeom prst="rect">
            <a:avLst/>
          </a:prstGeom>
        </p:spPr>
      </p:pic>
      <p:sp>
        <p:nvSpPr>
          <p:cNvPr id="16" name="矩形 15"/>
          <p:cNvSpPr/>
          <p:nvPr userDrawn="1"/>
        </p:nvSpPr>
        <p:spPr>
          <a:xfrm>
            <a:off x="0" y="1"/>
            <a:ext cx="9144000" cy="10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1"/>
          <a:stretch>
            <a:fillRect/>
          </a:stretch>
        </p:blipFill>
        <p:spPr>
          <a:xfrm>
            <a:off x="0" y="1231682"/>
            <a:ext cx="9144000" cy="33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737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12" r:id="rId10"/>
    <p:sldLayoutId id="2147483813" r:id="rId11"/>
    <p:sldLayoutId id="2147483814" r:id="rId12"/>
    <p:sldLayoutId id="2147483815" r:id="rId13"/>
    <p:sldLayoutId id="2147483816" r:id="rId14"/>
    <p:sldLayoutId id="2147483817" r:id="rId15"/>
    <p:sldLayoutId id="2147483818" r:id="rId16"/>
  </p:sldLayoutIdLst>
  <p:transition spd="med">
    <p:push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Calibri" panose="020F0502020204030204" pitchFamily="34" charset="0"/>
        <a:buChar char="▪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Calibri" panose="020F0502020204030204" pitchFamily="34" charset="0"/>
        <a:buChar char="▪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Calibri" panose="020F0502020204030204" pitchFamily="34" charset="0"/>
        <a:buChar char="▪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Calibri" panose="020F0502020204030204" pitchFamily="34" charset="0"/>
        <a:buChar char="▪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Calibri" panose="020F0502020204030204" pitchFamily="34" charset="0"/>
        <a:buChar char="▪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mp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mp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 smtClean="0"/>
              <a:t>说明</a:t>
            </a:r>
            <a:endParaRPr lang="en-US" altLang="zh-CN" dirty="0" smtClean="0"/>
          </a:p>
          <a:p>
            <a:r>
              <a:rPr lang="zh-CN" altLang="en-US" dirty="0" smtClean="0"/>
              <a:t>实际</a:t>
            </a:r>
            <a:r>
              <a:rPr lang="zh-CN" altLang="en-US" dirty="0"/>
              <a:t>的例子</a:t>
            </a:r>
            <a:endParaRPr lang="en-US" altLang="zh-CN" dirty="0"/>
          </a:p>
          <a:p>
            <a:endParaRPr 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这个</a:t>
            </a:r>
            <a:r>
              <a:rPr lang="en-US" altLang="zh-CN" smtClean="0"/>
              <a:t>PPT</a:t>
            </a:r>
            <a:r>
              <a:rPr lang="zh-CN" altLang="en-US" smtClean="0"/>
              <a:t>有两个部分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3954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smtClean="0"/>
              <a:t>这是两种不同的本事，</a:t>
            </a:r>
            <a:endParaRPr lang="en-US" altLang="zh-CN" smtClean="0"/>
          </a:p>
          <a:p>
            <a:pPr lvl="1"/>
            <a:r>
              <a:rPr lang="zh-CN" altLang="en-US" smtClean="0"/>
              <a:t>写</a:t>
            </a:r>
            <a:r>
              <a:rPr lang="en-US" altLang="zh-CN" smtClean="0"/>
              <a:t>PPT</a:t>
            </a:r>
            <a:r>
              <a:rPr lang="zh-CN" altLang="en-US" smtClean="0"/>
              <a:t>要按</a:t>
            </a:r>
            <a:r>
              <a:rPr lang="en-US" altLang="zh-CN" smtClean="0"/>
              <a:t>ABA’</a:t>
            </a:r>
            <a:r>
              <a:rPr lang="zh-CN" altLang="en-US" smtClean="0"/>
              <a:t>的规范、等等。。。</a:t>
            </a:r>
            <a:endParaRPr lang="en-US" altLang="zh-CN" smtClean="0"/>
          </a:p>
          <a:p>
            <a:pPr lvl="1"/>
            <a:r>
              <a:rPr lang="zh-CN" altLang="en-US" smtClean="0"/>
              <a:t>讲</a:t>
            </a:r>
            <a:r>
              <a:rPr lang="en-US" smtClean="0"/>
              <a:t>PPT</a:t>
            </a:r>
            <a:r>
              <a:rPr lang="zh-CN" altLang="en-US" smtClean="0"/>
              <a:t>要</a:t>
            </a:r>
            <a:r>
              <a:rPr lang="en-US" altLang="zh-CN" smtClean="0"/>
              <a:t>rehearsal </a:t>
            </a:r>
            <a:r>
              <a:rPr lang="zh-CN" altLang="en-US" smtClean="0"/>
              <a:t>（提前演练），要记时间（按规定不要超时）。。。</a:t>
            </a:r>
            <a:endParaRPr 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写</a:t>
            </a:r>
            <a:r>
              <a:rPr lang="en-US" altLang="zh-CN" smtClean="0"/>
              <a:t>PPT</a:t>
            </a:r>
            <a:r>
              <a:rPr lang="zh-CN" altLang="en-US" smtClean="0"/>
              <a:t>和讲</a:t>
            </a:r>
            <a:r>
              <a:rPr lang="en-US" altLang="zh-CN" smtClean="0"/>
              <a:t>PPT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42979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如何利用</a:t>
            </a:r>
            <a:r>
              <a:rPr lang="en-US" altLang="zh-CN" dirty="0" err="1"/>
              <a:t>PPT</a:t>
            </a:r>
            <a:r>
              <a:rPr lang="zh-CN" altLang="en-US" dirty="0"/>
              <a:t>画</a:t>
            </a:r>
            <a:r>
              <a:rPr lang="en-US" altLang="zh-CN" dirty="0"/>
              <a:t>word</a:t>
            </a:r>
            <a:r>
              <a:rPr lang="zh-CN" altLang="en-US" dirty="0"/>
              <a:t>当中的</a:t>
            </a:r>
            <a:r>
              <a:rPr lang="zh-CN" altLang="en-US" dirty="0" smtClean="0"/>
              <a:t>插图</a:t>
            </a:r>
            <a:endParaRPr lang="en-US" dirty="0"/>
          </a:p>
        </p:txBody>
      </p:sp>
      <p:sp>
        <p:nvSpPr>
          <p:cNvPr id="4" name="内容占位符 2"/>
          <p:cNvSpPr>
            <a:spLocks noGrp="1"/>
          </p:cNvSpPr>
          <p:nvPr>
            <p:ph idx="4294967295"/>
          </p:nvPr>
        </p:nvSpPr>
        <p:spPr>
          <a:xfrm>
            <a:off x="5313758" y="2488314"/>
            <a:ext cx="2048737" cy="1157539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900" kern="0" spc="50" dirty="0" smtClean="0"/>
              <a:t>Word</a:t>
            </a:r>
            <a:r>
              <a:rPr lang="zh-CN" altLang="en-US" sz="900" kern="0" spc="50" dirty="0" smtClean="0"/>
              <a:t>双列论文标准</a:t>
            </a:r>
            <a:r>
              <a:rPr lang="zh-CN" altLang="en-US" sz="900" kern="0" spc="50" dirty="0"/>
              <a:t>图片</a:t>
            </a:r>
            <a:r>
              <a:rPr lang="en-US" altLang="zh-CN" sz="900" kern="0" spc="50" dirty="0"/>
              <a:t>:</a:t>
            </a:r>
          </a:p>
          <a:p>
            <a:pPr marL="0" indent="0">
              <a:buNone/>
            </a:pPr>
            <a:r>
              <a:rPr lang="zh-CN" altLang="en-US" sz="900" kern="0" spc="50" dirty="0" smtClean="0"/>
              <a:t>字体</a:t>
            </a:r>
            <a:r>
              <a:rPr lang="zh-CN" altLang="en-US" sz="900" kern="0" spc="50" dirty="0"/>
              <a:t>的样式与大</a:t>
            </a:r>
            <a:r>
              <a:rPr lang="zh-CN" altLang="en-US" sz="900" kern="0" spc="50" dirty="0" smtClean="0"/>
              <a:t>小：</a:t>
            </a:r>
            <a:r>
              <a:rPr lang="en-US" altLang="zh-CN" sz="900" b="1" kern="0" spc="50" dirty="0" smtClean="0"/>
              <a:t>Calibri 9</a:t>
            </a:r>
          </a:p>
          <a:p>
            <a:pPr marL="0" indent="0">
              <a:buNone/>
            </a:pPr>
            <a:r>
              <a:rPr lang="zh-CN" altLang="en-US" sz="900" kern="0" spc="50" dirty="0"/>
              <a:t>字体的间距</a:t>
            </a:r>
            <a:r>
              <a:rPr lang="zh-CN" altLang="en-US" sz="900" kern="0" spc="50" dirty="0" smtClean="0"/>
              <a:t>是：</a:t>
            </a:r>
            <a:r>
              <a:rPr lang="en-US" altLang="zh-CN" sz="900" kern="0" spc="50" dirty="0" smtClean="0"/>
              <a:t>0.3</a:t>
            </a:r>
            <a:endParaRPr lang="en-US" altLang="zh-CN" sz="900" kern="0" spc="50" dirty="0"/>
          </a:p>
          <a:p>
            <a:pPr marL="0" indent="0">
              <a:buNone/>
            </a:pPr>
            <a:r>
              <a:rPr lang="en-US" altLang="zh-CN" sz="900" kern="0" spc="50" dirty="0"/>
              <a:t>Paste special  </a:t>
            </a:r>
            <a:r>
              <a:rPr lang="en-US" altLang="zh-CN" sz="900" kern="0" spc="50" dirty="0" smtClean="0"/>
              <a:t>-&gt; </a:t>
            </a:r>
            <a:r>
              <a:rPr lang="zh-CN" altLang="en-US" sz="900" kern="0" spc="50" dirty="0" smtClean="0"/>
              <a:t>增</a:t>
            </a:r>
            <a:r>
              <a:rPr lang="zh-CN" altLang="en-US" sz="900" kern="0" spc="50" dirty="0"/>
              <a:t>强型</a:t>
            </a:r>
            <a:r>
              <a:rPr lang="zh-CN" altLang="en-US" sz="900" kern="0" spc="50" dirty="0" smtClean="0"/>
              <a:t>图 </a:t>
            </a:r>
            <a:r>
              <a:rPr lang="en-US" altLang="zh-CN" sz="900" kern="0" spc="50" dirty="0" smtClean="0"/>
              <a:t>or PNG</a:t>
            </a:r>
            <a:endParaRPr lang="en-US" altLang="zh-CN" sz="900" kern="0" spc="50" dirty="0"/>
          </a:p>
          <a:p>
            <a:pPr marL="0" indent="0">
              <a:buNone/>
            </a:pPr>
            <a:endParaRPr lang="en-US" altLang="zh-CN" sz="900" kern="0" spc="50" dirty="0"/>
          </a:p>
        </p:txBody>
      </p:sp>
      <p:sp>
        <p:nvSpPr>
          <p:cNvPr id="5" name="矩形 4"/>
          <p:cNvSpPr/>
          <p:nvPr/>
        </p:nvSpPr>
        <p:spPr bwMode="auto">
          <a:xfrm>
            <a:off x="1328350" y="2466902"/>
            <a:ext cx="3384376" cy="3204356"/>
          </a:xfrm>
          <a:prstGeom prst="rect">
            <a:avLst/>
          </a:prstGeom>
          <a:noFill/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bg1"/>
            </a:outerShdw>
          </a:effectLst>
        </p:spPr>
        <p:txBody>
          <a:bodyPr vert="horz" wrap="square" lIns="91440" tIns="54000" rIns="91440" bIns="45720" numCol="1" rtlCol="0" anchor="t" anchorCtr="1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700" b="1">
              <a:solidFill>
                <a:srgbClr val="000066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55979" y="4069080"/>
            <a:ext cx="320063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900" dirty="0" smtClean="0"/>
              <a:t>把</a:t>
            </a:r>
            <a:r>
              <a:rPr lang="zh-CN" altLang="en-US" sz="900" dirty="0" smtClean="0"/>
              <a:t>你要放的图放在这个框中，写</a:t>
            </a:r>
            <a:r>
              <a:rPr lang="zh-CN" altLang="en-US" sz="900" dirty="0"/>
              <a:t>上文字，字的样式如上面</a:t>
            </a:r>
            <a:r>
              <a:rPr lang="zh-CN" altLang="en-US" sz="900" dirty="0" smtClean="0"/>
              <a:t>描述。</a:t>
            </a:r>
            <a:endParaRPr lang="en-US" altLang="zh-CN" sz="9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900" dirty="0" smtClean="0"/>
              <a:t>要注意</a:t>
            </a:r>
            <a:r>
              <a:rPr lang="en-US" altLang="zh-CN" sz="900" dirty="0" err="1" smtClean="0"/>
              <a:t>两个要点</a:t>
            </a:r>
            <a:r>
              <a:rPr lang="zh-CN" altLang="en-US" sz="900" dirty="0" smtClean="0"/>
              <a:t>：</a:t>
            </a:r>
            <a:r>
              <a:rPr lang="en-US" altLang="zh-CN" sz="900" dirty="0" err="1" smtClean="0"/>
              <a:t>第一就是文字的大小</a:t>
            </a:r>
            <a:r>
              <a:rPr lang="zh-CN" altLang="en-US" sz="900" dirty="0"/>
              <a:t>等严格</a:t>
            </a:r>
            <a:r>
              <a:rPr lang="zh-CN" altLang="en-US" sz="900" dirty="0" smtClean="0"/>
              <a:t>按照</a:t>
            </a:r>
            <a:r>
              <a:rPr lang="zh-CN" altLang="en-US" sz="900" dirty="0" smtClean="0"/>
              <a:t>上</a:t>
            </a:r>
            <a:r>
              <a:rPr lang="en-US" altLang="zh-CN" sz="900" dirty="0" err="1" smtClean="0"/>
              <a:t>边的说明</a:t>
            </a:r>
            <a:r>
              <a:rPr lang="en-US" altLang="zh-CN" sz="900" dirty="0" err="1" smtClean="0"/>
              <a:t>。</a:t>
            </a:r>
            <a:r>
              <a:rPr lang="en-US" altLang="zh-CN" sz="900" dirty="0" err="1" smtClean="0"/>
              <a:t>第二就是图的缩减必须是在这个</a:t>
            </a:r>
            <a:r>
              <a:rPr lang="zh-CN" altLang="en-US" sz="900" dirty="0" smtClean="0"/>
              <a:t>框内</a:t>
            </a:r>
            <a:r>
              <a:rPr lang="en-US" altLang="zh-CN" sz="900" dirty="0" smtClean="0"/>
              <a:t> 。</a:t>
            </a:r>
            <a:endParaRPr lang="en-US" altLang="zh-CN" sz="9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900" dirty="0" err="1" smtClean="0"/>
              <a:t>paste</a:t>
            </a:r>
            <a:r>
              <a:rPr lang="en-US" altLang="zh-CN" sz="900" dirty="0" err="1" smtClean="0"/>
              <a:t>到</a:t>
            </a:r>
            <a:r>
              <a:rPr lang="en-US" altLang="zh-CN" sz="900" dirty="0" err="1" smtClean="0"/>
              <a:t>Word</a:t>
            </a:r>
            <a:r>
              <a:rPr lang="zh-CN" altLang="en-US" sz="900" dirty="0" smtClean="0"/>
              <a:t>，使用</a:t>
            </a:r>
            <a:r>
              <a:rPr lang="en-US" altLang="zh-CN" sz="900" dirty="0" smtClean="0">
                <a:latin typeface="Calibri" panose="020F0502020204030204" pitchFamily="34" charset="0"/>
              </a:rPr>
              <a:t>Paste </a:t>
            </a:r>
            <a:r>
              <a:rPr lang="en-US" altLang="zh-CN" sz="900" dirty="0">
                <a:latin typeface="Calibri" panose="020F0502020204030204" pitchFamily="34" charset="0"/>
              </a:rPr>
              <a:t>special  </a:t>
            </a:r>
            <a:r>
              <a:rPr lang="zh-CN" altLang="en-US" sz="900" dirty="0">
                <a:latin typeface="Calibri" panose="020F0502020204030204" pitchFamily="34" charset="0"/>
              </a:rPr>
              <a:t>增强型</a:t>
            </a:r>
            <a:r>
              <a:rPr lang="zh-CN" altLang="en-US" sz="900" dirty="0" smtClean="0">
                <a:latin typeface="Calibri" panose="020F0502020204030204" pitchFamily="34" charset="0"/>
              </a:rPr>
              <a:t>图</a:t>
            </a:r>
            <a:r>
              <a:rPr lang="zh-CN" altLang="en-US" sz="900" dirty="0" smtClean="0">
                <a:latin typeface="Calibri" panose="020F0502020204030204" pitchFamily="34" charset="0"/>
              </a:rPr>
              <a:t>。</a:t>
            </a:r>
            <a:endParaRPr lang="en-US" altLang="zh-CN" sz="900" dirty="0" smtClean="0">
              <a:latin typeface="Calibri" panose="020F050202020403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04983" y="3617446"/>
            <a:ext cx="6526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0" kern="0" spc="30" dirty="0" smtClean="0">
                <a:solidFill>
                  <a:schemeClr val="tx1"/>
                </a:solidFill>
                <a:latin typeface="Calibri" panose="020F0502020204030204" pitchFamily="34" charset="0"/>
                <a:ea typeface="Malgun Gothic Semilight" panose="020B0502040204020203" charset="-122"/>
                <a:cs typeface="Gabriola" panose="04040605051002020D02" charset="0"/>
              </a:rPr>
              <a:t>TC joints</a:t>
            </a:r>
            <a:endParaRPr lang="en-US" altLang="zh-CN" sz="900" b="0" kern="0" spc="30" dirty="0">
              <a:solidFill>
                <a:schemeClr val="tx1"/>
              </a:solidFill>
              <a:latin typeface="Calibri" panose="020F0502020204030204" pitchFamily="34" charset="0"/>
              <a:ea typeface="Malgun Gothic Semilight" panose="020B0502040204020203" charset="-122"/>
              <a:cs typeface="Gabriola" panose="04040605051002020D02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492" y="2578648"/>
            <a:ext cx="3269106" cy="1067205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1686853" y="3671708"/>
            <a:ext cx="410627" cy="1777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 bwMode="auto">
          <a:xfrm flipH="1">
            <a:off x="1684736" y="3392366"/>
            <a:ext cx="245362" cy="281119"/>
          </a:xfrm>
          <a:prstGeom prst="line">
            <a:avLst/>
          </a:prstGeom>
          <a:solidFill>
            <a:srgbClr val="EAEAEA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2700" dir="2700000" sx="95000" sy="95000" algn="tl" rotWithShape="0">
              <a:schemeClr val="bg1"/>
            </a:outerShdw>
          </a:effectLst>
        </p:spPr>
      </p:cxnSp>
      <p:cxnSp>
        <p:nvCxnSpPr>
          <p:cNvPr id="11" name="直接连接符 10"/>
          <p:cNvCxnSpPr/>
          <p:nvPr/>
        </p:nvCxnSpPr>
        <p:spPr bwMode="auto">
          <a:xfrm flipH="1">
            <a:off x="1684736" y="3181589"/>
            <a:ext cx="240670" cy="491896"/>
          </a:xfrm>
          <a:prstGeom prst="line">
            <a:avLst/>
          </a:prstGeom>
          <a:solidFill>
            <a:srgbClr val="EAEAEA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2700" dir="2700000" sx="95000" sy="95000" algn="tl" rotWithShape="0">
              <a:schemeClr val="bg1"/>
            </a:outerShdw>
          </a:effectLst>
        </p:spPr>
      </p:cxnSp>
      <p:cxnSp>
        <p:nvCxnSpPr>
          <p:cNvPr id="12" name="直接连接符 11"/>
          <p:cNvCxnSpPr/>
          <p:nvPr/>
        </p:nvCxnSpPr>
        <p:spPr bwMode="auto">
          <a:xfrm flipH="1">
            <a:off x="1684737" y="2831328"/>
            <a:ext cx="235977" cy="842157"/>
          </a:xfrm>
          <a:prstGeom prst="line">
            <a:avLst/>
          </a:prstGeom>
          <a:solidFill>
            <a:srgbClr val="EAEAEA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2700" dir="2700000" sx="95000" sy="95000" algn="tl" rotWithShape="0">
              <a:schemeClr val="bg1"/>
            </a:outerShdw>
          </a:effectLst>
        </p:spPr>
      </p:cxnSp>
      <p:cxnSp>
        <p:nvCxnSpPr>
          <p:cNvPr id="13" name="直接连接符 12"/>
          <p:cNvCxnSpPr/>
          <p:nvPr/>
        </p:nvCxnSpPr>
        <p:spPr>
          <a:xfrm flipV="1">
            <a:off x="2800982" y="3671708"/>
            <a:ext cx="461970" cy="1777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 bwMode="auto">
          <a:xfrm flipH="1">
            <a:off x="2794775" y="3333850"/>
            <a:ext cx="80953" cy="339635"/>
          </a:xfrm>
          <a:prstGeom prst="line">
            <a:avLst/>
          </a:prstGeom>
          <a:solidFill>
            <a:srgbClr val="EAEAEA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2700" dir="2700000" sx="95000" sy="95000" algn="tl" rotWithShape="0">
              <a:schemeClr val="bg1"/>
            </a:outerShdw>
          </a:effectLst>
        </p:spPr>
      </p:cxnSp>
      <p:cxnSp>
        <p:nvCxnSpPr>
          <p:cNvPr id="15" name="直接连接符 14"/>
          <p:cNvCxnSpPr/>
          <p:nvPr/>
        </p:nvCxnSpPr>
        <p:spPr>
          <a:xfrm>
            <a:off x="3865438" y="3673485"/>
            <a:ext cx="378427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 bwMode="auto">
          <a:xfrm>
            <a:off x="4142522" y="3366749"/>
            <a:ext cx="100981" cy="312175"/>
          </a:xfrm>
          <a:prstGeom prst="line">
            <a:avLst/>
          </a:prstGeom>
          <a:solidFill>
            <a:srgbClr val="EAEAEA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2700" dir="2700000" sx="95000" sy="95000" algn="tl" rotWithShape="0">
              <a:schemeClr val="bg1"/>
            </a:outerShdw>
          </a:effectLst>
        </p:spPr>
      </p:cxnSp>
      <p:sp>
        <p:nvSpPr>
          <p:cNvPr id="17" name="文本框 16"/>
          <p:cNvSpPr txBox="1"/>
          <p:nvPr/>
        </p:nvSpPr>
        <p:spPr>
          <a:xfrm>
            <a:off x="2711714" y="3631650"/>
            <a:ext cx="71141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kern="0" spc="30" dirty="0" err="1">
                <a:latin typeface="Calibri" panose="020F0502020204030204" pitchFamily="34" charset="0"/>
                <a:ea typeface="Malgun Gothic Semilight" panose="020B0502040204020203" charset="-122"/>
              </a:rPr>
              <a:t>PtRh</a:t>
            </a:r>
            <a:r>
              <a:rPr lang="en-US" altLang="zh-CN" sz="900" kern="0" spc="30" dirty="0">
                <a:latin typeface="Calibri" panose="020F0502020204030204" pitchFamily="34" charset="0"/>
                <a:ea typeface="Malgun Gothic Semilight" panose="020B0502040204020203" charset="-122"/>
              </a:rPr>
              <a:t> </a:t>
            </a:r>
            <a:r>
              <a:rPr lang="en-US" altLang="zh-CN" sz="900" kern="0" spc="30" dirty="0" smtClean="0">
                <a:latin typeface="Calibri" panose="020F0502020204030204" pitchFamily="34" charset="0"/>
                <a:ea typeface="Malgun Gothic Semilight" panose="020B0502040204020203" charset="-122"/>
              </a:rPr>
              <a:t>mask</a:t>
            </a:r>
            <a:endParaRPr lang="en-US" altLang="zh-CN" sz="900" kern="0" spc="30" dirty="0">
              <a:latin typeface="Calibri" panose="020F0502020204030204" pitchFamily="34" charset="0"/>
              <a:ea typeface="Malgun Gothic Semilight" panose="020B0502040204020203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766380" y="3638752"/>
            <a:ext cx="58028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kern="0" spc="30" dirty="0">
                <a:latin typeface="Calibri" panose="020F0502020204030204" pitchFamily="34" charset="0"/>
                <a:ea typeface="Malgun Gothic Semilight" panose="020B0502040204020203" charset="-122"/>
              </a:rPr>
              <a:t>Pt </a:t>
            </a:r>
            <a:r>
              <a:rPr lang="en-US" sz="900" kern="0" spc="30" dirty="0" smtClean="0">
                <a:latin typeface="Calibri" panose="020F0502020204030204" pitchFamily="34" charset="0"/>
                <a:ea typeface="Malgun Gothic Semilight" panose="020B0502040204020203" charset="-122"/>
              </a:rPr>
              <a:t>mask</a:t>
            </a:r>
            <a:endParaRPr lang="en-US" sz="900" kern="0" spc="30" dirty="0">
              <a:latin typeface="Calibri" panose="020F0502020204030204" pitchFamily="34" charset="0"/>
              <a:ea typeface="Malgun Gothic Semilight" panose="020B0502040204020203" charset="-122"/>
            </a:endParaRPr>
          </a:p>
        </p:txBody>
      </p:sp>
      <p:pic>
        <p:nvPicPr>
          <p:cNvPr id="19" name="图片 18" descr="屏幕剪辑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453" y="4487203"/>
            <a:ext cx="2962635" cy="148972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714927" y="6032677"/>
            <a:ext cx="2175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Word </a:t>
            </a:r>
            <a:r>
              <a:rPr lang="zh-CN" altLang="en-US" dirty="0" smtClean="0"/>
              <a:t>双列文档截图</a:t>
            </a:r>
            <a:endParaRPr lang="en-US" dirty="0" smtClean="0"/>
          </a:p>
        </p:txBody>
      </p:sp>
      <p:sp>
        <p:nvSpPr>
          <p:cNvPr id="21" name="椭圆 20"/>
          <p:cNvSpPr/>
          <p:nvPr/>
        </p:nvSpPr>
        <p:spPr>
          <a:xfrm>
            <a:off x="6434378" y="2752825"/>
            <a:ext cx="611315" cy="308009"/>
          </a:xfrm>
          <a:prstGeom prst="ellipse">
            <a:avLst/>
          </a:prstGeom>
          <a:noFill/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直接箭头连接符 23"/>
          <p:cNvCxnSpPr/>
          <p:nvPr/>
        </p:nvCxnSpPr>
        <p:spPr>
          <a:xfrm>
            <a:off x="4346667" y="5680364"/>
            <a:ext cx="650289" cy="2965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4924067" y="5991984"/>
            <a:ext cx="7793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8 x 8 </a:t>
            </a:r>
            <a:r>
              <a:rPr lang="en-US" sz="1200" dirty="0" err="1" smtClean="0"/>
              <a:t>cm</a:t>
            </a:r>
            <a:r>
              <a:rPr lang="en-US" sz="1200" baseline="30000" dirty="0" err="1" smtClean="0"/>
              <a:t>2</a:t>
            </a:r>
            <a:endParaRPr lang="en-US" sz="1200" baseline="30000" dirty="0"/>
          </a:p>
        </p:txBody>
      </p:sp>
    </p:spTree>
    <p:extLst>
      <p:ext uri="{BB962C8B-B14F-4D97-AF65-F5344CB8AC3E}">
        <p14:creationId xmlns:p14="http://schemas.microsoft.com/office/powerpoint/2010/main" val="24372148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F6EAA"/>
          </a:solidFill>
          <a:ln w="38100">
            <a:solidFill>
              <a:srgbClr val="3F6E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3505200" y="2651760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</a:rPr>
              <a:t>例子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0704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3200" dirty="0" smtClean="0"/>
              <a:t>航空</a:t>
            </a:r>
            <a:r>
              <a:rPr lang="zh-CN" altLang="en-US" sz="3200" dirty="0"/>
              <a:t>发动机高温</a:t>
            </a:r>
            <a:r>
              <a:rPr lang="zh-CN" altLang="en-US" sz="3200" dirty="0" smtClean="0"/>
              <a:t>测量声</a:t>
            </a:r>
            <a:r>
              <a:rPr lang="zh-CN" altLang="en-US" sz="3200" dirty="0"/>
              <a:t>表面波</a:t>
            </a:r>
            <a:r>
              <a:rPr lang="zh-CN" altLang="en-US" sz="3200" dirty="0" smtClean="0"/>
              <a:t>传感器研究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469123" y="5453554"/>
            <a:ext cx="5820358" cy="468179"/>
          </a:xfrm>
        </p:spPr>
        <p:txBody>
          <a:bodyPr/>
          <a:lstStyle/>
          <a:p>
            <a:r>
              <a:rPr lang="zh-CN" altLang="en-US" dirty="0"/>
              <a:t>答辩人：胡铭楷</a:t>
            </a:r>
            <a:endParaRPr lang="en-US" altLang="zh-CN" dirty="0"/>
          </a:p>
          <a:p>
            <a:r>
              <a:rPr lang="zh-CN" altLang="en-US" dirty="0"/>
              <a:t>导师：    段力</a:t>
            </a:r>
            <a:endParaRPr lang="en-US" altLang="zh-CN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472382" y="6254648"/>
            <a:ext cx="4159250" cy="499004"/>
          </a:xfrm>
        </p:spPr>
        <p:txBody>
          <a:bodyPr/>
          <a:lstStyle/>
          <a:p>
            <a:r>
              <a:rPr lang="en-US" altLang="zh-CN" dirty="0"/>
              <a:t>2019</a:t>
            </a:r>
            <a:r>
              <a:rPr lang="zh-CN" altLang="en-US" dirty="0"/>
              <a:t>年</a:t>
            </a:r>
            <a:r>
              <a:rPr lang="en-US" altLang="zh-CN" dirty="0"/>
              <a:t>1</a:t>
            </a:r>
            <a:r>
              <a:rPr lang="zh-CN" altLang="en-US" dirty="0"/>
              <a:t>月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140345" y="5120639"/>
            <a:ext cx="22942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FF00"/>
                </a:solidFill>
              </a:rPr>
              <a:t>（ </a:t>
            </a:r>
            <a:r>
              <a:rPr lang="en-US" sz="2800" dirty="0" err="1">
                <a:solidFill>
                  <a:srgbClr val="FFFF00"/>
                </a:solidFill>
              </a:rPr>
              <a:t>PPT</a:t>
            </a:r>
            <a:r>
              <a:rPr lang="zh-CN" altLang="en-US" sz="2800" dirty="0">
                <a:solidFill>
                  <a:srgbClr val="FFFF00"/>
                </a:solidFill>
              </a:rPr>
              <a:t>样板）</a:t>
            </a:r>
            <a:endParaRPr lang="en-US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97708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841535" y="1303550"/>
            <a:ext cx="843427" cy="443226"/>
            <a:chOff x="666810" y="2586037"/>
            <a:chExt cx="468000" cy="245937"/>
          </a:xfrm>
        </p:grpSpPr>
        <p:sp>
          <p:nvSpPr>
            <p:cNvPr id="4" name="Freeform 10"/>
            <p:cNvSpPr>
              <a:spLocks/>
            </p:cNvSpPr>
            <p:nvPr userDrawn="1"/>
          </p:nvSpPr>
          <p:spPr bwMode="auto">
            <a:xfrm>
              <a:off x="666810" y="2621442"/>
              <a:ext cx="468000" cy="190800"/>
            </a:xfrm>
            <a:custGeom>
              <a:avLst/>
              <a:gdLst>
                <a:gd name="T0" fmla="*/ 3120 w 3800"/>
                <a:gd name="T1" fmla="*/ 0 h 1532"/>
                <a:gd name="T2" fmla="*/ 682 w 3800"/>
                <a:gd name="T3" fmla="*/ 0 h 1532"/>
                <a:gd name="T4" fmla="*/ 682 w 3800"/>
                <a:gd name="T5" fmla="*/ 284 h 1532"/>
                <a:gd name="T6" fmla="*/ 0 w 3800"/>
                <a:gd name="T7" fmla="*/ 766 h 1532"/>
                <a:gd name="T8" fmla="*/ 682 w 3800"/>
                <a:gd name="T9" fmla="*/ 1248 h 1532"/>
                <a:gd name="T10" fmla="*/ 682 w 3800"/>
                <a:gd name="T11" fmla="*/ 1532 h 1532"/>
                <a:gd name="T12" fmla="*/ 3120 w 3800"/>
                <a:gd name="T13" fmla="*/ 1532 h 1532"/>
                <a:gd name="T14" fmla="*/ 3120 w 3800"/>
                <a:gd name="T15" fmla="*/ 1248 h 1532"/>
                <a:gd name="T16" fmla="*/ 3800 w 3800"/>
                <a:gd name="T17" fmla="*/ 766 h 1532"/>
                <a:gd name="T18" fmla="*/ 3120 w 3800"/>
                <a:gd name="T19" fmla="*/ 284 h 1532"/>
                <a:gd name="T20" fmla="*/ 3120 w 3800"/>
                <a:gd name="T21" fmla="*/ 0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00" h="1532">
                  <a:moveTo>
                    <a:pt x="3120" y="0"/>
                  </a:moveTo>
                  <a:lnTo>
                    <a:pt x="682" y="0"/>
                  </a:lnTo>
                  <a:lnTo>
                    <a:pt x="682" y="284"/>
                  </a:lnTo>
                  <a:lnTo>
                    <a:pt x="0" y="766"/>
                  </a:lnTo>
                  <a:lnTo>
                    <a:pt x="682" y="1248"/>
                  </a:lnTo>
                  <a:lnTo>
                    <a:pt x="682" y="1532"/>
                  </a:lnTo>
                  <a:lnTo>
                    <a:pt x="3120" y="1532"/>
                  </a:lnTo>
                  <a:lnTo>
                    <a:pt x="3120" y="1248"/>
                  </a:lnTo>
                  <a:lnTo>
                    <a:pt x="3800" y="766"/>
                  </a:lnTo>
                  <a:lnTo>
                    <a:pt x="3120" y="284"/>
                  </a:lnTo>
                  <a:lnTo>
                    <a:pt x="3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 b="1"/>
            </a:p>
          </p:txBody>
        </p:sp>
        <p:sp>
          <p:nvSpPr>
            <p:cNvPr id="5" name="文本框 4"/>
            <p:cNvSpPr txBox="1"/>
            <p:nvPr userDrawn="1"/>
          </p:nvSpPr>
          <p:spPr>
            <a:xfrm>
              <a:off x="794494" y="2586037"/>
              <a:ext cx="212633" cy="245937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" name="直接连接符 6"/>
          <p:cNvCxnSpPr>
            <a:stCxn id="4" idx="6"/>
          </p:cNvCxnSpPr>
          <p:nvPr/>
        </p:nvCxnSpPr>
        <p:spPr>
          <a:xfrm>
            <a:off x="2534033" y="1711215"/>
            <a:ext cx="45000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2915073" y="1274734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研究背景、目标与内容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841535" y="2223523"/>
            <a:ext cx="843427" cy="443226"/>
            <a:chOff x="666810" y="2586037"/>
            <a:chExt cx="468000" cy="245937"/>
          </a:xfrm>
        </p:grpSpPr>
        <p:sp>
          <p:nvSpPr>
            <p:cNvPr id="13" name="Freeform 10"/>
            <p:cNvSpPr>
              <a:spLocks/>
            </p:cNvSpPr>
            <p:nvPr userDrawn="1"/>
          </p:nvSpPr>
          <p:spPr bwMode="auto">
            <a:xfrm>
              <a:off x="666810" y="2621442"/>
              <a:ext cx="468000" cy="190800"/>
            </a:xfrm>
            <a:custGeom>
              <a:avLst/>
              <a:gdLst>
                <a:gd name="T0" fmla="*/ 3120 w 3800"/>
                <a:gd name="T1" fmla="*/ 0 h 1532"/>
                <a:gd name="T2" fmla="*/ 682 w 3800"/>
                <a:gd name="T3" fmla="*/ 0 h 1532"/>
                <a:gd name="T4" fmla="*/ 682 w 3800"/>
                <a:gd name="T5" fmla="*/ 284 h 1532"/>
                <a:gd name="T6" fmla="*/ 0 w 3800"/>
                <a:gd name="T7" fmla="*/ 766 h 1532"/>
                <a:gd name="T8" fmla="*/ 682 w 3800"/>
                <a:gd name="T9" fmla="*/ 1248 h 1532"/>
                <a:gd name="T10" fmla="*/ 682 w 3800"/>
                <a:gd name="T11" fmla="*/ 1532 h 1532"/>
                <a:gd name="T12" fmla="*/ 3120 w 3800"/>
                <a:gd name="T13" fmla="*/ 1532 h 1532"/>
                <a:gd name="T14" fmla="*/ 3120 w 3800"/>
                <a:gd name="T15" fmla="*/ 1248 h 1532"/>
                <a:gd name="T16" fmla="*/ 3800 w 3800"/>
                <a:gd name="T17" fmla="*/ 766 h 1532"/>
                <a:gd name="T18" fmla="*/ 3120 w 3800"/>
                <a:gd name="T19" fmla="*/ 284 h 1532"/>
                <a:gd name="T20" fmla="*/ 3120 w 3800"/>
                <a:gd name="T21" fmla="*/ 0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00" h="1532">
                  <a:moveTo>
                    <a:pt x="3120" y="0"/>
                  </a:moveTo>
                  <a:lnTo>
                    <a:pt x="682" y="0"/>
                  </a:lnTo>
                  <a:lnTo>
                    <a:pt x="682" y="284"/>
                  </a:lnTo>
                  <a:lnTo>
                    <a:pt x="0" y="766"/>
                  </a:lnTo>
                  <a:lnTo>
                    <a:pt x="682" y="1248"/>
                  </a:lnTo>
                  <a:lnTo>
                    <a:pt x="682" y="1532"/>
                  </a:lnTo>
                  <a:lnTo>
                    <a:pt x="3120" y="1532"/>
                  </a:lnTo>
                  <a:lnTo>
                    <a:pt x="3120" y="1248"/>
                  </a:lnTo>
                  <a:lnTo>
                    <a:pt x="3800" y="766"/>
                  </a:lnTo>
                  <a:lnTo>
                    <a:pt x="3120" y="284"/>
                  </a:lnTo>
                  <a:lnTo>
                    <a:pt x="3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 b="1"/>
            </a:p>
          </p:txBody>
        </p:sp>
        <p:sp>
          <p:nvSpPr>
            <p:cNvPr id="14" name="文本框 13"/>
            <p:cNvSpPr txBox="1"/>
            <p:nvPr userDrawn="1"/>
          </p:nvSpPr>
          <p:spPr>
            <a:xfrm>
              <a:off x="794494" y="2586037"/>
              <a:ext cx="212633" cy="245937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5" name="直接连接符 14"/>
          <p:cNvCxnSpPr>
            <a:stCxn id="13" idx="6"/>
          </p:cNvCxnSpPr>
          <p:nvPr/>
        </p:nvCxnSpPr>
        <p:spPr>
          <a:xfrm>
            <a:off x="2534033" y="2631188"/>
            <a:ext cx="45000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915073" y="2194707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理论分析与器件设计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1841535" y="3143496"/>
            <a:ext cx="843427" cy="443226"/>
            <a:chOff x="666810" y="2586037"/>
            <a:chExt cx="468000" cy="245937"/>
          </a:xfrm>
        </p:grpSpPr>
        <p:sp>
          <p:nvSpPr>
            <p:cNvPr id="18" name="Freeform 10"/>
            <p:cNvSpPr>
              <a:spLocks/>
            </p:cNvSpPr>
            <p:nvPr userDrawn="1"/>
          </p:nvSpPr>
          <p:spPr bwMode="auto">
            <a:xfrm>
              <a:off x="666810" y="2621442"/>
              <a:ext cx="468000" cy="190800"/>
            </a:xfrm>
            <a:custGeom>
              <a:avLst/>
              <a:gdLst>
                <a:gd name="T0" fmla="*/ 3120 w 3800"/>
                <a:gd name="T1" fmla="*/ 0 h 1532"/>
                <a:gd name="T2" fmla="*/ 682 w 3800"/>
                <a:gd name="T3" fmla="*/ 0 h 1532"/>
                <a:gd name="T4" fmla="*/ 682 w 3800"/>
                <a:gd name="T5" fmla="*/ 284 h 1532"/>
                <a:gd name="T6" fmla="*/ 0 w 3800"/>
                <a:gd name="T7" fmla="*/ 766 h 1532"/>
                <a:gd name="T8" fmla="*/ 682 w 3800"/>
                <a:gd name="T9" fmla="*/ 1248 h 1532"/>
                <a:gd name="T10" fmla="*/ 682 w 3800"/>
                <a:gd name="T11" fmla="*/ 1532 h 1532"/>
                <a:gd name="T12" fmla="*/ 3120 w 3800"/>
                <a:gd name="T13" fmla="*/ 1532 h 1532"/>
                <a:gd name="T14" fmla="*/ 3120 w 3800"/>
                <a:gd name="T15" fmla="*/ 1248 h 1532"/>
                <a:gd name="T16" fmla="*/ 3800 w 3800"/>
                <a:gd name="T17" fmla="*/ 766 h 1532"/>
                <a:gd name="T18" fmla="*/ 3120 w 3800"/>
                <a:gd name="T19" fmla="*/ 284 h 1532"/>
                <a:gd name="T20" fmla="*/ 3120 w 3800"/>
                <a:gd name="T21" fmla="*/ 0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00" h="1532">
                  <a:moveTo>
                    <a:pt x="3120" y="0"/>
                  </a:moveTo>
                  <a:lnTo>
                    <a:pt x="682" y="0"/>
                  </a:lnTo>
                  <a:lnTo>
                    <a:pt x="682" y="284"/>
                  </a:lnTo>
                  <a:lnTo>
                    <a:pt x="0" y="766"/>
                  </a:lnTo>
                  <a:lnTo>
                    <a:pt x="682" y="1248"/>
                  </a:lnTo>
                  <a:lnTo>
                    <a:pt x="682" y="1532"/>
                  </a:lnTo>
                  <a:lnTo>
                    <a:pt x="3120" y="1532"/>
                  </a:lnTo>
                  <a:lnTo>
                    <a:pt x="3120" y="1248"/>
                  </a:lnTo>
                  <a:lnTo>
                    <a:pt x="3800" y="766"/>
                  </a:lnTo>
                  <a:lnTo>
                    <a:pt x="3120" y="284"/>
                  </a:lnTo>
                  <a:lnTo>
                    <a:pt x="3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 b="1"/>
            </a:p>
          </p:txBody>
        </p:sp>
        <p:sp>
          <p:nvSpPr>
            <p:cNvPr id="19" name="文本框 18"/>
            <p:cNvSpPr txBox="1"/>
            <p:nvPr userDrawn="1"/>
          </p:nvSpPr>
          <p:spPr>
            <a:xfrm>
              <a:off x="794494" y="2586037"/>
              <a:ext cx="212633" cy="245937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0" name="直接连接符 19"/>
          <p:cNvCxnSpPr>
            <a:stCxn id="18" idx="6"/>
          </p:cNvCxnSpPr>
          <p:nvPr/>
        </p:nvCxnSpPr>
        <p:spPr>
          <a:xfrm>
            <a:off x="2534033" y="3551161"/>
            <a:ext cx="45000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2915073" y="3114680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制作工艺与测试平台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1841535" y="4063469"/>
            <a:ext cx="843427" cy="443226"/>
            <a:chOff x="666810" y="2586037"/>
            <a:chExt cx="468000" cy="245937"/>
          </a:xfrm>
        </p:grpSpPr>
        <p:sp>
          <p:nvSpPr>
            <p:cNvPr id="23" name="Freeform 10"/>
            <p:cNvSpPr>
              <a:spLocks/>
            </p:cNvSpPr>
            <p:nvPr userDrawn="1"/>
          </p:nvSpPr>
          <p:spPr bwMode="auto">
            <a:xfrm>
              <a:off x="666810" y="2621442"/>
              <a:ext cx="468000" cy="190800"/>
            </a:xfrm>
            <a:custGeom>
              <a:avLst/>
              <a:gdLst>
                <a:gd name="T0" fmla="*/ 3120 w 3800"/>
                <a:gd name="T1" fmla="*/ 0 h 1532"/>
                <a:gd name="T2" fmla="*/ 682 w 3800"/>
                <a:gd name="T3" fmla="*/ 0 h 1532"/>
                <a:gd name="T4" fmla="*/ 682 w 3800"/>
                <a:gd name="T5" fmla="*/ 284 h 1532"/>
                <a:gd name="T6" fmla="*/ 0 w 3800"/>
                <a:gd name="T7" fmla="*/ 766 h 1532"/>
                <a:gd name="T8" fmla="*/ 682 w 3800"/>
                <a:gd name="T9" fmla="*/ 1248 h 1532"/>
                <a:gd name="T10" fmla="*/ 682 w 3800"/>
                <a:gd name="T11" fmla="*/ 1532 h 1532"/>
                <a:gd name="T12" fmla="*/ 3120 w 3800"/>
                <a:gd name="T13" fmla="*/ 1532 h 1532"/>
                <a:gd name="T14" fmla="*/ 3120 w 3800"/>
                <a:gd name="T15" fmla="*/ 1248 h 1532"/>
                <a:gd name="T16" fmla="*/ 3800 w 3800"/>
                <a:gd name="T17" fmla="*/ 766 h 1532"/>
                <a:gd name="T18" fmla="*/ 3120 w 3800"/>
                <a:gd name="T19" fmla="*/ 284 h 1532"/>
                <a:gd name="T20" fmla="*/ 3120 w 3800"/>
                <a:gd name="T21" fmla="*/ 0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00" h="1532">
                  <a:moveTo>
                    <a:pt x="3120" y="0"/>
                  </a:moveTo>
                  <a:lnTo>
                    <a:pt x="682" y="0"/>
                  </a:lnTo>
                  <a:lnTo>
                    <a:pt x="682" y="284"/>
                  </a:lnTo>
                  <a:lnTo>
                    <a:pt x="0" y="766"/>
                  </a:lnTo>
                  <a:lnTo>
                    <a:pt x="682" y="1248"/>
                  </a:lnTo>
                  <a:lnTo>
                    <a:pt x="682" y="1532"/>
                  </a:lnTo>
                  <a:lnTo>
                    <a:pt x="3120" y="1532"/>
                  </a:lnTo>
                  <a:lnTo>
                    <a:pt x="3120" y="1248"/>
                  </a:lnTo>
                  <a:lnTo>
                    <a:pt x="3800" y="766"/>
                  </a:lnTo>
                  <a:lnTo>
                    <a:pt x="3120" y="284"/>
                  </a:lnTo>
                  <a:lnTo>
                    <a:pt x="3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 b="1"/>
            </a:p>
          </p:txBody>
        </p:sp>
        <p:sp>
          <p:nvSpPr>
            <p:cNvPr id="24" name="文本框 23"/>
            <p:cNvSpPr txBox="1"/>
            <p:nvPr userDrawn="1"/>
          </p:nvSpPr>
          <p:spPr>
            <a:xfrm>
              <a:off x="794494" y="2586037"/>
              <a:ext cx="212633" cy="245937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5" name="直接连接符 24"/>
          <p:cNvCxnSpPr>
            <a:stCxn id="23" idx="6"/>
          </p:cNvCxnSpPr>
          <p:nvPr/>
        </p:nvCxnSpPr>
        <p:spPr>
          <a:xfrm>
            <a:off x="2534033" y="4471134"/>
            <a:ext cx="45000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2915073" y="4034653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特性测试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1841535" y="4983444"/>
            <a:ext cx="843427" cy="443226"/>
            <a:chOff x="666810" y="2586037"/>
            <a:chExt cx="468000" cy="245937"/>
          </a:xfrm>
        </p:grpSpPr>
        <p:sp>
          <p:nvSpPr>
            <p:cNvPr id="33" name="Freeform 10"/>
            <p:cNvSpPr>
              <a:spLocks/>
            </p:cNvSpPr>
            <p:nvPr userDrawn="1"/>
          </p:nvSpPr>
          <p:spPr bwMode="auto">
            <a:xfrm>
              <a:off x="666810" y="2621442"/>
              <a:ext cx="468000" cy="190800"/>
            </a:xfrm>
            <a:custGeom>
              <a:avLst/>
              <a:gdLst>
                <a:gd name="T0" fmla="*/ 3120 w 3800"/>
                <a:gd name="T1" fmla="*/ 0 h 1532"/>
                <a:gd name="T2" fmla="*/ 682 w 3800"/>
                <a:gd name="T3" fmla="*/ 0 h 1532"/>
                <a:gd name="T4" fmla="*/ 682 w 3800"/>
                <a:gd name="T5" fmla="*/ 284 h 1532"/>
                <a:gd name="T6" fmla="*/ 0 w 3800"/>
                <a:gd name="T7" fmla="*/ 766 h 1532"/>
                <a:gd name="T8" fmla="*/ 682 w 3800"/>
                <a:gd name="T9" fmla="*/ 1248 h 1532"/>
                <a:gd name="T10" fmla="*/ 682 w 3800"/>
                <a:gd name="T11" fmla="*/ 1532 h 1532"/>
                <a:gd name="T12" fmla="*/ 3120 w 3800"/>
                <a:gd name="T13" fmla="*/ 1532 h 1532"/>
                <a:gd name="T14" fmla="*/ 3120 w 3800"/>
                <a:gd name="T15" fmla="*/ 1248 h 1532"/>
                <a:gd name="T16" fmla="*/ 3800 w 3800"/>
                <a:gd name="T17" fmla="*/ 766 h 1532"/>
                <a:gd name="T18" fmla="*/ 3120 w 3800"/>
                <a:gd name="T19" fmla="*/ 284 h 1532"/>
                <a:gd name="T20" fmla="*/ 3120 w 3800"/>
                <a:gd name="T21" fmla="*/ 0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00" h="1532">
                  <a:moveTo>
                    <a:pt x="3120" y="0"/>
                  </a:moveTo>
                  <a:lnTo>
                    <a:pt x="682" y="0"/>
                  </a:lnTo>
                  <a:lnTo>
                    <a:pt x="682" y="284"/>
                  </a:lnTo>
                  <a:lnTo>
                    <a:pt x="0" y="766"/>
                  </a:lnTo>
                  <a:lnTo>
                    <a:pt x="682" y="1248"/>
                  </a:lnTo>
                  <a:lnTo>
                    <a:pt x="682" y="1532"/>
                  </a:lnTo>
                  <a:lnTo>
                    <a:pt x="3120" y="1532"/>
                  </a:lnTo>
                  <a:lnTo>
                    <a:pt x="3120" y="1248"/>
                  </a:lnTo>
                  <a:lnTo>
                    <a:pt x="3800" y="766"/>
                  </a:lnTo>
                  <a:lnTo>
                    <a:pt x="3120" y="284"/>
                  </a:lnTo>
                  <a:lnTo>
                    <a:pt x="3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 b="1"/>
            </a:p>
          </p:txBody>
        </p:sp>
        <p:sp>
          <p:nvSpPr>
            <p:cNvPr id="34" name="文本框 33"/>
            <p:cNvSpPr txBox="1"/>
            <p:nvPr userDrawn="1"/>
          </p:nvSpPr>
          <p:spPr>
            <a:xfrm>
              <a:off x="794494" y="2586037"/>
              <a:ext cx="212633" cy="245937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5" name="直接连接符 34"/>
          <p:cNvCxnSpPr>
            <a:stCxn id="33" idx="6"/>
          </p:cNvCxnSpPr>
          <p:nvPr/>
        </p:nvCxnSpPr>
        <p:spPr>
          <a:xfrm>
            <a:off x="2534033" y="5391109"/>
            <a:ext cx="45000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2915073" y="4954628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总结与后续工作规划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532576" y="1168563"/>
            <a:ext cx="5036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A</a:t>
            </a:r>
            <a:endParaRPr lang="en-US" sz="3200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31264" y="3207303"/>
            <a:ext cx="5036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B</a:t>
            </a:r>
            <a:endParaRPr lang="en-US" sz="3200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42935" y="5051123"/>
            <a:ext cx="6094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A</a:t>
            </a:r>
            <a:r>
              <a:rPr lang="zh-CN" altLang="en-US" sz="32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’</a:t>
            </a:r>
            <a:endParaRPr lang="en-US" sz="3200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右大括号 9"/>
          <p:cNvSpPr/>
          <p:nvPr/>
        </p:nvSpPr>
        <p:spPr>
          <a:xfrm>
            <a:off x="7267593" y="2488671"/>
            <a:ext cx="230111" cy="2124979"/>
          </a:xfrm>
          <a:prstGeom prst="rightBrace">
            <a:avLst>
              <a:gd name="adj1" fmla="val 84751"/>
              <a:gd name="adj2" fmla="val 50000"/>
            </a:avLst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251148"/>
      </p:ext>
    </p:extLst>
  </p:cSld>
  <p:clrMapOvr>
    <a:masterClrMapping/>
  </p:clrMapOvr>
  <p:transition spd="slow">
    <p:push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Freeform 10"/>
          <p:cNvSpPr>
            <a:spLocks/>
          </p:cNvSpPr>
          <p:nvPr userDrawn="1"/>
        </p:nvSpPr>
        <p:spPr bwMode="auto">
          <a:xfrm>
            <a:off x="1841535" y="1367357"/>
            <a:ext cx="843427" cy="343858"/>
          </a:xfrm>
          <a:custGeom>
            <a:avLst/>
            <a:gdLst>
              <a:gd name="T0" fmla="*/ 3120 w 3800"/>
              <a:gd name="T1" fmla="*/ 0 h 1532"/>
              <a:gd name="T2" fmla="*/ 682 w 3800"/>
              <a:gd name="T3" fmla="*/ 0 h 1532"/>
              <a:gd name="T4" fmla="*/ 682 w 3800"/>
              <a:gd name="T5" fmla="*/ 284 h 1532"/>
              <a:gd name="T6" fmla="*/ 0 w 3800"/>
              <a:gd name="T7" fmla="*/ 766 h 1532"/>
              <a:gd name="T8" fmla="*/ 682 w 3800"/>
              <a:gd name="T9" fmla="*/ 1248 h 1532"/>
              <a:gd name="T10" fmla="*/ 682 w 3800"/>
              <a:gd name="T11" fmla="*/ 1532 h 1532"/>
              <a:gd name="T12" fmla="*/ 3120 w 3800"/>
              <a:gd name="T13" fmla="*/ 1532 h 1532"/>
              <a:gd name="T14" fmla="*/ 3120 w 3800"/>
              <a:gd name="T15" fmla="*/ 1248 h 1532"/>
              <a:gd name="T16" fmla="*/ 3800 w 3800"/>
              <a:gd name="T17" fmla="*/ 766 h 1532"/>
              <a:gd name="T18" fmla="*/ 3120 w 3800"/>
              <a:gd name="T19" fmla="*/ 284 h 1532"/>
              <a:gd name="T20" fmla="*/ 3120 w 3800"/>
              <a:gd name="T21" fmla="*/ 0 h 1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00" h="1532">
                <a:moveTo>
                  <a:pt x="3120" y="0"/>
                </a:moveTo>
                <a:lnTo>
                  <a:pt x="682" y="0"/>
                </a:lnTo>
                <a:lnTo>
                  <a:pt x="682" y="284"/>
                </a:lnTo>
                <a:lnTo>
                  <a:pt x="0" y="766"/>
                </a:lnTo>
                <a:lnTo>
                  <a:pt x="682" y="1248"/>
                </a:lnTo>
                <a:lnTo>
                  <a:pt x="682" y="1532"/>
                </a:lnTo>
                <a:lnTo>
                  <a:pt x="3120" y="1532"/>
                </a:lnTo>
                <a:lnTo>
                  <a:pt x="3120" y="1248"/>
                </a:lnTo>
                <a:lnTo>
                  <a:pt x="3800" y="766"/>
                </a:lnTo>
                <a:lnTo>
                  <a:pt x="3120" y="284"/>
                </a:lnTo>
                <a:lnTo>
                  <a:pt x="312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/>
          </a:p>
        </p:txBody>
      </p:sp>
      <p:sp>
        <p:nvSpPr>
          <p:cNvPr id="5" name="文本框 4"/>
          <p:cNvSpPr txBox="1"/>
          <p:nvPr userDrawn="1"/>
        </p:nvSpPr>
        <p:spPr>
          <a:xfrm>
            <a:off x="2071646" y="1303550"/>
            <a:ext cx="383206" cy="443226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>
            <a:stCxn id="4" idx="6"/>
          </p:cNvCxnSpPr>
          <p:nvPr/>
        </p:nvCxnSpPr>
        <p:spPr>
          <a:xfrm>
            <a:off x="2534033" y="1711215"/>
            <a:ext cx="45000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2915073" y="1274734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研究背景、目标与内容</a:t>
            </a:r>
          </a:p>
        </p:txBody>
      </p:sp>
      <p:sp>
        <p:nvSpPr>
          <p:cNvPr id="13" name="Freeform 10"/>
          <p:cNvSpPr>
            <a:spLocks/>
          </p:cNvSpPr>
          <p:nvPr userDrawn="1"/>
        </p:nvSpPr>
        <p:spPr bwMode="auto">
          <a:xfrm>
            <a:off x="1841535" y="2287330"/>
            <a:ext cx="843427" cy="343858"/>
          </a:xfrm>
          <a:custGeom>
            <a:avLst/>
            <a:gdLst>
              <a:gd name="T0" fmla="*/ 3120 w 3800"/>
              <a:gd name="T1" fmla="*/ 0 h 1532"/>
              <a:gd name="T2" fmla="*/ 682 w 3800"/>
              <a:gd name="T3" fmla="*/ 0 h 1532"/>
              <a:gd name="T4" fmla="*/ 682 w 3800"/>
              <a:gd name="T5" fmla="*/ 284 h 1532"/>
              <a:gd name="T6" fmla="*/ 0 w 3800"/>
              <a:gd name="T7" fmla="*/ 766 h 1532"/>
              <a:gd name="T8" fmla="*/ 682 w 3800"/>
              <a:gd name="T9" fmla="*/ 1248 h 1532"/>
              <a:gd name="T10" fmla="*/ 682 w 3800"/>
              <a:gd name="T11" fmla="*/ 1532 h 1532"/>
              <a:gd name="T12" fmla="*/ 3120 w 3800"/>
              <a:gd name="T13" fmla="*/ 1532 h 1532"/>
              <a:gd name="T14" fmla="*/ 3120 w 3800"/>
              <a:gd name="T15" fmla="*/ 1248 h 1532"/>
              <a:gd name="T16" fmla="*/ 3800 w 3800"/>
              <a:gd name="T17" fmla="*/ 766 h 1532"/>
              <a:gd name="T18" fmla="*/ 3120 w 3800"/>
              <a:gd name="T19" fmla="*/ 284 h 1532"/>
              <a:gd name="T20" fmla="*/ 3120 w 3800"/>
              <a:gd name="T21" fmla="*/ 0 h 1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00" h="1532">
                <a:moveTo>
                  <a:pt x="3120" y="0"/>
                </a:moveTo>
                <a:lnTo>
                  <a:pt x="682" y="0"/>
                </a:lnTo>
                <a:lnTo>
                  <a:pt x="682" y="284"/>
                </a:lnTo>
                <a:lnTo>
                  <a:pt x="0" y="766"/>
                </a:lnTo>
                <a:lnTo>
                  <a:pt x="682" y="1248"/>
                </a:lnTo>
                <a:lnTo>
                  <a:pt x="682" y="1532"/>
                </a:lnTo>
                <a:lnTo>
                  <a:pt x="3120" y="1532"/>
                </a:lnTo>
                <a:lnTo>
                  <a:pt x="3120" y="1248"/>
                </a:lnTo>
                <a:lnTo>
                  <a:pt x="3800" y="766"/>
                </a:lnTo>
                <a:lnTo>
                  <a:pt x="3120" y="284"/>
                </a:lnTo>
                <a:lnTo>
                  <a:pt x="312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/>
          </a:p>
        </p:txBody>
      </p:sp>
      <p:sp>
        <p:nvSpPr>
          <p:cNvPr id="14" name="文本框 13"/>
          <p:cNvSpPr txBox="1"/>
          <p:nvPr userDrawn="1"/>
        </p:nvSpPr>
        <p:spPr>
          <a:xfrm>
            <a:off x="2071646" y="2223523"/>
            <a:ext cx="383206" cy="443226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>
            <a:stCxn id="13" idx="6"/>
          </p:cNvCxnSpPr>
          <p:nvPr/>
        </p:nvCxnSpPr>
        <p:spPr>
          <a:xfrm>
            <a:off x="2534033" y="2631188"/>
            <a:ext cx="4500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915073" y="2194707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理论分析与器件设计</a:t>
            </a:r>
          </a:p>
        </p:txBody>
      </p:sp>
      <p:sp>
        <p:nvSpPr>
          <p:cNvPr id="18" name="Freeform 10"/>
          <p:cNvSpPr>
            <a:spLocks/>
          </p:cNvSpPr>
          <p:nvPr userDrawn="1"/>
        </p:nvSpPr>
        <p:spPr bwMode="auto">
          <a:xfrm>
            <a:off x="1841535" y="3207303"/>
            <a:ext cx="843427" cy="343858"/>
          </a:xfrm>
          <a:custGeom>
            <a:avLst/>
            <a:gdLst>
              <a:gd name="T0" fmla="*/ 3120 w 3800"/>
              <a:gd name="T1" fmla="*/ 0 h 1532"/>
              <a:gd name="T2" fmla="*/ 682 w 3800"/>
              <a:gd name="T3" fmla="*/ 0 h 1532"/>
              <a:gd name="T4" fmla="*/ 682 w 3800"/>
              <a:gd name="T5" fmla="*/ 284 h 1532"/>
              <a:gd name="T6" fmla="*/ 0 w 3800"/>
              <a:gd name="T7" fmla="*/ 766 h 1532"/>
              <a:gd name="T8" fmla="*/ 682 w 3800"/>
              <a:gd name="T9" fmla="*/ 1248 h 1532"/>
              <a:gd name="T10" fmla="*/ 682 w 3800"/>
              <a:gd name="T11" fmla="*/ 1532 h 1532"/>
              <a:gd name="T12" fmla="*/ 3120 w 3800"/>
              <a:gd name="T13" fmla="*/ 1532 h 1532"/>
              <a:gd name="T14" fmla="*/ 3120 w 3800"/>
              <a:gd name="T15" fmla="*/ 1248 h 1532"/>
              <a:gd name="T16" fmla="*/ 3800 w 3800"/>
              <a:gd name="T17" fmla="*/ 766 h 1532"/>
              <a:gd name="T18" fmla="*/ 3120 w 3800"/>
              <a:gd name="T19" fmla="*/ 284 h 1532"/>
              <a:gd name="T20" fmla="*/ 3120 w 3800"/>
              <a:gd name="T21" fmla="*/ 0 h 1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00" h="1532">
                <a:moveTo>
                  <a:pt x="3120" y="0"/>
                </a:moveTo>
                <a:lnTo>
                  <a:pt x="682" y="0"/>
                </a:lnTo>
                <a:lnTo>
                  <a:pt x="682" y="284"/>
                </a:lnTo>
                <a:lnTo>
                  <a:pt x="0" y="766"/>
                </a:lnTo>
                <a:lnTo>
                  <a:pt x="682" y="1248"/>
                </a:lnTo>
                <a:lnTo>
                  <a:pt x="682" y="1532"/>
                </a:lnTo>
                <a:lnTo>
                  <a:pt x="3120" y="1532"/>
                </a:lnTo>
                <a:lnTo>
                  <a:pt x="3120" y="1248"/>
                </a:lnTo>
                <a:lnTo>
                  <a:pt x="3800" y="766"/>
                </a:lnTo>
                <a:lnTo>
                  <a:pt x="3120" y="284"/>
                </a:lnTo>
                <a:lnTo>
                  <a:pt x="312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/>
          </a:p>
        </p:txBody>
      </p:sp>
      <p:sp>
        <p:nvSpPr>
          <p:cNvPr id="19" name="文本框 18"/>
          <p:cNvSpPr txBox="1"/>
          <p:nvPr userDrawn="1"/>
        </p:nvSpPr>
        <p:spPr>
          <a:xfrm>
            <a:off x="2071646" y="3143496"/>
            <a:ext cx="383206" cy="443226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>
            <a:stCxn id="18" idx="6"/>
          </p:cNvCxnSpPr>
          <p:nvPr/>
        </p:nvCxnSpPr>
        <p:spPr>
          <a:xfrm>
            <a:off x="2534033" y="3551161"/>
            <a:ext cx="4500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2915073" y="3114680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制作工艺与测试平台</a:t>
            </a:r>
          </a:p>
        </p:txBody>
      </p:sp>
      <p:sp>
        <p:nvSpPr>
          <p:cNvPr id="23" name="Freeform 10"/>
          <p:cNvSpPr>
            <a:spLocks/>
          </p:cNvSpPr>
          <p:nvPr userDrawn="1"/>
        </p:nvSpPr>
        <p:spPr bwMode="auto">
          <a:xfrm>
            <a:off x="1841535" y="4127276"/>
            <a:ext cx="843427" cy="343858"/>
          </a:xfrm>
          <a:custGeom>
            <a:avLst/>
            <a:gdLst>
              <a:gd name="T0" fmla="*/ 3120 w 3800"/>
              <a:gd name="T1" fmla="*/ 0 h 1532"/>
              <a:gd name="T2" fmla="*/ 682 w 3800"/>
              <a:gd name="T3" fmla="*/ 0 h 1532"/>
              <a:gd name="T4" fmla="*/ 682 w 3800"/>
              <a:gd name="T5" fmla="*/ 284 h 1532"/>
              <a:gd name="T6" fmla="*/ 0 w 3800"/>
              <a:gd name="T7" fmla="*/ 766 h 1532"/>
              <a:gd name="T8" fmla="*/ 682 w 3800"/>
              <a:gd name="T9" fmla="*/ 1248 h 1532"/>
              <a:gd name="T10" fmla="*/ 682 w 3800"/>
              <a:gd name="T11" fmla="*/ 1532 h 1532"/>
              <a:gd name="T12" fmla="*/ 3120 w 3800"/>
              <a:gd name="T13" fmla="*/ 1532 h 1532"/>
              <a:gd name="T14" fmla="*/ 3120 w 3800"/>
              <a:gd name="T15" fmla="*/ 1248 h 1532"/>
              <a:gd name="T16" fmla="*/ 3800 w 3800"/>
              <a:gd name="T17" fmla="*/ 766 h 1532"/>
              <a:gd name="T18" fmla="*/ 3120 w 3800"/>
              <a:gd name="T19" fmla="*/ 284 h 1532"/>
              <a:gd name="T20" fmla="*/ 3120 w 3800"/>
              <a:gd name="T21" fmla="*/ 0 h 1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00" h="1532">
                <a:moveTo>
                  <a:pt x="3120" y="0"/>
                </a:moveTo>
                <a:lnTo>
                  <a:pt x="682" y="0"/>
                </a:lnTo>
                <a:lnTo>
                  <a:pt x="682" y="284"/>
                </a:lnTo>
                <a:lnTo>
                  <a:pt x="0" y="766"/>
                </a:lnTo>
                <a:lnTo>
                  <a:pt x="682" y="1248"/>
                </a:lnTo>
                <a:lnTo>
                  <a:pt x="682" y="1532"/>
                </a:lnTo>
                <a:lnTo>
                  <a:pt x="3120" y="1532"/>
                </a:lnTo>
                <a:lnTo>
                  <a:pt x="3120" y="1248"/>
                </a:lnTo>
                <a:lnTo>
                  <a:pt x="3800" y="766"/>
                </a:lnTo>
                <a:lnTo>
                  <a:pt x="3120" y="284"/>
                </a:lnTo>
                <a:lnTo>
                  <a:pt x="312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/>
          </a:p>
        </p:txBody>
      </p:sp>
      <p:sp>
        <p:nvSpPr>
          <p:cNvPr id="24" name="文本框 23"/>
          <p:cNvSpPr txBox="1"/>
          <p:nvPr userDrawn="1"/>
        </p:nvSpPr>
        <p:spPr>
          <a:xfrm>
            <a:off x="2071646" y="4063469"/>
            <a:ext cx="383206" cy="443226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>
            <a:stCxn id="23" idx="6"/>
          </p:cNvCxnSpPr>
          <p:nvPr/>
        </p:nvCxnSpPr>
        <p:spPr>
          <a:xfrm>
            <a:off x="2534033" y="4471134"/>
            <a:ext cx="4500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2915073" y="4034653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特性测试</a:t>
            </a:r>
          </a:p>
        </p:txBody>
      </p:sp>
      <p:sp>
        <p:nvSpPr>
          <p:cNvPr id="33" name="Freeform 10"/>
          <p:cNvSpPr>
            <a:spLocks/>
          </p:cNvSpPr>
          <p:nvPr userDrawn="1"/>
        </p:nvSpPr>
        <p:spPr bwMode="auto">
          <a:xfrm>
            <a:off x="1841535" y="5047251"/>
            <a:ext cx="843427" cy="343858"/>
          </a:xfrm>
          <a:custGeom>
            <a:avLst/>
            <a:gdLst>
              <a:gd name="T0" fmla="*/ 3120 w 3800"/>
              <a:gd name="T1" fmla="*/ 0 h 1532"/>
              <a:gd name="T2" fmla="*/ 682 w 3800"/>
              <a:gd name="T3" fmla="*/ 0 h 1532"/>
              <a:gd name="T4" fmla="*/ 682 w 3800"/>
              <a:gd name="T5" fmla="*/ 284 h 1532"/>
              <a:gd name="T6" fmla="*/ 0 w 3800"/>
              <a:gd name="T7" fmla="*/ 766 h 1532"/>
              <a:gd name="T8" fmla="*/ 682 w 3800"/>
              <a:gd name="T9" fmla="*/ 1248 h 1532"/>
              <a:gd name="T10" fmla="*/ 682 w 3800"/>
              <a:gd name="T11" fmla="*/ 1532 h 1532"/>
              <a:gd name="T12" fmla="*/ 3120 w 3800"/>
              <a:gd name="T13" fmla="*/ 1532 h 1532"/>
              <a:gd name="T14" fmla="*/ 3120 w 3800"/>
              <a:gd name="T15" fmla="*/ 1248 h 1532"/>
              <a:gd name="T16" fmla="*/ 3800 w 3800"/>
              <a:gd name="T17" fmla="*/ 766 h 1532"/>
              <a:gd name="T18" fmla="*/ 3120 w 3800"/>
              <a:gd name="T19" fmla="*/ 284 h 1532"/>
              <a:gd name="T20" fmla="*/ 3120 w 3800"/>
              <a:gd name="T21" fmla="*/ 0 h 1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00" h="1532">
                <a:moveTo>
                  <a:pt x="3120" y="0"/>
                </a:moveTo>
                <a:lnTo>
                  <a:pt x="682" y="0"/>
                </a:lnTo>
                <a:lnTo>
                  <a:pt x="682" y="284"/>
                </a:lnTo>
                <a:lnTo>
                  <a:pt x="0" y="766"/>
                </a:lnTo>
                <a:lnTo>
                  <a:pt x="682" y="1248"/>
                </a:lnTo>
                <a:lnTo>
                  <a:pt x="682" y="1532"/>
                </a:lnTo>
                <a:lnTo>
                  <a:pt x="3120" y="1532"/>
                </a:lnTo>
                <a:lnTo>
                  <a:pt x="3120" y="1248"/>
                </a:lnTo>
                <a:lnTo>
                  <a:pt x="3800" y="766"/>
                </a:lnTo>
                <a:lnTo>
                  <a:pt x="3120" y="284"/>
                </a:lnTo>
                <a:lnTo>
                  <a:pt x="312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/>
          </a:p>
        </p:txBody>
      </p:sp>
      <p:sp>
        <p:nvSpPr>
          <p:cNvPr id="34" name="文本框 33"/>
          <p:cNvSpPr txBox="1"/>
          <p:nvPr userDrawn="1"/>
        </p:nvSpPr>
        <p:spPr>
          <a:xfrm>
            <a:off x="2071646" y="4983444"/>
            <a:ext cx="383206" cy="443226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/>
          <p:cNvCxnSpPr>
            <a:stCxn id="33" idx="6"/>
          </p:cNvCxnSpPr>
          <p:nvPr/>
        </p:nvCxnSpPr>
        <p:spPr>
          <a:xfrm>
            <a:off x="2534033" y="5391109"/>
            <a:ext cx="4500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2915073" y="4954628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总结与后续工作规划</a:t>
            </a:r>
          </a:p>
        </p:txBody>
      </p:sp>
    </p:spTree>
    <p:extLst>
      <p:ext uri="{BB962C8B-B14F-4D97-AF65-F5344CB8AC3E}">
        <p14:creationId xmlns:p14="http://schemas.microsoft.com/office/powerpoint/2010/main" val="1846209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438842" y="1548460"/>
            <a:ext cx="5761117" cy="492149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1"/>
                </a:solidFill>
              </a:rPr>
              <a:t>声表面波  </a:t>
            </a:r>
            <a:r>
              <a:rPr lang="zh-CN" altLang="en-US" dirty="0"/>
              <a:t>沿物体表面传播的一种弹性波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1"/>
                </a:solidFill>
              </a:rPr>
              <a:t>声表面波器件 </a:t>
            </a:r>
            <a:r>
              <a:rPr lang="zh-CN" altLang="en-US" b="1" dirty="0">
                <a:solidFill>
                  <a:schemeClr val="accent1"/>
                </a:solidFill>
              </a:rPr>
              <a:t> </a:t>
            </a:r>
            <a:r>
              <a:rPr lang="zh-CN" altLang="en-US" dirty="0"/>
              <a:t>由具有压电特性的基底材料和在基片上制作的金属膜叉指状换能器</a:t>
            </a:r>
            <a:r>
              <a:rPr lang="zh-CN" altLang="en-US" b="1" dirty="0">
                <a:solidFill>
                  <a:srgbClr val="C00000"/>
                </a:solidFill>
              </a:rPr>
              <a:t>（</a:t>
            </a:r>
            <a:r>
              <a:rPr lang="en-US" altLang="zh-CN" b="1" dirty="0">
                <a:solidFill>
                  <a:srgbClr val="C00000"/>
                </a:solidFill>
              </a:rPr>
              <a:t>IDT</a:t>
            </a:r>
            <a:r>
              <a:rPr lang="zh-CN" altLang="en-US" b="1" dirty="0">
                <a:solidFill>
                  <a:srgbClr val="C00000"/>
                </a:solidFill>
              </a:rPr>
              <a:t>）</a:t>
            </a:r>
            <a:r>
              <a:rPr lang="zh-CN" altLang="en-US" dirty="0"/>
              <a:t>组成。电信号通过叉指发射</a:t>
            </a:r>
            <a:r>
              <a:rPr lang="zh-CN" altLang="en-US" b="1" dirty="0">
                <a:solidFill>
                  <a:srgbClr val="C00000"/>
                </a:solidFill>
              </a:rPr>
              <a:t>换能器转换</a:t>
            </a:r>
            <a:r>
              <a:rPr lang="zh-CN" altLang="en-US" dirty="0"/>
              <a:t>成声</a:t>
            </a:r>
            <a:endParaRPr lang="en-US" altLang="zh-CN" dirty="0"/>
          </a:p>
          <a:p>
            <a:pPr marL="216000" indent="0">
              <a:lnSpc>
                <a:spcPct val="150000"/>
              </a:lnSpc>
              <a:buNone/>
            </a:pPr>
            <a:r>
              <a:rPr lang="zh-CN" altLang="en-US" dirty="0"/>
              <a:t>信号（逆压电效应），在介质中</a:t>
            </a:r>
            <a:endParaRPr lang="en-US" altLang="zh-CN" dirty="0"/>
          </a:p>
          <a:p>
            <a:pPr marL="216000" indent="0">
              <a:lnSpc>
                <a:spcPct val="150000"/>
              </a:lnSpc>
              <a:buNone/>
            </a:pPr>
            <a:r>
              <a:rPr lang="zh-CN" altLang="en-US" dirty="0"/>
              <a:t>传播一定距离后到达接收叉指换能</a:t>
            </a:r>
            <a:endParaRPr lang="en-US" altLang="zh-CN" dirty="0"/>
          </a:p>
          <a:p>
            <a:pPr marL="216000" indent="0">
              <a:lnSpc>
                <a:spcPct val="150000"/>
              </a:lnSpc>
              <a:buNone/>
            </a:pPr>
            <a:r>
              <a:rPr lang="zh-CN" altLang="en-US" dirty="0"/>
              <a:t>器，又转换成电信号（正压电效应）。</a:t>
            </a:r>
            <a:endParaRPr lang="en-US" altLang="zh-CN" dirty="0"/>
          </a:p>
          <a:p>
            <a:pPr>
              <a:lnSpc>
                <a:spcPct val="150000"/>
              </a:lnSpc>
            </a:pPr>
            <a:endParaRPr lang="en-US" altLang="zh-CN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研究背景 </a:t>
            </a:r>
            <a:r>
              <a:rPr lang="en-US" altLang="zh-CN" dirty="0"/>
              <a:t>—— </a:t>
            </a:r>
            <a:r>
              <a:rPr lang="zh-CN" altLang="en-US" dirty="0"/>
              <a:t>介绍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2064EFF1-E934-4E31-BE14-D2A97917CD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0105" y="4009209"/>
            <a:ext cx="4314286" cy="19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541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>
          <a:xfrm>
            <a:off x="494025" y="1685678"/>
            <a:ext cx="4253339" cy="4921498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zh-CN" altLang="en-US" sz="2400" b="1" dirty="0" smtClean="0">
                <a:solidFill>
                  <a:schemeClr val="accent1"/>
                </a:solidFill>
              </a:rPr>
              <a:t>应用</a:t>
            </a:r>
            <a:r>
              <a:rPr lang="zh-CN" altLang="en-US" sz="2400" b="1" dirty="0">
                <a:solidFill>
                  <a:schemeClr val="accent1"/>
                </a:solidFill>
              </a:rPr>
              <a:t>领域：</a:t>
            </a:r>
            <a:endParaRPr lang="en-US" altLang="zh-CN" sz="2400" b="1" dirty="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zh-CN" altLang="en-US" dirty="0"/>
              <a:t>      电视机、手机、通信网络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      </a:t>
            </a:r>
            <a:r>
              <a:rPr lang="zh-CN" altLang="en-US" dirty="0"/>
              <a:t>汽车、电气网络温度监测系统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      </a:t>
            </a:r>
            <a:r>
              <a:rPr lang="zh-CN" altLang="en-US" dirty="0"/>
              <a:t>极端环境</a:t>
            </a:r>
            <a:r>
              <a:rPr lang="zh-CN" altLang="en-US" dirty="0" smtClean="0"/>
              <a:t>测试</a:t>
            </a:r>
            <a:r>
              <a:rPr lang="en-US" altLang="zh-CN" dirty="0" smtClean="0"/>
              <a:t>-</a:t>
            </a:r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</a:t>
            </a:r>
            <a:r>
              <a:rPr lang="zh-CN" altLang="en-US" b="1" dirty="0" smtClean="0">
                <a:solidFill>
                  <a:srgbClr val="C00000"/>
                </a:solidFill>
              </a:rPr>
              <a:t>航空</a:t>
            </a:r>
            <a:r>
              <a:rPr lang="zh-CN" altLang="en-US" b="1" dirty="0">
                <a:solidFill>
                  <a:srgbClr val="C00000"/>
                </a:solidFill>
              </a:rPr>
              <a:t>发动机内部</a:t>
            </a:r>
            <a:r>
              <a:rPr lang="zh-CN" altLang="en-US" b="1" dirty="0" smtClean="0">
                <a:solidFill>
                  <a:srgbClr val="C00000"/>
                </a:solidFill>
              </a:rPr>
              <a:t>传感</a:t>
            </a:r>
            <a:r>
              <a:rPr lang="en-US" altLang="zh-CN" dirty="0" smtClean="0"/>
              <a:t>                         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研究背景 </a:t>
            </a:r>
            <a:r>
              <a:rPr lang="en-US" altLang="zh-CN" dirty="0"/>
              <a:t>—— </a:t>
            </a:r>
            <a:r>
              <a:rPr lang="zh-CN" altLang="en-US" dirty="0"/>
              <a:t>应用</a:t>
            </a:r>
          </a:p>
        </p:txBody>
      </p:sp>
      <p:pic>
        <p:nvPicPr>
          <p:cNvPr id="4" name="图片 3" descr="图片包含 事情, 物体&#10;&#10;已生成极高可信度的说明">
            <a:extLst>
              <a:ext uri="{FF2B5EF4-FFF2-40B4-BE49-F238E27FC236}">
                <a16:creationId xmlns="" xmlns:a16="http://schemas.microsoft.com/office/drawing/2014/main" id="{7EB94DFF-700E-4522-B81B-77B6FDF3A1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3" r="4467"/>
          <a:stretch/>
        </p:blipFill>
        <p:spPr>
          <a:xfrm>
            <a:off x="4918099" y="3403845"/>
            <a:ext cx="3249227" cy="2360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1233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="" xmlns:a16="http://schemas.microsoft.com/office/drawing/2014/main" id="{71CE8907-B4FD-4BC2-96FE-E0A03BC585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研究背景</a:t>
            </a:r>
            <a:r>
              <a:rPr lang="en-US" altLang="zh-CN" dirty="0"/>
              <a:t>——</a:t>
            </a:r>
            <a:r>
              <a:rPr lang="zh-CN" altLang="en-US" dirty="0"/>
              <a:t>声表面波温度传感器原理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54A533D4-3E13-4BB1-81A2-3E8FAD6388F8}"/>
              </a:ext>
            </a:extLst>
          </p:cNvPr>
          <p:cNvSpPr/>
          <p:nvPr/>
        </p:nvSpPr>
        <p:spPr>
          <a:xfrm>
            <a:off x="3067049" y="1720157"/>
            <a:ext cx="2371725" cy="533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外界环境</a:t>
            </a:r>
            <a:r>
              <a:rPr lang="zh-CN" altLang="en-US" sz="2000" b="1" dirty="0">
                <a:solidFill>
                  <a:srgbClr val="FFFF00"/>
                </a:solidFill>
              </a:rPr>
              <a:t>温度</a:t>
            </a:r>
            <a:r>
              <a:rPr lang="zh-CN" altLang="en-US" sz="2000" dirty="0"/>
              <a:t>改变</a:t>
            </a:r>
          </a:p>
        </p:txBody>
      </p:sp>
      <p:sp>
        <p:nvSpPr>
          <p:cNvPr id="7" name="箭头: 下 6">
            <a:extLst>
              <a:ext uri="{FF2B5EF4-FFF2-40B4-BE49-F238E27FC236}">
                <a16:creationId xmlns="" xmlns:a16="http://schemas.microsoft.com/office/drawing/2014/main" id="{5217E96E-A489-4D18-9307-D8D772D99E5C}"/>
              </a:ext>
            </a:extLst>
          </p:cNvPr>
          <p:cNvSpPr/>
          <p:nvPr/>
        </p:nvSpPr>
        <p:spPr>
          <a:xfrm>
            <a:off x="4076698" y="2324100"/>
            <a:ext cx="352425" cy="428625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B672787D-29DC-4958-A050-FA4FDDAA4443}"/>
              </a:ext>
            </a:extLst>
          </p:cNvPr>
          <p:cNvSpPr/>
          <p:nvPr/>
        </p:nvSpPr>
        <p:spPr>
          <a:xfrm>
            <a:off x="2371721" y="2823268"/>
            <a:ext cx="3762378" cy="533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压电晶体表面特性（</a:t>
            </a:r>
            <a:r>
              <a:rPr lang="zh-CN" altLang="en-US" sz="2000" b="1" dirty="0">
                <a:solidFill>
                  <a:srgbClr val="FFFF00"/>
                </a:solidFill>
              </a:rPr>
              <a:t>刚度</a:t>
            </a:r>
            <a:r>
              <a:rPr lang="zh-CN" altLang="en-US" sz="2000" dirty="0"/>
              <a:t>）改变</a:t>
            </a:r>
          </a:p>
        </p:txBody>
      </p:sp>
      <p:sp>
        <p:nvSpPr>
          <p:cNvPr id="13" name="箭头: 下 12">
            <a:extLst>
              <a:ext uri="{FF2B5EF4-FFF2-40B4-BE49-F238E27FC236}">
                <a16:creationId xmlns="" xmlns:a16="http://schemas.microsoft.com/office/drawing/2014/main" id="{66D05B49-1869-4D4D-B945-AA11F3F838F1}"/>
              </a:ext>
            </a:extLst>
          </p:cNvPr>
          <p:cNvSpPr/>
          <p:nvPr/>
        </p:nvSpPr>
        <p:spPr>
          <a:xfrm>
            <a:off x="4076698" y="3427211"/>
            <a:ext cx="352425" cy="428625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0646FDAA-417D-4300-BB3E-415074AF8EAC}"/>
              </a:ext>
            </a:extLst>
          </p:cNvPr>
          <p:cNvSpPr/>
          <p:nvPr/>
        </p:nvSpPr>
        <p:spPr>
          <a:xfrm>
            <a:off x="3067049" y="3932238"/>
            <a:ext cx="2371725" cy="533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表面声波</a:t>
            </a:r>
            <a:r>
              <a:rPr lang="zh-CN" altLang="en-US" sz="2000" b="1" dirty="0">
                <a:solidFill>
                  <a:srgbClr val="FFFF00"/>
                </a:solidFill>
              </a:rPr>
              <a:t>声速</a:t>
            </a:r>
            <a:r>
              <a:rPr lang="zh-CN" altLang="en-US" sz="2000" dirty="0"/>
              <a:t>改变</a:t>
            </a:r>
          </a:p>
        </p:txBody>
      </p:sp>
      <p:sp>
        <p:nvSpPr>
          <p:cNvPr id="15" name="箭头: 下 14">
            <a:extLst>
              <a:ext uri="{FF2B5EF4-FFF2-40B4-BE49-F238E27FC236}">
                <a16:creationId xmlns="" xmlns:a16="http://schemas.microsoft.com/office/drawing/2014/main" id="{9485FDE6-99F7-4735-9F97-30AA611DA9A0}"/>
              </a:ext>
            </a:extLst>
          </p:cNvPr>
          <p:cNvSpPr/>
          <p:nvPr/>
        </p:nvSpPr>
        <p:spPr>
          <a:xfrm>
            <a:off x="4076698" y="4540251"/>
            <a:ext cx="352425" cy="428625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E5FCA47C-0D8E-46E9-A333-9A2658E7C4E3}"/>
              </a:ext>
            </a:extLst>
          </p:cNvPr>
          <p:cNvSpPr/>
          <p:nvPr/>
        </p:nvSpPr>
        <p:spPr>
          <a:xfrm>
            <a:off x="3067047" y="5041208"/>
            <a:ext cx="2371725" cy="533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器件谐振</a:t>
            </a:r>
            <a:r>
              <a:rPr lang="zh-CN" altLang="en-US" sz="2000" b="1" dirty="0">
                <a:solidFill>
                  <a:srgbClr val="FFFF00"/>
                </a:solidFill>
              </a:rPr>
              <a:t>频率</a:t>
            </a:r>
            <a:r>
              <a:rPr lang="zh-CN" altLang="en-US" sz="2000" dirty="0"/>
              <a:t>改变</a:t>
            </a:r>
          </a:p>
        </p:txBody>
      </p:sp>
      <p:sp>
        <p:nvSpPr>
          <p:cNvPr id="18" name="箭头: 下 17">
            <a:extLst>
              <a:ext uri="{FF2B5EF4-FFF2-40B4-BE49-F238E27FC236}">
                <a16:creationId xmlns="" xmlns:a16="http://schemas.microsoft.com/office/drawing/2014/main" id="{F373EF93-922D-4148-9414-16AFE0C01391}"/>
              </a:ext>
            </a:extLst>
          </p:cNvPr>
          <p:cNvSpPr/>
          <p:nvPr/>
        </p:nvSpPr>
        <p:spPr>
          <a:xfrm>
            <a:off x="4076698" y="5646940"/>
            <a:ext cx="352425" cy="428625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379853B0-A057-4B41-AC47-C24C6CBBEDBF}"/>
              </a:ext>
            </a:extLst>
          </p:cNvPr>
          <p:cNvSpPr/>
          <p:nvPr/>
        </p:nvSpPr>
        <p:spPr>
          <a:xfrm>
            <a:off x="2090731" y="6144319"/>
            <a:ext cx="4324355" cy="533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建立</a:t>
            </a:r>
            <a:r>
              <a:rPr lang="zh-CN" altLang="en-US" sz="2000" b="1" dirty="0">
                <a:solidFill>
                  <a:srgbClr val="FFFF00"/>
                </a:solidFill>
              </a:rPr>
              <a:t>谐振频率与环境温度</a:t>
            </a:r>
            <a:r>
              <a:rPr lang="zh-CN" altLang="en-US" sz="2000" dirty="0"/>
              <a:t>的对应关系</a:t>
            </a:r>
          </a:p>
        </p:txBody>
      </p:sp>
      <p:sp>
        <p:nvSpPr>
          <p:cNvPr id="4" name="五角星 3"/>
          <p:cNvSpPr/>
          <p:nvPr/>
        </p:nvSpPr>
        <p:spPr>
          <a:xfrm>
            <a:off x="2590800" y="5715694"/>
            <a:ext cx="476247" cy="428625"/>
          </a:xfrm>
          <a:prstGeom prst="star5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8659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="" xmlns:a16="http://schemas.microsoft.com/office/drawing/2014/main" id="{F4747640-A0B9-40F5-93A3-87073591142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zh-CN" b="1" dirty="0"/>
              <a:t>Al/128Y-LN</a:t>
            </a:r>
            <a:endParaRPr lang="zh-CN" altLang="en-US" b="1" dirty="0"/>
          </a:p>
        </p:txBody>
      </p:sp>
      <p:sp>
        <p:nvSpPr>
          <p:cNvPr id="3" name="标题 2">
            <a:extLst>
              <a:ext uri="{FF2B5EF4-FFF2-40B4-BE49-F238E27FC236}">
                <a16:creationId xmlns="" xmlns:a16="http://schemas.microsoft.com/office/drawing/2014/main" id="{E17D315E-B6D4-4062-B79C-FAE204C18F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研究背景</a:t>
            </a:r>
            <a:r>
              <a:rPr lang="en-US" altLang="zh-CN" dirty="0"/>
              <a:t>——</a:t>
            </a:r>
            <a:r>
              <a:rPr lang="zh-CN" altLang="en-US" dirty="0"/>
              <a:t>国外研究现况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6555F3F0-40B3-4A38-832D-0C04EE4FCE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812" y="2095500"/>
            <a:ext cx="3077024" cy="215265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687CBC26-30D2-4AAD-A0FB-E90FB3ED0B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694" y="4203997"/>
            <a:ext cx="3272355" cy="244733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7DAC1807-03BA-401B-80E8-5FB880C46D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7855" y="2095500"/>
            <a:ext cx="4229100" cy="3562350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7315200" y="4634630"/>
            <a:ext cx="1052186" cy="85177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0702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F6EAA"/>
          </a:solidFill>
          <a:ln w="38100">
            <a:solidFill>
              <a:srgbClr val="3F6E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3505200" y="2651760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</a:rPr>
              <a:t>说明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8593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="" xmlns:a16="http://schemas.microsoft.com/office/drawing/2014/main" id="{A33C5C4F-B3C9-4E26-88C8-470BC6CBC09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zh-CN" b="1" dirty="0"/>
              <a:t>Al/LN  Al/Quartz</a:t>
            </a:r>
            <a:endParaRPr lang="zh-CN" altLang="en-US" b="1" dirty="0"/>
          </a:p>
        </p:txBody>
      </p:sp>
      <p:sp>
        <p:nvSpPr>
          <p:cNvPr id="3" name="标题 2">
            <a:extLst>
              <a:ext uri="{FF2B5EF4-FFF2-40B4-BE49-F238E27FC236}">
                <a16:creationId xmlns="" xmlns:a16="http://schemas.microsoft.com/office/drawing/2014/main" id="{2CAF1D2B-F267-41BA-80B9-5FB4FE47E8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研究背景</a:t>
            </a:r>
            <a:r>
              <a:rPr lang="en-US" altLang="zh-CN" dirty="0"/>
              <a:t>——</a:t>
            </a:r>
            <a:r>
              <a:rPr lang="zh-CN" altLang="en-US" dirty="0"/>
              <a:t>国内研究现况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1DC003CF-13FE-412B-9E8F-2B8B12F2ED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20" y="2343150"/>
            <a:ext cx="3979817" cy="310991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C47A9523-E2E2-4ED4-910B-0EC6361EA6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1937" y="2356552"/>
            <a:ext cx="4979943" cy="332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4103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内容占位符 8">
            <a:extLst>
              <a:ext uri="{FF2B5EF4-FFF2-40B4-BE49-F238E27FC236}">
                <a16:creationId xmlns="" xmlns:a16="http://schemas.microsoft.com/office/drawing/2014/main" id="{3895C820-5520-44BB-A253-A3B243F83E5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764088" y="1717675"/>
            <a:ext cx="8054475" cy="4826248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zh-CN" altLang="en-US" b="1" dirty="0" smtClean="0">
                <a:solidFill>
                  <a:srgbClr val="FF0000"/>
                </a:solidFill>
              </a:rPr>
              <a:t>缺乏</a:t>
            </a:r>
            <a:r>
              <a:rPr lang="zh-CN" altLang="en-US" dirty="0" smtClean="0"/>
              <a:t>使用</a:t>
            </a:r>
            <a:r>
              <a:rPr lang="en-US" altLang="zh-CN" dirty="0" smtClean="0"/>
              <a:t>LN</a:t>
            </a:r>
            <a:r>
              <a:rPr lang="zh-CN" altLang="en-US" dirty="0"/>
              <a:t>衬底材料</a:t>
            </a:r>
            <a:r>
              <a:rPr lang="zh-CN" altLang="en-US" dirty="0" smtClean="0"/>
              <a:t>制作</a:t>
            </a:r>
            <a:r>
              <a:rPr lang="en-US" altLang="zh-CN" dirty="0" smtClean="0"/>
              <a:t>SAW</a:t>
            </a:r>
            <a:r>
              <a:rPr lang="zh-CN" altLang="en-US" dirty="0"/>
              <a:t>高温传感器，达到</a:t>
            </a:r>
            <a:r>
              <a:rPr lang="zh-CN" altLang="en-US" b="1" dirty="0" smtClean="0">
                <a:solidFill>
                  <a:srgbClr val="C00000"/>
                </a:solidFill>
              </a:rPr>
              <a:t>超过</a:t>
            </a:r>
            <a:r>
              <a:rPr lang="en-US" altLang="zh-CN" b="1" dirty="0" smtClean="0">
                <a:solidFill>
                  <a:srgbClr val="C00000"/>
                </a:solidFill>
              </a:rPr>
              <a:t>400</a:t>
            </a:r>
            <a:r>
              <a:rPr lang="zh-CN" altLang="en-US" b="1" dirty="0">
                <a:solidFill>
                  <a:srgbClr val="C00000"/>
                </a:solidFill>
              </a:rPr>
              <a:t>℃</a:t>
            </a:r>
            <a:r>
              <a:rPr lang="zh-CN" altLang="en-US" dirty="0"/>
              <a:t>稳定测温的实验结果</a:t>
            </a:r>
            <a:endParaRPr lang="en-US" altLang="zh-CN" dirty="0"/>
          </a:p>
          <a:p>
            <a:pPr marL="457200" indent="-457200">
              <a:buFont typeface="+mj-lt"/>
              <a:buAutoNum type="arabicPeriod"/>
            </a:pPr>
            <a:r>
              <a:rPr lang="zh-CN" altLang="en-US" dirty="0"/>
              <a:t>高温下的温频关系的线性程度较差</a:t>
            </a:r>
            <a:endParaRPr lang="en-US" altLang="zh-CN" dirty="0"/>
          </a:p>
          <a:p>
            <a:pPr marL="457200" indent="-457200">
              <a:buFont typeface="+mj-lt"/>
              <a:buAutoNum type="arabicPeriod"/>
            </a:pPr>
            <a:r>
              <a:rPr lang="zh-CN" altLang="en-US" dirty="0"/>
              <a:t>缺乏重复性探究实验</a:t>
            </a:r>
            <a:endParaRPr lang="en-US" altLang="zh-CN" dirty="0"/>
          </a:p>
          <a:p>
            <a:pPr marL="457200" indent="-457200">
              <a:buFont typeface="+mj-lt"/>
              <a:buAutoNum type="arabicPeriod"/>
            </a:pPr>
            <a:r>
              <a:rPr lang="en-US" altLang="zh-CN" dirty="0"/>
              <a:t>RFID</a:t>
            </a:r>
            <a:r>
              <a:rPr lang="zh-CN" altLang="en-US" dirty="0"/>
              <a:t>及相应匹配电路、封装无法在高温环境下使用</a:t>
            </a:r>
          </a:p>
        </p:txBody>
      </p:sp>
      <p:sp>
        <p:nvSpPr>
          <p:cNvPr id="3" name="标题 2">
            <a:extLst>
              <a:ext uri="{FF2B5EF4-FFF2-40B4-BE49-F238E27FC236}">
                <a16:creationId xmlns="" xmlns:a16="http://schemas.microsoft.com/office/drawing/2014/main" id="{B831288E-0222-4ED3-8F71-772082C77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研究背景</a:t>
            </a:r>
            <a:r>
              <a:rPr lang="en-US" altLang="zh-CN" dirty="0" smtClean="0"/>
              <a:t>——</a:t>
            </a:r>
            <a:r>
              <a:rPr lang="zh-CN" altLang="en-US" dirty="0"/>
              <a:t>目前存在的</a:t>
            </a:r>
            <a:r>
              <a:rPr lang="zh-CN" altLang="en-US" dirty="0" smtClean="0"/>
              <a:t>主要问题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29636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u"/>
            </a:pPr>
            <a:r>
              <a:rPr lang="zh-CN" altLang="en-US" sz="2400" b="1" dirty="0">
                <a:solidFill>
                  <a:schemeClr val="accent1"/>
                </a:solidFill>
              </a:rPr>
              <a:t>研究目标：</a:t>
            </a:r>
            <a:endParaRPr lang="en-US" altLang="zh-CN" sz="2400" b="1" dirty="0">
              <a:solidFill>
                <a:schemeClr val="accent1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zh-CN" altLang="en-US" dirty="0"/>
              <a:t>设计制造能够实现室温至</a:t>
            </a:r>
            <a:r>
              <a:rPr lang="en-US" altLang="zh-CN" b="1" dirty="0">
                <a:solidFill>
                  <a:srgbClr val="C00000"/>
                </a:solidFill>
              </a:rPr>
              <a:t>800</a:t>
            </a:r>
            <a:r>
              <a:rPr lang="zh-CN" altLang="en-US" b="1" dirty="0">
                <a:solidFill>
                  <a:srgbClr val="C00000"/>
                </a:solidFill>
              </a:rPr>
              <a:t>℃温度测试</a:t>
            </a:r>
            <a:r>
              <a:rPr lang="zh-CN" altLang="en-US" dirty="0"/>
              <a:t>的声表面波温度（</a:t>
            </a:r>
            <a:r>
              <a:rPr lang="en-US" altLang="zh-CN" dirty="0"/>
              <a:t>SAW) </a:t>
            </a:r>
            <a:r>
              <a:rPr lang="zh-CN" altLang="en-US" dirty="0"/>
              <a:t>传感器</a:t>
            </a:r>
            <a:endParaRPr lang="en-US" altLang="zh-CN" dirty="0"/>
          </a:p>
          <a:p>
            <a:pPr marL="457200" indent="-457200">
              <a:buFont typeface="+mj-lt"/>
              <a:buAutoNum type="arabicPeriod"/>
            </a:pPr>
            <a:r>
              <a:rPr lang="zh-CN" altLang="en-US" dirty="0"/>
              <a:t>设计与实现能够应用于高温下无线通信系统</a:t>
            </a:r>
            <a:endParaRPr lang="en-US" altLang="zh-CN" dirty="0"/>
          </a:p>
          <a:p>
            <a:pPr marL="457200" indent="-457200">
              <a:buFont typeface="+mj-lt"/>
              <a:buAutoNum type="arabicPeriod"/>
            </a:pPr>
            <a:r>
              <a:rPr lang="zh-CN" altLang="en-US" dirty="0"/>
              <a:t>传感器工程应用成熟性：线性特性好、重复性好、高温下稳定性好</a:t>
            </a:r>
            <a:endParaRPr lang="en-US" altLang="zh-CN" dirty="0"/>
          </a:p>
          <a:p>
            <a:pPr marL="457200" indent="-457200">
              <a:buFont typeface="+mj-lt"/>
              <a:buAutoNum type="arabicPeriod"/>
            </a:pP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u"/>
            </a:pPr>
            <a:r>
              <a:rPr lang="zh-CN" altLang="en-US" sz="2400" b="1" dirty="0">
                <a:solidFill>
                  <a:schemeClr val="accent1"/>
                </a:solidFill>
              </a:rPr>
              <a:t>研究内容：</a:t>
            </a:r>
            <a:endParaRPr lang="en-US" altLang="zh-CN" sz="2400" b="1" dirty="0">
              <a:solidFill>
                <a:schemeClr val="accent1"/>
              </a:solidFill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zh-CN" altLang="en-US" dirty="0"/>
              <a:t>声表面波器件基本原理</a:t>
            </a:r>
            <a:endParaRPr lang="en-US" altLang="zh-CN" dirty="0"/>
          </a:p>
          <a:p>
            <a:pPr>
              <a:buFont typeface="Wingdings" panose="05000000000000000000" pitchFamily="2" charset="2"/>
              <a:buChar char="ü"/>
            </a:pPr>
            <a:r>
              <a:rPr lang="zh-CN" altLang="en-US" dirty="0"/>
              <a:t>相关材料选择与</a:t>
            </a:r>
            <a:r>
              <a:rPr lang="en-US" altLang="zh-CN" dirty="0"/>
              <a:t>SAW</a:t>
            </a:r>
            <a:r>
              <a:rPr lang="zh-CN" altLang="en-US" dirty="0"/>
              <a:t>器件设计</a:t>
            </a:r>
            <a:endParaRPr lang="en-US" altLang="zh-CN" dirty="0"/>
          </a:p>
          <a:p>
            <a:pPr>
              <a:buFont typeface="Wingdings" panose="05000000000000000000" pitchFamily="2" charset="2"/>
              <a:buChar char="ü"/>
            </a:pPr>
            <a:r>
              <a:rPr lang="en-US" altLang="zh-CN" dirty="0" err="1"/>
              <a:t>MEMS</a:t>
            </a:r>
            <a:r>
              <a:rPr lang="zh-CN" altLang="en-US" dirty="0"/>
              <a:t>制作工艺</a:t>
            </a:r>
            <a:endParaRPr lang="en-US" altLang="zh-CN" dirty="0"/>
          </a:p>
          <a:p>
            <a:pPr>
              <a:buFont typeface="Wingdings" panose="05000000000000000000" pitchFamily="2" charset="2"/>
              <a:buChar char="ü"/>
            </a:pPr>
            <a:r>
              <a:rPr lang="zh-CN" altLang="en-US" dirty="0"/>
              <a:t>温度测试方案设计与实现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研究目标与研究内容</a:t>
            </a:r>
          </a:p>
        </p:txBody>
      </p:sp>
    </p:spTree>
    <p:extLst>
      <p:ext uri="{BB962C8B-B14F-4D97-AF65-F5344CB8AC3E}">
        <p14:creationId xmlns:p14="http://schemas.microsoft.com/office/powerpoint/2010/main" val="31304507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Freeform 10"/>
          <p:cNvSpPr>
            <a:spLocks/>
          </p:cNvSpPr>
          <p:nvPr userDrawn="1"/>
        </p:nvSpPr>
        <p:spPr bwMode="auto">
          <a:xfrm>
            <a:off x="1841535" y="1367357"/>
            <a:ext cx="843427" cy="343858"/>
          </a:xfrm>
          <a:custGeom>
            <a:avLst/>
            <a:gdLst>
              <a:gd name="T0" fmla="*/ 3120 w 3800"/>
              <a:gd name="T1" fmla="*/ 0 h 1532"/>
              <a:gd name="T2" fmla="*/ 682 w 3800"/>
              <a:gd name="T3" fmla="*/ 0 h 1532"/>
              <a:gd name="T4" fmla="*/ 682 w 3800"/>
              <a:gd name="T5" fmla="*/ 284 h 1532"/>
              <a:gd name="T6" fmla="*/ 0 w 3800"/>
              <a:gd name="T7" fmla="*/ 766 h 1532"/>
              <a:gd name="T8" fmla="*/ 682 w 3800"/>
              <a:gd name="T9" fmla="*/ 1248 h 1532"/>
              <a:gd name="T10" fmla="*/ 682 w 3800"/>
              <a:gd name="T11" fmla="*/ 1532 h 1532"/>
              <a:gd name="T12" fmla="*/ 3120 w 3800"/>
              <a:gd name="T13" fmla="*/ 1532 h 1532"/>
              <a:gd name="T14" fmla="*/ 3120 w 3800"/>
              <a:gd name="T15" fmla="*/ 1248 h 1532"/>
              <a:gd name="T16" fmla="*/ 3800 w 3800"/>
              <a:gd name="T17" fmla="*/ 766 h 1532"/>
              <a:gd name="T18" fmla="*/ 3120 w 3800"/>
              <a:gd name="T19" fmla="*/ 284 h 1532"/>
              <a:gd name="T20" fmla="*/ 3120 w 3800"/>
              <a:gd name="T21" fmla="*/ 0 h 1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00" h="1532">
                <a:moveTo>
                  <a:pt x="3120" y="0"/>
                </a:moveTo>
                <a:lnTo>
                  <a:pt x="682" y="0"/>
                </a:lnTo>
                <a:lnTo>
                  <a:pt x="682" y="284"/>
                </a:lnTo>
                <a:lnTo>
                  <a:pt x="0" y="766"/>
                </a:lnTo>
                <a:lnTo>
                  <a:pt x="682" y="1248"/>
                </a:lnTo>
                <a:lnTo>
                  <a:pt x="682" y="1532"/>
                </a:lnTo>
                <a:lnTo>
                  <a:pt x="3120" y="1532"/>
                </a:lnTo>
                <a:lnTo>
                  <a:pt x="3120" y="1248"/>
                </a:lnTo>
                <a:lnTo>
                  <a:pt x="3800" y="766"/>
                </a:lnTo>
                <a:lnTo>
                  <a:pt x="3120" y="284"/>
                </a:lnTo>
                <a:lnTo>
                  <a:pt x="312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/>
          </a:p>
        </p:txBody>
      </p:sp>
      <p:sp>
        <p:nvSpPr>
          <p:cNvPr id="5" name="文本框 4"/>
          <p:cNvSpPr txBox="1"/>
          <p:nvPr userDrawn="1"/>
        </p:nvSpPr>
        <p:spPr>
          <a:xfrm>
            <a:off x="2071646" y="1303550"/>
            <a:ext cx="383206" cy="443226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>
            <a:stCxn id="4" idx="6"/>
          </p:cNvCxnSpPr>
          <p:nvPr/>
        </p:nvCxnSpPr>
        <p:spPr>
          <a:xfrm>
            <a:off x="2534033" y="1711215"/>
            <a:ext cx="4500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2915073" y="1274734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研究背景、目标与内容</a:t>
            </a:r>
          </a:p>
        </p:txBody>
      </p:sp>
      <p:sp>
        <p:nvSpPr>
          <p:cNvPr id="13" name="Freeform 10"/>
          <p:cNvSpPr>
            <a:spLocks/>
          </p:cNvSpPr>
          <p:nvPr userDrawn="1"/>
        </p:nvSpPr>
        <p:spPr bwMode="auto">
          <a:xfrm>
            <a:off x="1841535" y="2287330"/>
            <a:ext cx="843427" cy="343858"/>
          </a:xfrm>
          <a:custGeom>
            <a:avLst/>
            <a:gdLst>
              <a:gd name="T0" fmla="*/ 3120 w 3800"/>
              <a:gd name="T1" fmla="*/ 0 h 1532"/>
              <a:gd name="T2" fmla="*/ 682 w 3800"/>
              <a:gd name="T3" fmla="*/ 0 h 1532"/>
              <a:gd name="T4" fmla="*/ 682 w 3800"/>
              <a:gd name="T5" fmla="*/ 284 h 1532"/>
              <a:gd name="T6" fmla="*/ 0 w 3800"/>
              <a:gd name="T7" fmla="*/ 766 h 1532"/>
              <a:gd name="T8" fmla="*/ 682 w 3800"/>
              <a:gd name="T9" fmla="*/ 1248 h 1532"/>
              <a:gd name="T10" fmla="*/ 682 w 3800"/>
              <a:gd name="T11" fmla="*/ 1532 h 1532"/>
              <a:gd name="T12" fmla="*/ 3120 w 3800"/>
              <a:gd name="T13" fmla="*/ 1532 h 1532"/>
              <a:gd name="T14" fmla="*/ 3120 w 3800"/>
              <a:gd name="T15" fmla="*/ 1248 h 1532"/>
              <a:gd name="T16" fmla="*/ 3800 w 3800"/>
              <a:gd name="T17" fmla="*/ 766 h 1532"/>
              <a:gd name="T18" fmla="*/ 3120 w 3800"/>
              <a:gd name="T19" fmla="*/ 284 h 1532"/>
              <a:gd name="T20" fmla="*/ 3120 w 3800"/>
              <a:gd name="T21" fmla="*/ 0 h 1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00" h="1532">
                <a:moveTo>
                  <a:pt x="3120" y="0"/>
                </a:moveTo>
                <a:lnTo>
                  <a:pt x="682" y="0"/>
                </a:lnTo>
                <a:lnTo>
                  <a:pt x="682" y="284"/>
                </a:lnTo>
                <a:lnTo>
                  <a:pt x="0" y="766"/>
                </a:lnTo>
                <a:lnTo>
                  <a:pt x="682" y="1248"/>
                </a:lnTo>
                <a:lnTo>
                  <a:pt x="682" y="1532"/>
                </a:lnTo>
                <a:lnTo>
                  <a:pt x="3120" y="1532"/>
                </a:lnTo>
                <a:lnTo>
                  <a:pt x="3120" y="1248"/>
                </a:lnTo>
                <a:lnTo>
                  <a:pt x="3800" y="766"/>
                </a:lnTo>
                <a:lnTo>
                  <a:pt x="3120" y="284"/>
                </a:lnTo>
                <a:lnTo>
                  <a:pt x="312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/>
          </a:p>
        </p:txBody>
      </p:sp>
      <p:sp>
        <p:nvSpPr>
          <p:cNvPr id="14" name="文本框 13"/>
          <p:cNvSpPr txBox="1"/>
          <p:nvPr userDrawn="1"/>
        </p:nvSpPr>
        <p:spPr>
          <a:xfrm>
            <a:off x="2071646" y="2223523"/>
            <a:ext cx="383206" cy="443226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>
            <a:stCxn id="13" idx="6"/>
          </p:cNvCxnSpPr>
          <p:nvPr/>
        </p:nvCxnSpPr>
        <p:spPr>
          <a:xfrm>
            <a:off x="2534033" y="2631188"/>
            <a:ext cx="45000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915073" y="2194707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理论分析与器件设计</a:t>
            </a:r>
          </a:p>
        </p:txBody>
      </p:sp>
      <p:sp>
        <p:nvSpPr>
          <p:cNvPr id="18" name="Freeform 10"/>
          <p:cNvSpPr>
            <a:spLocks/>
          </p:cNvSpPr>
          <p:nvPr userDrawn="1"/>
        </p:nvSpPr>
        <p:spPr bwMode="auto">
          <a:xfrm>
            <a:off x="1841535" y="3207303"/>
            <a:ext cx="843427" cy="343858"/>
          </a:xfrm>
          <a:custGeom>
            <a:avLst/>
            <a:gdLst>
              <a:gd name="T0" fmla="*/ 3120 w 3800"/>
              <a:gd name="T1" fmla="*/ 0 h 1532"/>
              <a:gd name="T2" fmla="*/ 682 w 3800"/>
              <a:gd name="T3" fmla="*/ 0 h 1532"/>
              <a:gd name="T4" fmla="*/ 682 w 3800"/>
              <a:gd name="T5" fmla="*/ 284 h 1532"/>
              <a:gd name="T6" fmla="*/ 0 w 3800"/>
              <a:gd name="T7" fmla="*/ 766 h 1532"/>
              <a:gd name="T8" fmla="*/ 682 w 3800"/>
              <a:gd name="T9" fmla="*/ 1248 h 1532"/>
              <a:gd name="T10" fmla="*/ 682 w 3800"/>
              <a:gd name="T11" fmla="*/ 1532 h 1532"/>
              <a:gd name="T12" fmla="*/ 3120 w 3800"/>
              <a:gd name="T13" fmla="*/ 1532 h 1532"/>
              <a:gd name="T14" fmla="*/ 3120 w 3800"/>
              <a:gd name="T15" fmla="*/ 1248 h 1532"/>
              <a:gd name="T16" fmla="*/ 3800 w 3800"/>
              <a:gd name="T17" fmla="*/ 766 h 1532"/>
              <a:gd name="T18" fmla="*/ 3120 w 3800"/>
              <a:gd name="T19" fmla="*/ 284 h 1532"/>
              <a:gd name="T20" fmla="*/ 3120 w 3800"/>
              <a:gd name="T21" fmla="*/ 0 h 1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00" h="1532">
                <a:moveTo>
                  <a:pt x="3120" y="0"/>
                </a:moveTo>
                <a:lnTo>
                  <a:pt x="682" y="0"/>
                </a:lnTo>
                <a:lnTo>
                  <a:pt x="682" y="284"/>
                </a:lnTo>
                <a:lnTo>
                  <a:pt x="0" y="766"/>
                </a:lnTo>
                <a:lnTo>
                  <a:pt x="682" y="1248"/>
                </a:lnTo>
                <a:lnTo>
                  <a:pt x="682" y="1532"/>
                </a:lnTo>
                <a:lnTo>
                  <a:pt x="3120" y="1532"/>
                </a:lnTo>
                <a:lnTo>
                  <a:pt x="3120" y="1248"/>
                </a:lnTo>
                <a:lnTo>
                  <a:pt x="3800" y="766"/>
                </a:lnTo>
                <a:lnTo>
                  <a:pt x="3120" y="284"/>
                </a:lnTo>
                <a:lnTo>
                  <a:pt x="312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/>
          </a:p>
        </p:txBody>
      </p:sp>
      <p:sp>
        <p:nvSpPr>
          <p:cNvPr id="19" name="文本框 18"/>
          <p:cNvSpPr txBox="1"/>
          <p:nvPr userDrawn="1"/>
        </p:nvSpPr>
        <p:spPr>
          <a:xfrm>
            <a:off x="2071646" y="3143496"/>
            <a:ext cx="383206" cy="443226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>
            <a:stCxn id="18" idx="6"/>
          </p:cNvCxnSpPr>
          <p:nvPr/>
        </p:nvCxnSpPr>
        <p:spPr>
          <a:xfrm>
            <a:off x="2534033" y="3551161"/>
            <a:ext cx="4500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2915073" y="3114680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制作工艺与测试平台</a:t>
            </a:r>
          </a:p>
        </p:txBody>
      </p:sp>
      <p:sp>
        <p:nvSpPr>
          <p:cNvPr id="23" name="Freeform 10"/>
          <p:cNvSpPr>
            <a:spLocks/>
          </p:cNvSpPr>
          <p:nvPr userDrawn="1"/>
        </p:nvSpPr>
        <p:spPr bwMode="auto">
          <a:xfrm>
            <a:off x="1841535" y="4127276"/>
            <a:ext cx="843427" cy="343858"/>
          </a:xfrm>
          <a:custGeom>
            <a:avLst/>
            <a:gdLst>
              <a:gd name="T0" fmla="*/ 3120 w 3800"/>
              <a:gd name="T1" fmla="*/ 0 h 1532"/>
              <a:gd name="T2" fmla="*/ 682 w 3800"/>
              <a:gd name="T3" fmla="*/ 0 h 1532"/>
              <a:gd name="T4" fmla="*/ 682 w 3800"/>
              <a:gd name="T5" fmla="*/ 284 h 1532"/>
              <a:gd name="T6" fmla="*/ 0 w 3800"/>
              <a:gd name="T7" fmla="*/ 766 h 1532"/>
              <a:gd name="T8" fmla="*/ 682 w 3800"/>
              <a:gd name="T9" fmla="*/ 1248 h 1532"/>
              <a:gd name="T10" fmla="*/ 682 w 3800"/>
              <a:gd name="T11" fmla="*/ 1532 h 1532"/>
              <a:gd name="T12" fmla="*/ 3120 w 3800"/>
              <a:gd name="T13" fmla="*/ 1532 h 1532"/>
              <a:gd name="T14" fmla="*/ 3120 w 3800"/>
              <a:gd name="T15" fmla="*/ 1248 h 1532"/>
              <a:gd name="T16" fmla="*/ 3800 w 3800"/>
              <a:gd name="T17" fmla="*/ 766 h 1532"/>
              <a:gd name="T18" fmla="*/ 3120 w 3800"/>
              <a:gd name="T19" fmla="*/ 284 h 1532"/>
              <a:gd name="T20" fmla="*/ 3120 w 3800"/>
              <a:gd name="T21" fmla="*/ 0 h 1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00" h="1532">
                <a:moveTo>
                  <a:pt x="3120" y="0"/>
                </a:moveTo>
                <a:lnTo>
                  <a:pt x="682" y="0"/>
                </a:lnTo>
                <a:lnTo>
                  <a:pt x="682" y="284"/>
                </a:lnTo>
                <a:lnTo>
                  <a:pt x="0" y="766"/>
                </a:lnTo>
                <a:lnTo>
                  <a:pt x="682" y="1248"/>
                </a:lnTo>
                <a:lnTo>
                  <a:pt x="682" y="1532"/>
                </a:lnTo>
                <a:lnTo>
                  <a:pt x="3120" y="1532"/>
                </a:lnTo>
                <a:lnTo>
                  <a:pt x="3120" y="1248"/>
                </a:lnTo>
                <a:lnTo>
                  <a:pt x="3800" y="766"/>
                </a:lnTo>
                <a:lnTo>
                  <a:pt x="3120" y="284"/>
                </a:lnTo>
                <a:lnTo>
                  <a:pt x="312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/>
          </a:p>
        </p:txBody>
      </p:sp>
      <p:sp>
        <p:nvSpPr>
          <p:cNvPr id="24" name="文本框 23"/>
          <p:cNvSpPr txBox="1"/>
          <p:nvPr userDrawn="1"/>
        </p:nvSpPr>
        <p:spPr>
          <a:xfrm>
            <a:off x="2071646" y="4063469"/>
            <a:ext cx="383206" cy="443226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>
            <a:stCxn id="23" idx="6"/>
          </p:cNvCxnSpPr>
          <p:nvPr/>
        </p:nvCxnSpPr>
        <p:spPr>
          <a:xfrm>
            <a:off x="2534033" y="4471134"/>
            <a:ext cx="4500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2915073" y="4034653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特性测试</a:t>
            </a:r>
          </a:p>
        </p:txBody>
      </p:sp>
      <p:sp>
        <p:nvSpPr>
          <p:cNvPr id="33" name="Freeform 10"/>
          <p:cNvSpPr>
            <a:spLocks/>
          </p:cNvSpPr>
          <p:nvPr userDrawn="1"/>
        </p:nvSpPr>
        <p:spPr bwMode="auto">
          <a:xfrm>
            <a:off x="1841535" y="5047251"/>
            <a:ext cx="843427" cy="343858"/>
          </a:xfrm>
          <a:custGeom>
            <a:avLst/>
            <a:gdLst>
              <a:gd name="T0" fmla="*/ 3120 w 3800"/>
              <a:gd name="T1" fmla="*/ 0 h 1532"/>
              <a:gd name="T2" fmla="*/ 682 w 3800"/>
              <a:gd name="T3" fmla="*/ 0 h 1532"/>
              <a:gd name="T4" fmla="*/ 682 w 3800"/>
              <a:gd name="T5" fmla="*/ 284 h 1532"/>
              <a:gd name="T6" fmla="*/ 0 w 3800"/>
              <a:gd name="T7" fmla="*/ 766 h 1532"/>
              <a:gd name="T8" fmla="*/ 682 w 3800"/>
              <a:gd name="T9" fmla="*/ 1248 h 1532"/>
              <a:gd name="T10" fmla="*/ 682 w 3800"/>
              <a:gd name="T11" fmla="*/ 1532 h 1532"/>
              <a:gd name="T12" fmla="*/ 3120 w 3800"/>
              <a:gd name="T13" fmla="*/ 1532 h 1532"/>
              <a:gd name="T14" fmla="*/ 3120 w 3800"/>
              <a:gd name="T15" fmla="*/ 1248 h 1532"/>
              <a:gd name="T16" fmla="*/ 3800 w 3800"/>
              <a:gd name="T17" fmla="*/ 766 h 1532"/>
              <a:gd name="T18" fmla="*/ 3120 w 3800"/>
              <a:gd name="T19" fmla="*/ 284 h 1532"/>
              <a:gd name="T20" fmla="*/ 3120 w 3800"/>
              <a:gd name="T21" fmla="*/ 0 h 1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00" h="1532">
                <a:moveTo>
                  <a:pt x="3120" y="0"/>
                </a:moveTo>
                <a:lnTo>
                  <a:pt x="682" y="0"/>
                </a:lnTo>
                <a:lnTo>
                  <a:pt x="682" y="284"/>
                </a:lnTo>
                <a:lnTo>
                  <a:pt x="0" y="766"/>
                </a:lnTo>
                <a:lnTo>
                  <a:pt x="682" y="1248"/>
                </a:lnTo>
                <a:lnTo>
                  <a:pt x="682" y="1532"/>
                </a:lnTo>
                <a:lnTo>
                  <a:pt x="3120" y="1532"/>
                </a:lnTo>
                <a:lnTo>
                  <a:pt x="3120" y="1248"/>
                </a:lnTo>
                <a:lnTo>
                  <a:pt x="3800" y="766"/>
                </a:lnTo>
                <a:lnTo>
                  <a:pt x="3120" y="284"/>
                </a:lnTo>
                <a:lnTo>
                  <a:pt x="312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/>
          </a:p>
        </p:txBody>
      </p:sp>
      <p:sp>
        <p:nvSpPr>
          <p:cNvPr id="34" name="文本框 33"/>
          <p:cNvSpPr txBox="1"/>
          <p:nvPr userDrawn="1"/>
        </p:nvSpPr>
        <p:spPr>
          <a:xfrm>
            <a:off x="2071646" y="4983444"/>
            <a:ext cx="383206" cy="443226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/>
          <p:cNvCxnSpPr>
            <a:stCxn id="33" idx="6"/>
          </p:cNvCxnSpPr>
          <p:nvPr/>
        </p:nvCxnSpPr>
        <p:spPr>
          <a:xfrm>
            <a:off x="2534033" y="5391109"/>
            <a:ext cx="4500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2915073" y="4954628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总结与后续工作规划</a:t>
            </a:r>
          </a:p>
        </p:txBody>
      </p:sp>
    </p:spTree>
    <p:extLst>
      <p:ext uri="{BB962C8B-B14F-4D97-AF65-F5344CB8AC3E}">
        <p14:creationId xmlns:p14="http://schemas.microsoft.com/office/powerpoint/2010/main" val="35952792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单端口谐振型声表面波器件</a:t>
            </a:r>
          </a:p>
        </p:txBody>
      </p:sp>
      <p:sp>
        <p:nvSpPr>
          <p:cNvPr id="8" name="矩形 7"/>
          <p:cNvSpPr/>
          <p:nvPr/>
        </p:nvSpPr>
        <p:spPr>
          <a:xfrm>
            <a:off x="2212622" y="4989689"/>
            <a:ext cx="2336800" cy="246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图片 27">
            <a:extLst>
              <a:ext uri="{FF2B5EF4-FFF2-40B4-BE49-F238E27FC236}">
                <a16:creationId xmlns="" xmlns:a16="http://schemas.microsoft.com/office/drawing/2014/main" id="{1DC5390B-ED3F-4EF1-9F40-FFD5D32AC3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80"/>
          <a:stretch>
            <a:fillRect/>
          </a:stretch>
        </p:blipFill>
        <p:spPr bwMode="auto">
          <a:xfrm>
            <a:off x="236850" y="1868311"/>
            <a:ext cx="3692043" cy="2132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图片 228">
            <a:extLst>
              <a:ext uri="{FF2B5EF4-FFF2-40B4-BE49-F238E27FC236}">
                <a16:creationId xmlns="" xmlns:a16="http://schemas.microsoft.com/office/drawing/2014/main" id="{58587853-ECD0-44EA-A82B-6D374331D4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024" y="4165214"/>
            <a:ext cx="3692043" cy="2142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162185E0-E40F-467F-A512-CC43DBFCBEA9}"/>
              </a:ext>
            </a:extLst>
          </p:cNvPr>
          <p:cNvSpPr txBox="1"/>
          <p:nvPr/>
        </p:nvSpPr>
        <p:spPr>
          <a:xfrm>
            <a:off x="4090817" y="2257358"/>
            <a:ext cx="512832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</a:rPr>
              <a:t>原理</a:t>
            </a:r>
            <a:r>
              <a:rPr lang="zh-CN" altLang="en-US" sz="2000" dirty="0"/>
              <a:t> 在信号频率不匹配时，信号经正（逆）</a:t>
            </a:r>
            <a:endParaRPr lang="en-US" altLang="zh-CN" sz="2000" dirty="0"/>
          </a:p>
          <a:p>
            <a:r>
              <a:rPr lang="zh-CN" altLang="en-US" sz="2000" dirty="0"/>
              <a:t>压电效应从端口反射回源端；信号频率匹配</a:t>
            </a:r>
            <a:endParaRPr lang="en-US" altLang="zh-CN" sz="2000" dirty="0"/>
          </a:p>
          <a:p>
            <a:r>
              <a:rPr lang="zh-CN" altLang="en-US" sz="2000" dirty="0"/>
              <a:t>时，在谐振腔内形成驻波，能量以电阻为载</a:t>
            </a:r>
            <a:endParaRPr lang="en-US" altLang="zh-CN" sz="2000" dirty="0"/>
          </a:p>
          <a:p>
            <a:r>
              <a:rPr lang="zh-CN" altLang="en-US" sz="2000" dirty="0"/>
              <a:t>体消耗。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E6174B3F-A36D-4ACB-8124-7677CF5042BB}"/>
              </a:ext>
            </a:extLst>
          </p:cNvPr>
          <p:cNvSpPr txBox="1"/>
          <p:nvPr/>
        </p:nvSpPr>
        <p:spPr>
          <a:xfrm>
            <a:off x="4090817" y="4257236"/>
            <a:ext cx="376577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</a:rPr>
              <a:t>a    </a:t>
            </a:r>
            <a:r>
              <a:rPr lang="zh-CN" altLang="en-US" sz="2000" dirty="0"/>
              <a:t>叉指换能器指宽</a:t>
            </a:r>
            <a:r>
              <a:rPr lang="en-US" altLang="zh-CN" sz="2000" dirty="0"/>
              <a:t>/</a:t>
            </a:r>
            <a:r>
              <a:rPr lang="zh-CN" altLang="en-US" sz="2000" dirty="0"/>
              <a:t>反射栅指宽</a:t>
            </a:r>
            <a:endParaRPr lang="en-US" altLang="zh-CN" sz="2000" dirty="0"/>
          </a:p>
          <a:p>
            <a:r>
              <a:rPr lang="en-US" altLang="zh-CN" sz="2000" b="1" dirty="0">
                <a:solidFill>
                  <a:schemeClr val="accent1"/>
                </a:solidFill>
              </a:rPr>
              <a:t>λ    </a:t>
            </a:r>
            <a:r>
              <a:rPr lang="en-US" altLang="zh-CN" sz="2000" dirty="0"/>
              <a:t>(4a) </a:t>
            </a:r>
            <a:r>
              <a:rPr lang="zh-CN" altLang="en-US" sz="2000" dirty="0"/>
              <a:t>声表面波波长</a:t>
            </a:r>
            <a:endParaRPr lang="en-US" altLang="zh-CN" sz="2000" dirty="0"/>
          </a:p>
          <a:p>
            <a:r>
              <a:rPr lang="en-US" altLang="zh-CN" sz="2000" b="1" dirty="0">
                <a:solidFill>
                  <a:schemeClr val="accent1"/>
                </a:solidFill>
              </a:rPr>
              <a:t>W</a:t>
            </a:r>
            <a:r>
              <a:rPr lang="en-US" altLang="zh-CN" sz="2000" dirty="0"/>
              <a:t>   </a:t>
            </a:r>
            <a:r>
              <a:rPr lang="zh-CN" altLang="en-US" sz="2000" dirty="0"/>
              <a:t>声孔径大小</a:t>
            </a:r>
            <a:r>
              <a:rPr lang="en-US" altLang="zh-CN" sz="2000" dirty="0"/>
              <a:t> </a:t>
            </a:r>
          </a:p>
          <a:p>
            <a:r>
              <a:rPr lang="en-US" altLang="zh-CN" sz="2000" b="1" dirty="0">
                <a:solidFill>
                  <a:schemeClr val="accent1"/>
                </a:solidFill>
              </a:rPr>
              <a:t>N</a:t>
            </a:r>
            <a:r>
              <a:rPr lang="en-US" altLang="zh-CN" sz="2000" b="1" baseline="-25000" dirty="0">
                <a:solidFill>
                  <a:schemeClr val="accent1"/>
                </a:solidFill>
              </a:rPr>
              <a:t>p</a:t>
            </a:r>
            <a:r>
              <a:rPr lang="en-US" altLang="zh-CN" sz="2000" dirty="0"/>
              <a:t>  </a:t>
            </a:r>
            <a:r>
              <a:rPr lang="zh-CN" altLang="en-US" sz="2000" dirty="0"/>
              <a:t>叉指换能器对数</a:t>
            </a:r>
            <a:endParaRPr lang="en-US" altLang="zh-CN" sz="2000" dirty="0"/>
          </a:p>
          <a:p>
            <a:r>
              <a:rPr lang="en-US" altLang="zh-CN" sz="2000" b="1" dirty="0">
                <a:solidFill>
                  <a:schemeClr val="accent1"/>
                </a:solidFill>
              </a:rPr>
              <a:t>N</a:t>
            </a:r>
            <a:r>
              <a:rPr lang="en-US" altLang="zh-CN" sz="2000" b="1" baseline="-25000" dirty="0">
                <a:solidFill>
                  <a:schemeClr val="accent1"/>
                </a:solidFill>
              </a:rPr>
              <a:t>g</a:t>
            </a:r>
            <a:r>
              <a:rPr lang="en-US" altLang="zh-CN" sz="2000" dirty="0"/>
              <a:t>  </a:t>
            </a:r>
            <a:r>
              <a:rPr lang="zh-CN" altLang="en-US" sz="2000" dirty="0"/>
              <a:t>反射栅对数</a:t>
            </a:r>
            <a:endParaRPr lang="en-US" altLang="zh-CN" sz="2000" dirty="0"/>
          </a:p>
          <a:p>
            <a:r>
              <a:rPr lang="en-US" altLang="zh-CN" sz="2000" b="1" dirty="0">
                <a:solidFill>
                  <a:schemeClr val="accent1"/>
                </a:solidFill>
              </a:rPr>
              <a:t>L</a:t>
            </a:r>
            <a:r>
              <a:rPr lang="en-US" altLang="zh-CN" sz="2000" b="1" baseline="-25000" dirty="0">
                <a:solidFill>
                  <a:schemeClr val="accent1"/>
                </a:solidFill>
              </a:rPr>
              <a:t>g</a:t>
            </a:r>
            <a:r>
              <a:rPr lang="en-US" altLang="zh-CN" sz="2000" dirty="0"/>
              <a:t>   </a:t>
            </a:r>
            <a:r>
              <a:rPr lang="zh-CN" altLang="en-US" sz="2000" dirty="0"/>
              <a:t>叉指换能器与反射栅间隔</a:t>
            </a:r>
          </a:p>
        </p:txBody>
      </p:sp>
    </p:spTree>
    <p:extLst>
      <p:ext uri="{BB962C8B-B14F-4D97-AF65-F5344CB8AC3E}">
        <p14:creationId xmlns:p14="http://schemas.microsoft.com/office/powerpoint/2010/main" val="36241082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>
            <a:extLst>
              <a:ext uri="{FF2B5EF4-FFF2-40B4-BE49-F238E27FC236}">
                <a16:creationId xmlns="" xmlns:a16="http://schemas.microsoft.com/office/drawing/2014/main" id="{2D9D31FD-FBC7-4452-B99B-2A4A124CF76E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515783088"/>
              </p:ext>
            </p:extLst>
          </p:nvPr>
        </p:nvGraphicFramePr>
        <p:xfrm>
          <a:off x="815183" y="1781175"/>
          <a:ext cx="7513634" cy="45648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54589">
                  <a:extLst>
                    <a:ext uri="{9D8B030D-6E8A-4147-A177-3AD203B41FA5}">
                      <a16:colId xmlns="" xmlns:a16="http://schemas.microsoft.com/office/drawing/2014/main" val="1639254604"/>
                    </a:ext>
                  </a:extLst>
                </a:gridCol>
                <a:gridCol w="901419">
                  <a:extLst>
                    <a:ext uri="{9D8B030D-6E8A-4147-A177-3AD203B41FA5}">
                      <a16:colId xmlns="" xmlns:a16="http://schemas.microsoft.com/office/drawing/2014/main" val="3883048923"/>
                    </a:ext>
                  </a:extLst>
                </a:gridCol>
                <a:gridCol w="901419">
                  <a:extLst>
                    <a:ext uri="{9D8B030D-6E8A-4147-A177-3AD203B41FA5}">
                      <a16:colId xmlns="" xmlns:a16="http://schemas.microsoft.com/office/drawing/2014/main" val="1518602483"/>
                    </a:ext>
                  </a:extLst>
                </a:gridCol>
                <a:gridCol w="901419">
                  <a:extLst>
                    <a:ext uri="{9D8B030D-6E8A-4147-A177-3AD203B41FA5}">
                      <a16:colId xmlns="" xmlns:a16="http://schemas.microsoft.com/office/drawing/2014/main" val="1135143761"/>
                    </a:ext>
                  </a:extLst>
                </a:gridCol>
                <a:gridCol w="951950">
                  <a:extLst>
                    <a:ext uri="{9D8B030D-6E8A-4147-A177-3AD203B41FA5}">
                      <a16:colId xmlns="" xmlns:a16="http://schemas.microsoft.com/office/drawing/2014/main" val="634612455"/>
                    </a:ext>
                  </a:extLst>
                </a:gridCol>
                <a:gridCol w="901419">
                  <a:extLst>
                    <a:ext uri="{9D8B030D-6E8A-4147-A177-3AD203B41FA5}">
                      <a16:colId xmlns="" xmlns:a16="http://schemas.microsoft.com/office/drawing/2014/main" val="145757160"/>
                    </a:ext>
                  </a:extLst>
                </a:gridCol>
                <a:gridCol w="901419">
                  <a:extLst>
                    <a:ext uri="{9D8B030D-6E8A-4147-A177-3AD203B41FA5}">
                      <a16:colId xmlns="" xmlns:a16="http://schemas.microsoft.com/office/drawing/2014/main" val="1700544151"/>
                    </a:ext>
                  </a:extLst>
                </a:gridCol>
              </a:tblGrid>
              <a:tr h="6072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</a:rPr>
                        <a:t>材料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石英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</a:rPr>
                        <a:t>铌酸锂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钽酸锂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氧化锌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硅酸镓镧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磷酸镓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890923940"/>
                  </a:ext>
                </a:extLst>
              </a:tr>
              <a:tr h="3469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</a:rPr>
                        <a:t>相变</a:t>
                      </a:r>
                      <a:r>
                        <a:rPr lang="en-US" sz="1600" kern="0" dirty="0">
                          <a:effectLst/>
                        </a:rPr>
                        <a:t>(</a:t>
                      </a:r>
                      <a:r>
                        <a:rPr lang="zh-CN" sz="1600" kern="0" dirty="0">
                          <a:effectLst/>
                        </a:rPr>
                        <a:t>从室温到熔点</a:t>
                      </a:r>
                      <a:r>
                        <a:rPr lang="en-US" sz="1600" kern="0" dirty="0">
                          <a:effectLst/>
                        </a:rPr>
                        <a:t>)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有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有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有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*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无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无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611103664"/>
                  </a:ext>
                </a:extLst>
              </a:tr>
              <a:tr h="3469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相变温度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573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1140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605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*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1470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970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20417628"/>
                  </a:ext>
                </a:extLst>
              </a:tr>
              <a:tr h="3469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硬度</a:t>
                      </a:r>
                      <a:r>
                        <a:rPr lang="en-US" sz="1600" kern="0">
                          <a:effectLst/>
                        </a:rPr>
                        <a:t>(</a:t>
                      </a:r>
                      <a:r>
                        <a:rPr lang="zh-CN" sz="1600" kern="0">
                          <a:effectLst/>
                        </a:rPr>
                        <a:t>莫氏</a:t>
                      </a:r>
                      <a:r>
                        <a:rPr lang="en-US" sz="1600" kern="0">
                          <a:effectLst/>
                        </a:rPr>
                        <a:t>)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7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5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5.5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4.5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6.5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*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150359772"/>
                  </a:ext>
                </a:extLst>
              </a:tr>
              <a:tr h="3469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延迟温度系数</a:t>
                      </a:r>
                      <a:r>
                        <a:rPr lang="en-US" sz="1600" kern="0">
                          <a:effectLst/>
                        </a:rPr>
                        <a:t>(ppm)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20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-74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-40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-20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50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40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061032251"/>
                  </a:ext>
                </a:extLst>
              </a:tr>
              <a:tr h="3469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机电耦合系数</a:t>
                      </a:r>
                      <a:r>
                        <a:rPr lang="en-US" sz="1600" kern="0">
                          <a:effectLst/>
                        </a:rPr>
                        <a:t>(%)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0.1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5.6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1.5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0.5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0.5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0.4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685810249"/>
                  </a:ext>
                </a:extLst>
              </a:tr>
              <a:tr h="3469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相速度</a:t>
                      </a:r>
                      <a:r>
                        <a:rPr lang="en-US" sz="1600" kern="0">
                          <a:effectLst/>
                        </a:rPr>
                        <a:t>(m/s)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3800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4000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3400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3200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2700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2900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954038845"/>
                  </a:ext>
                </a:extLst>
              </a:tr>
              <a:tr h="3469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介电常数</a:t>
                      </a:r>
                      <a:r>
                        <a:rPr lang="en-US" sz="1600" kern="0">
                          <a:effectLst/>
                        </a:rPr>
                        <a:t>ε11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4.423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44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41.9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1.7-2.5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19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6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449725043"/>
                  </a:ext>
                </a:extLst>
              </a:tr>
              <a:tr h="3469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弹性常数</a:t>
                      </a:r>
                      <a:r>
                        <a:rPr lang="en-US" sz="1600" kern="0">
                          <a:effectLst/>
                        </a:rPr>
                        <a:t>c66(Gpa)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39.986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89.3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93.31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0.4247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42.35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22.38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375264948"/>
                  </a:ext>
                </a:extLst>
              </a:tr>
              <a:tr h="3469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压电常数</a:t>
                      </a:r>
                      <a:r>
                        <a:rPr lang="en-US" sz="1600" kern="0">
                          <a:effectLst/>
                        </a:rPr>
                        <a:t>e11(C/m²)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0.17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1.849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*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-0.45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0.21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596659073"/>
                  </a:ext>
                </a:extLst>
              </a:tr>
              <a:tr h="3469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密度</a:t>
                      </a:r>
                      <a:r>
                        <a:rPr lang="en-US" sz="1600" kern="0">
                          <a:effectLst/>
                        </a:rPr>
                        <a:t>(g/cm³)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2.64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4.64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7.46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5.606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5.75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3.57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643452055"/>
                  </a:ext>
                </a:extLst>
              </a:tr>
              <a:tr h="3614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热膨胀系数</a:t>
                      </a:r>
                      <a:r>
                        <a:rPr lang="en-US" sz="1600" kern="0">
                          <a:effectLst/>
                        </a:rPr>
                        <a:t>a11</a:t>
                      </a:r>
                      <a:r>
                        <a:rPr lang="zh-CN" sz="1600" kern="0">
                          <a:effectLst/>
                        </a:rPr>
                        <a:t>（</a:t>
                      </a:r>
                      <a:r>
                        <a:rPr lang="en-US" sz="1600" kern="0">
                          <a:effectLst/>
                        </a:rPr>
                        <a:t>10―⁶</a:t>
                      </a:r>
                      <a:r>
                        <a:rPr lang="zh-CN" sz="1600" kern="0">
                          <a:effectLst/>
                        </a:rPr>
                        <a:t>）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13.77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15.4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16.1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6.5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5.15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*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631749925"/>
                  </a:ext>
                </a:extLst>
              </a:tr>
            </a:tbl>
          </a:graphicData>
        </a:graphic>
      </p:graphicFrame>
      <p:sp>
        <p:nvSpPr>
          <p:cNvPr id="3" name="标题 2">
            <a:extLst>
              <a:ext uri="{FF2B5EF4-FFF2-40B4-BE49-F238E27FC236}">
                <a16:creationId xmlns="" xmlns:a16="http://schemas.microsoft.com/office/drawing/2014/main" id="{0F81CF48-61BD-492F-A3FE-58BF11B248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声表面波器件</a:t>
            </a:r>
            <a:r>
              <a:rPr lang="en-US" altLang="zh-CN" dirty="0"/>
              <a:t>——</a:t>
            </a:r>
            <a:r>
              <a:rPr lang="zh-CN" altLang="en-US" dirty="0"/>
              <a:t>材料选取</a:t>
            </a:r>
          </a:p>
        </p:txBody>
      </p:sp>
      <p:sp>
        <p:nvSpPr>
          <p:cNvPr id="2" name="椭圆 1"/>
          <p:cNvSpPr/>
          <p:nvPr/>
        </p:nvSpPr>
        <p:spPr>
          <a:xfrm>
            <a:off x="3733800" y="1737360"/>
            <a:ext cx="1036320" cy="71628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4236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Freeform 10"/>
          <p:cNvSpPr>
            <a:spLocks/>
          </p:cNvSpPr>
          <p:nvPr userDrawn="1"/>
        </p:nvSpPr>
        <p:spPr bwMode="auto">
          <a:xfrm>
            <a:off x="1841535" y="1367357"/>
            <a:ext cx="843427" cy="343858"/>
          </a:xfrm>
          <a:custGeom>
            <a:avLst/>
            <a:gdLst>
              <a:gd name="T0" fmla="*/ 3120 w 3800"/>
              <a:gd name="T1" fmla="*/ 0 h 1532"/>
              <a:gd name="T2" fmla="*/ 682 w 3800"/>
              <a:gd name="T3" fmla="*/ 0 h 1532"/>
              <a:gd name="T4" fmla="*/ 682 w 3800"/>
              <a:gd name="T5" fmla="*/ 284 h 1532"/>
              <a:gd name="T6" fmla="*/ 0 w 3800"/>
              <a:gd name="T7" fmla="*/ 766 h 1532"/>
              <a:gd name="T8" fmla="*/ 682 w 3800"/>
              <a:gd name="T9" fmla="*/ 1248 h 1532"/>
              <a:gd name="T10" fmla="*/ 682 w 3800"/>
              <a:gd name="T11" fmla="*/ 1532 h 1532"/>
              <a:gd name="T12" fmla="*/ 3120 w 3800"/>
              <a:gd name="T13" fmla="*/ 1532 h 1532"/>
              <a:gd name="T14" fmla="*/ 3120 w 3800"/>
              <a:gd name="T15" fmla="*/ 1248 h 1532"/>
              <a:gd name="T16" fmla="*/ 3800 w 3800"/>
              <a:gd name="T17" fmla="*/ 766 h 1532"/>
              <a:gd name="T18" fmla="*/ 3120 w 3800"/>
              <a:gd name="T19" fmla="*/ 284 h 1532"/>
              <a:gd name="T20" fmla="*/ 3120 w 3800"/>
              <a:gd name="T21" fmla="*/ 0 h 1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00" h="1532">
                <a:moveTo>
                  <a:pt x="3120" y="0"/>
                </a:moveTo>
                <a:lnTo>
                  <a:pt x="682" y="0"/>
                </a:lnTo>
                <a:lnTo>
                  <a:pt x="682" y="284"/>
                </a:lnTo>
                <a:lnTo>
                  <a:pt x="0" y="766"/>
                </a:lnTo>
                <a:lnTo>
                  <a:pt x="682" y="1248"/>
                </a:lnTo>
                <a:lnTo>
                  <a:pt x="682" y="1532"/>
                </a:lnTo>
                <a:lnTo>
                  <a:pt x="3120" y="1532"/>
                </a:lnTo>
                <a:lnTo>
                  <a:pt x="3120" y="1248"/>
                </a:lnTo>
                <a:lnTo>
                  <a:pt x="3800" y="766"/>
                </a:lnTo>
                <a:lnTo>
                  <a:pt x="3120" y="284"/>
                </a:lnTo>
                <a:lnTo>
                  <a:pt x="312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/>
          </a:p>
        </p:txBody>
      </p:sp>
      <p:sp>
        <p:nvSpPr>
          <p:cNvPr id="5" name="文本框 4"/>
          <p:cNvSpPr txBox="1"/>
          <p:nvPr userDrawn="1"/>
        </p:nvSpPr>
        <p:spPr>
          <a:xfrm>
            <a:off x="2071646" y="1303550"/>
            <a:ext cx="383206" cy="443226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>
            <a:stCxn id="4" idx="6"/>
          </p:cNvCxnSpPr>
          <p:nvPr/>
        </p:nvCxnSpPr>
        <p:spPr>
          <a:xfrm>
            <a:off x="2534033" y="1711215"/>
            <a:ext cx="4500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2915073" y="1274734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研究背景、目标与内容</a:t>
            </a:r>
          </a:p>
        </p:txBody>
      </p:sp>
      <p:sp>
        <p:nvSpPr>
          <p:cNvPr id="13" name="Freeform 10"/>
          <p:cNvSpPr>
            <a:spLocks/>
          </p:cNvSpPr>
          <p:nvPr userDrawn="1"/>
        </p:nvSpPr>
        <p:spPr bwMode="auto">
          <a:xfrm>
            <a:off x="1841535" y="2287330"/>
            <a:ext cx="843427" cy="343858"/>
          </a:xfrm>
          <a:custGeom>
            <a:avLst/>
            <a:gdLst>
              <a:gd name="T0" fmla="*/ 3120 w 3800"/>
              <a:gd name="T1" fmla="*/ 0 h 1532"/>
              <a:gd name="T2" fmla="*/ 682 w 3800"/>
              <a:gd name="T3" fmla="*/ 0 h 1532"/>
              <a:gd name="T4" fmla="*/ 682 w 3800"/>
              <a:gd name="T5" fmla="*/ 284 h 1532"/>
              <a:gd name="T6" fmla="*/ 0 w 3800"/>
              <a:gd name="T7" fmla="*/ 766 h 1532"/>
              <a:gd name="T8" fmla="*/ 682 w 3800"/>
              <a:gd name="T9" fmla="*/ 1248 h 1532"/>
              <a:gd name="T10" fmla="*/ 682 w 3800"/>
              <a:gd name="T11" fmla="*/ 1532 h 1532"/>
              <a:gd name="T12" fmla="*/ 3120 w 3800"/>
              <a:gd name="T13" fmla="*/ 1532 h 1532"/>
              <a:gd name="T14" fmla="*/ 3120 w 3800"/>
              <a:gd name="T15" fmla="*/ 1248 h 1532"/>
              <a:gd name="T16" fmla="*/ 3800 w 3800"/>
              <a:gd name="T17" fmla="*/ 766 h 1532"/>
              <a:gd name="T18" fmla="*/ 3120 w 3800"/>
              <a:gd name="T19" fmla="*/ 284 h 1532"/>
              <a:gd name="T20" fmla="*/ 3120 w 3800"/>
              <a:gd name="T21" fmla="*/ 0 h 1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00" h="1532">
                <a:moveTo>
                  <a:pt x="3120" y="0"/>
                </a:moveTo>
                <a:lnTo>
                  <a:pt x="682" y="0"/>
                </a:lnTo>
                <a:lnTo>
                  <a:pt x="682" y="284"/>
                </a:lnTo>
                <a:lnTo>
                  <a:pt x="0" y="766"/>
                </a:lnTo>
                <a:lnTo>
                  <a:pt x="682" y="1248"/>
                </a:lnTo>
                <a:lnTo>
                  <a:pt x="682" y="1532"/>
                </a:lnTo>
                <a:lnTo>
                  <a:pt x="3120" y="1532"/>
                </a:lnTo>
                <a:lnTo>
                  <a:pt x="3120" y="1248"/>
                </a:lnTo>
                <a:lnTo>
                  <a:pt x="3800" y="766"/>
                </a:lnTo>
                <a:lnTo>
                  <a:pt x="3120" y="284"/>
                </a:lnTo>
                <a:lnTo>
                  <a:pt x="312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/>
          </a:p>
        </p:txBody>
      </p:sp>
      <p:sp>
        <p:nvSpPr>
          <p:cNvPr id="14" name="文本框 13"/>
          <p:cNvSpPr txBox="1"/>
          <p:nvPr userDrawn="1"/>
        </p:nvSpPr>
        <p:spPr>
          <a:xfrm>
            <a:off x="2071646" y="2223523"/>
            <a:ext cx="383206" cy="443226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>
            <a:stCxn id="13" idx="6"/>
          </p:cNvCxnSpPr>
          <p:nvPr/>
        </p:nvCxnSpPr>
        <p:spPr>
          <a:xfrm>
            <a:off x="2534033" y="2631188"/>
            <a:ext cx="4500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915073" y="2194707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理论分析与器件设计</a:t>
            </a:r>
          </a:p>
        </p:txBody>
      </p:sp>
      <p:sp>
        <p:nvSpPr>
          <p:cNvPr id="18" name="Freeform 10"/>
          <p:cNvSpPr>
            <a:spLocks/>
          </p:cNvSpPr>
          <p:nvPr userDrawn="1"/>
        </p:nvSpPr>
        <p:spPr bwMode="auto">
          <a:xfrm>
            <a:off x="1841535" y="3207303"/>
            <a:ext cx="843427" cy="343858"/>
          </a:xfrm>
          <a:custGeom>
            <a:avLst/>
            <a:gdLst>
              <a:gd name="T0" fmla="*/ 3120 w 3800"/>
              <a:gd name="T1" fmla="*/ 0 h 1532"/>
              <a:gd name="T2" fmla="*/ 682 w 3800"/>
              <a:gd name="T3" fmla="*/ 0 h 1532"/>
              <a:gd name="T4" fmla="*/ 682 w 3800"/>
              <a:gd name="T5" fmla="*/ 284 h 1532"/>
              <a:gd name="T6" fmla="*/ 0 w 3800"/>
              <a:gd name="T7" fmla="*/ 766 h 1532"/>
              <a:gd name="T8" fmla="*/ 682 w 3800"/>
              <a:gd name="T9" fmla="*/ 1248 h 1532"/>
              <a:gd name="T10" fmla="*/ 682 w 3800"/>
              <a:gd name="T11" fmla="*/ 1532 h 1532"/>
              <a:gd name="T12" fmla="*/ 3120 w 3800"/>
              <a:gd name="T13" fmla="*/ 1532 h 1532"/>
              <a:gd name="T14" fmla="*/ 3120 w 3800"/>
              <a:gd name="T15" fmla="*/ 1248 h 1532"/>
              <a:gd name="T16" fmla="*/ 3800 w 3800"/>
              <a:gd name="T17" fmla="*/ 766 h 1532"/>
              <a:gd name="T18" fmla="*/ 3120 w 3800"/>
              <a:gd name="T19" fmla="*/ 284 h 1532"/>
              <a:gd name="T20" fmla="*/ 3120 w 3800"/>
              <a:gd name="T21" fmla="*/ 0 h 1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00" h="1532">
                <a:moveTo>
                  <a:pt x="3120" y="0"/>
                </a:moveTo>
                <a:lnTo>
                  <a:pt x="682" y="0"/>
                </a:lnTo>
                <a:lnTo>
                  <a:pt x="682" y="284"/>
                </a:lnTo>
                <a:lnTo>
                  <a:pt x="0" y="766"/>
                </a:lnTo>
                <a:lnTo>
                  <a:pt x="682" y="1248"/>
                </a:lnTo>
                <a:lnTo>
                  <a:pt x="682" y="1532"/>
                </a:lnTo>
                <a:lnTo>
                  <a:pt x="3120" y="1532"/>
                </a:lnTo>
                <a:lnTo>
                  <a:pt x="3120" y="1248"/>
                </a:lnTo>
                <a:lnTo>
                  <a:pt x="3800" y="766"/>
                </a:lnTo>
                <a:lnTo>
                  <a:pt x="3120" y="284"/>
                </a:lnTo>
                <a:lnTo>
                  <a:pt x="312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/>
          </a:p>
        </p:txBody>
      </p:sp>
      <p:sp>
        <p:nvSpPr>
          <p:cNvPr id="19" name="文本框 18"/>
          <p:cNvSpPr txBox="1"/>
          <p:nvPr userDrawn="1"/>
        </p:nvSpPr>
        <p:spPr>
          <a:xfrm>
            <a:off x="2071646" y="3143496"/>
            <a:ext cx="383206" cy="443226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>
            <a:stCxn id="18" idx="6"/>
          </p:cNvCxnSpPr>
          <p:nvPr/>
        </p:nvCxnSpPr>
        <p:spPr>
          <a:xfrm>
            <a:off x="2534033" y="3551161"/>
            <a:ext cx="45000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2915073" y="3114680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制作工艺与测试平台</a:t>
            </a:r>
          </a:p>
        </p:txBody>
      </p:sp>
      <p:sp>
        <p:nvSpPr>
          <p:cNvPr id="23" name="Freeform 10"/>
          <p:cNvSpPr>
            <a:spLocks/>
          </p:cNvSpPr>
          <p:nvPr userDrawn="1"/>
        </p:nvSpPr>
        <p:spPr bwMode="auto">
          <a:xfrm>
            <a:off x="1841535" y="4127276"/>
            <a:ext cx="843427" cy="343858"/>
          </a:xfrm>
          <a:custGeom>
            <a:avLst/>
            <a:gdLst>
              <a:gd name="T0" fmla="*/ 3120 w 3800"/>
              <a:gd name="T1" fmla="*/ 0 h 1532"/>
              <a:gd name="T2" fmla="*/ 682 w 3800"/>
              <a:gd name="T3" fmla="*/ 0 h 1532"/>
              <a:gd name="T4" fmla="*/ 682 w 3800"/>
              <a:gd name="T5" fmla="*/ 284 h 1532"/>
              <a:gd name="T6" fmla="*/ 0 w 3800"/>
              <a:gd name="T7" fmla="*/ 766 h 1532"/>
              <a:gd name="T8" fmla="*/ 682 w 3800"/>
              <a:gd name="T9" fmla="*/ 1248 h 1532"/>
              <a:gd name="T10" fmla="*/ 682 w 3800"/>
              <a:gd name="T11" fmla="*/ 1532 h 1532"/>
              <a:gd name="T12" fmla="*/ 3120 w 3800"/>
              <a:gd name="T13" fmla="*/ 1532 h 1532"/>
              <a:gd name="T14" fmla="*/ 3120 w 3800"/>
              <a:gd name="T15" fmla="*/ 1248 h 1532"/>
              <a:gd name="T16" fmla="*/ 3800 w 3800"/>
              <a:gd name="T17" fmla="*/ 766 h 1532"/>
              <a:gd name="T18" fmla="*/ 3120 w 3800"/>
              <a:gd name="T19" fmla="*/ 284 h 1532"/>
              <a:gd name="T20" fmla="*/ 3120 w 3800"/>
              <a:gd name="T21" fmla="*/ 0 h 1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00" h="1532">
                <a:moveTo>
                  <a:pt x="3120" y="0"/>
                </a:moveTo>
                <a:lnTo>
                  <a:pt x="682" y="0"/>
                </a:lnTo>
                <a:lnTo>
                  <a:pt x="682" y="284"/>
                </a:lnTo>
                <a:lnTo>
                  <a:pt x="0" y="766"/>
                </a:lnTo>
                <a:lnTo>
                  <a:pt x="682" y="1248"/>
                </a:lnTo>
                <a:lnTo>
                  <a:pt x="682" y="1532"/>
                </a:lnTo>
                <a:lnTo>
                  <a:pt x="3120" y="1532"/>
                </a:lnTo>
                <a:lnTo>
                  <a:pt x="3120" y="1248"/>
                </a:lnTo>
                <a:lnTo>
                  <a:pt x="3800" y="766"/>
                </a:lnTo>
                <a:lnTo>
                  <a:pt x="3120" y="284"/>
                </a:lnTo>
                <a:lnTo>
                  <a:pt x="312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/>
          </a:p>
        </p:txBody>
      </p:sp>
      <p:sp>
        <p:nvSpPr>
          <p:cNvPr id="24" name="文本框 23"/>
          <p:cNvSpPr txBox="1"/>
          <p:nvPr userDrawn="1"/>
        </p:nvSpPr>
        <p:spPr>
          <a:xfrm>
            <a:off x="2071646" y="4063469"/>
            <a:ext cx="383206" cy="443226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>
            <a:stCxn id="23" idx="6"/>
          </p:cNvCxnSpPr>
          <p:nvPr/>
        </p:nvCxnSpPr>
        <p:spPr>
          <a:xfrm>
            <a:off x="2534033" y="4471134"/>
            <a:ext cx="4500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2915073" y="4034653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特性测试</a:t>
            </a:r>
          </a:p>
        </p:txBody>
      </p:sp>
      <p:sp>
        <p:nvSpPr>
          <p:cNvPr id="33" name="Freeform 10"/>
          <p:cNvSpPr>
            <a:spLocks/>
          </p:cNvSpPr>
          <p:nvPr userDrawn="1"/>
        </p:nvSpPr>
        <p:spPr bwMode="auto">
          <a:xfrm>
            <a:off x="1841535" y="5047251"/>
            <a:ext cx="843427" cy="343858"/>
          </a:xfrm>
          <a:custGeom>
            <a:avLst/>
            <a:gdLst>
              <a:gd name="T0" fmla="*/ 3120 w 3800"/>
              <a:gd name="T1" fmla="*/ 0 h 1532"/>
              <a:gd name="T2" fmla="*/ 682 w 3800"/>
              <a:gd name="T3" fmla="*/ 0 h 1532"/>
              <a:gd name="T4" fmla="*/ 682 w 3800"/>
              <a:gd name="T5" fmla="*/ 284 h 1532"/>
              <a:gd name="T6" fmla="*/ 0 w 3800"/>
              <a:gd name="T7" fmla="*/ 766 h 1532"/>
              <a:gd name="T8" fmla="*/ 682 w 3800"/>
              <a:gd name="T9" fmla="*/ 1248 h 1532"/>
              <a:gd name="T10" fmla="*/ 682 w 3800"/>
              <a:gd name="T11" fmla="*/ 1532 h 1532"/>
              <a:gd name="T12" fmla="*/ 3120 w 3800"/>
              <a:gd name="T13" fmla="*/ 1532 h 1532"/>
              <a:gd name="T14" fmla="*/ 3120 w 3800"/>
              <a:gd name="T15" fmla="*/ 1248 h 1532"/>
              <a:gd name="T16" fmla="*/ 3800 w 3800"/>
              <a:gd name="T17" fmla="*/ 766 h 1532"/>
              <a:gd name="T18" fmla="*/ 3120 w 3800"/>
              <a:gd name="T19" fmla="*/ 284 h 1532"/>
              <a:gd name="T20" fmla="*/ 3120 w 3800"/>
              <a:gd name="T21" fmla="*/ 0 h 1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00" h="1532">
                <a:moveTo>
                  <a:pt x="3120" y="0"/>
                </a:moveTo>
                <a:lnTo>
                  <a:pt x="682" y="0"/>
                </a:lnTo>
                <a:lnTo>
                  <a:pt x="682" y="284"/>
                </a:lnTo>
                <a:lnTo>
                  <a:pt x="0" y="766"/>
                </a:lnTo>
                <a:lnTo>
                  <a:pt x="682" y="1248"/>
                </a:lnTo>
                <a:lnTo>
                  <a:pt x="682" y="1532"/>
                </a:lnTo>
                <a:lnTo>
                  <a:pt x="3120" y="1532"/>
                </a:lnTo>
                <a:lnTo>
                  <a:pt x="3120" y="1248"/>
                </a:lnTo>
                <a:lnTo>
                  <a:pt x="3800" y="766"/>
                </a:lnTo>
                <a:lnTo>
                  <a:pt x="3120" y="284"/>
                </a:lnTo>
                <a:lnTo>
                  <a:pt x="312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/>
          </a:p>
        </p:txBody>
      </p:sp>
      <p:sp>
        <p:nvSpPr>
          <p:cNvPr id="34" name="文本框 33"/>
          <p:cNvSpPr txBox="1"/>
          <p:nvPr userDrawn="1"/>
        </p:nvSpPr>
        <p:spPr>
          <a:xfrm>
            <a:off x="2071646" y="4983444"/>
            <a:ext cx="383206" cy="443226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/>
          <p:cNvCxnSpPr>
            <a:stCxn id="33" idx="6"/>
          </p:cNvCxnSpPr>
          <p:nvPr/>
        </p:nvCxnSpPr>
        <p:spPr>
          <a:xfrm>
            <a:off x="2534033" y="5391109"/>
            <a:ext cx="4500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2915073" y="4954628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总结与后续工作规划</a:t>
            </a:r>
          </a:p>
        </p:txBody>
      </p:sp>
    </p:spTree>
    <p:extLst>
      <p:ext uri="{BB962C8B-B14F-4D97-AF65-F5344CB8AC3E}">
        <p14:creationId xmlns:p14="http://schemas.microsoft.com/office/powerpoint/2010/main" val="24739602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sz="quarter" idx="10"/>
          </p:nvPr>
        </p:nvSpPr>
        <p:spPr>
          <a:xfrm>
            <a:off x="141274" y="1738487"/>
            <a:ext cx="4032000" cy="4826248"/>
          </a:xfrm>
        </p:spPr>
        <p:txBody>
          <a:bodyPr/>
          <a:lstStyle/>
          <a:p>
            <a:r>
              <a:rPr lang="zh-CN" altLang="en-US" dirty="0"/>
              <a:t>光刻显影后效果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zh-CN" altLang="en-US" dirty="0"/>
              <a:t>溅射剥离后效果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制作工艺</a:t>
            </a:r>
            <a:r>
              <a:rPr lang="en-US" altLang="zh-CN" dirty="0"/>
              <a:t>——SAW</a:t>
            </a:r>
            <a:r>
              <a:rPr lang="zh-CN" altLang="en-US" dirty="0"/>
              <a:t>器件制作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8778875" y="312738"/>
            <a:ext cx="365125" cy="277812"/>
          </a:xfrm>
          <a:prstGeom prst="rect">
            <a:avLst/>
          </a:prstGeom>
        </p:spPr>
        <p:txBody>
          <a:bodyPr/>
          <a:lstStyle/>
          <a:p>
            <a:fld id="{D4CE0C3C-47D3-4455-AB34-8268314DB49D}" type="slidenum">
              <a:rPr lang="en-US" altLang="zh-CN" smtClean="0"/>
              <a:pPr/>
              <a:t>27</a:t>
            </a:fld>
            <a:endParaRPr lang="en-US" altLang="zh-CN"/>
          </a:p>
        </p:txBody>
      </p:sp>
      <p:grpSp>
        <p:nvGrpSpPr>
          <p:cNvPr id="2" name="组合 1"/>
          <p:cNvGrpSpPr/>
          <p:nvPr/>
        </p:nvGrpSpPr>
        <p:grpSpPr>
          <a:xfrm>
            <a:off x="262393" y="2235200"/>
            <a:ext cx="3630884" cy="4474798"/>
            <a:chOff x="262393" y="2235200"/>
            <a:chExt cx="3630884" cy="447479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257613" y="2755206"/>
              <a:ext cx="4160043" cy="3120032"/>
            </a:xfrm>
            <a:prstGeom prst="rect">
              <a:avLst/>
            </a:prstGeom>
          </p:spPr>
        </p:pic>
        <p:cxnSp>
          <p:nvCxnSpPr>
            <p:cNvPr id="10" name="直接箭头连接符 9"/>
            <p:cNvCxnSpPr/>
            <p:nvPr/>
          </p:nvCxnSpPr>
          <p:spPr>
            <a:xfrm>
              <a:off x="1997476" y="4346222"/>
              <a:ext cx="280918" cy="434024"/>
            </a:xfrm>
            <a:prstGeom prst="straightConnector1">
              <a:avLst/>
            </a:prstGeom>
            <a:ln w="317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15167" y="4798184"/>
              <a:ext cx="2378110" cy="1911814"/>
            </a:xfrm>
            <a:prstGeom prst="rect">
              <a:avLst/>
            </a:prstGeom>
          </p:spPr>
        </p:pic>
        <p:sp>
          <p:nvSpPr>
            <p:cNvPr id="30" name="椭圆 29"/>
            <p:cNvSpPr/>
            <p:nvPr/>
          </p:nvSpPr>
          <p:spPr>
            <a:xfrm>
              <a:off x="1633491" y="3994951"/>
              <a:ext cx="523783" cy="320271"/>
            </a:xfrm>
            <a:prstGeom prst="ellipse">
              <a:avLst/>
            </a:prstGeom>
            <a:noFill/>
            <a:ln w="31750">
              <a:solidFill>
                <a:schemeClr val="accent1">
                  <a:alpha val="9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2" name="直接箭头连接符 31"/>
            <p:cNvCxnSpPr/>
            <p:nvPr/>
          </p:nvCxnSpPr>
          <p:spPr>
            <a:xfrm>
              <a:off x="2885242" y="6196614"/>
              <a:ext cx="230820" cy="8877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2"/>
            <p:cNvSpPr txBox="1"/>
            <p:nvPr/>
          </p:nvSpPr>
          <p:spPr>
            <a:xfrm>
              <a:off x="2806522" y="5827282"/>
              <a:ext cx="6190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accent1"/>
                  </a:solidFill>
                </a:rPr>
                <a:t>2μm</a:t>
              </a:r>
              <a:endParaRPr lang="zh-CN" altLang="en-US" b="1" dirty="0">
                <a:solidFill>
                  <a:schemeClr val="accent1"/>
                </a:solidFill>
              </a:endParaRPr>
            </a:p>
          </p:txBody>
        </p:sp>
      </p:grpSp>
      <p:pic>
        <p:nvPicPr>
          <p:cNvPr id="9218" name="图片 20">
            <a:extLst>
              <a:ext uri="{FF2B5EF4-FFF2-40B4-BE49-F238E27FC236}">
                <a16:creationId xmlns="" xmlns:a16="http://schemas.microsoft.com/office/drawing/2014/main" id="{403D6428-5F80-4967-8DEE-5E46751CEC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462344" y="2771650"/>
            <a:ext cx="4203482" cy="3149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672952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1C9EEDDE-B09E-4E3A-95A3-BBA1C2311BB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88865" y="3321050"/>
            <a:ext cx="8372163" cy="4921498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标题 4">
            <a:extLst>
              <a:ext uri="{FF2B5EF4-FFF2-40B4-BE49-F238E27FC236}">
                <a16:creationId xmlns="" xmlns:a16="http://schemas.microsoft.com/office/drawing/2014/main" id="{464E8EC9-6CF5-4BD8-813E-017A714C3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测试平台</a:t>
            </a:r>
            <a:r>
              <a:rPr lang="en-US" altLang="zh-CN" dirty="0"/>
              <a:t>——</a:t>
            </a:r>
            <a:r>
              <a:rPr lang="zh-CN" altLang="en-US" dirty="0"/>
              <a:t>低温区精确测试</a:t>
            </a:r>
          </a:p>
        </p:txBody>
      </p:sp>
      <p:pic>
        <p:nvPicPr>
          <p:cNvPr id="5123" name="图片 31">
            <a:extLst>
              <a:ext uri="{FF2B5EF4-FFF2-40B4-BE49-F238E27FC236}">
                <a16:creationId xmlns="" xmlns:a16="http://schemas.microsoft.com/office/drawing/2014/main" id="{12903D8E-40A4-4018-90CD-8AC1D19F90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824" y="3975347"/>
            <a:ext cx="2682245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图片 257">
            <a:extLst>
              <a:ext uri="{FF2B5EF4-FFF2-40B4-BE49-F238E27FC236}">
                <a16:creationId xmlns="" xmlns:a16="http://schemas.microsoft.com/office/drawing/2014/main" id="{F221AA2B-C452-492C-9FB3-9AE8F51F9E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8628" y="1889372"/>
            <a:ext cx="5337559" cy="3994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图片 258">
            <a:extLst>
              <a:ext uri="{FF2B5EF4-FFF2-40B4-BE49-F238E27FC236}">
                <a16:creationId xmlns="" xmlns:a16="http://schemas.microsoft.com/office/drawing/2014/main" id="{945A8F9E-0672-4F59-A2B2-6CF46DACC7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161" y="1889372"/>
            <a:ext cx="3132390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111151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="" xmlns:a16="http://schemas.microsoft.com/office/drawing/2014/main" id="{14FFFCB2-FE3B-4140-9A3E-32D7801CD31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="" xmlns:a16="http://schemas.microsoft.com/office/drawing/2014/main" id="{50B8ECF1-F668-4071-A6FD-425D2AA930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测试平台</a:t>
            </a:r>
            <a:r>
              <a:rPr lang="en-US" altLang="zh-CN" dirty="0"/>
              <a:t>——</a:t>
            </a:r>
            <a:r>
              <a:rPr lang="zh-CN" altLang="en-US" dirty="0"/>
              <a:t>高温测试</a:t>
            </a:r>
          </a:p>
        </p:txBody>
      </p:sp>
      <p:pic>
        <p:nvPicPr>
          <p:cNvPr id="6146" name="图片 261">
            <a:extLst>
              <a:ext uri="{FF2B5EF4-FFF2-40B4-BE49-F238E27FC236}">
                <a16:creationId xmlns="" xmlns:a16="http://schemas.microsoft.com/office/drawing/2014/main" id="{D5209A11-21A4-4370-8C60-758AD3C32C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337" y="1685678"/>
            <a:ext cx="6427788" cy="481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箭头: 右 5">
            <a:extLst>
              <a:ext uri="{FF2B5EF4-FFF2-40B4-BE49-F238E27FC236}">
                <a16:creationId xmlns="" xmlns:a16="http://schemas.microsoft.com/office/drawing/2014/main" id="{3A7DF653-03BC-4767-8655-DA151E2D6D58}"/>
              </a:ext>
            </a:extLst>
          </p:cNvPr>
          <p:cNvSpPr/>
          <p:nvPr/>
        </p:nvSpPr>
        <p:spPr>
          <a:xfrm rot="2146102">
            <a:off x="3417353" y="2713564"/>
            <a:ext cx="1200150" cy="89479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0258D759-4CDD-4268-86D1-559B63A24C67}"/>
              </a:ext>
            </a:extLst>
          </p:cNvPr>
          <p:cNvSpPr/>
          <p:nvPr/>
        </p:nvSpPr>
        <p:spPr>
          <a:xfrm>
            <a:off x="1359828" y="2105025"/>
            <a:ext cx="2057400" cy="371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rgbClr val="FF0000"/>
                </a:solidFill>
              </a:rPr>
              <a:t>Muffle furnace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9" name="箭头: 右 8">
            <a:extLst>
              <a:ext uri="{FF2B5EF4-FFF2-40B4-BE49-F238E27FC236}">
                <a16:creationId xmlns="" xmlns:a16="http://schemas.microsoft.com/office/drawing/2014/main" id="{F6675031-DACF-4657-9078-D1D59192B023}"/>
              </a:ext>
            </a:extLst>
          </p:cNvPr>
          <p:cNvSpPr/>
          <p:nvPr/>
        </p:nvSpPr>
        <p:spPr>
          <a:xfrm rot="5400000">
            <a:off x="1876535" y="3869475"/>
            <a:ext cx="495079" cy="10059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27D836EC-6512-4885-A906-8221745BD9A1}"/>
              </a:ext>
            </a:extLst>
          </p:cNvPr>
          <p:cNvSpPr/>
          <p:nvPr/>
        </p:nvSpPr>
        <p:spPr>
          <a:xfrm>
            <a:off x="1698123" y="3189955"/>
            <a:ext cx="952501" cy="371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rgbClr val="FF0000"/>
                </a:solidFill>
              </a:rPr>
              <a:t>VNA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11" name="箭头: 右 10">
            <a:extLst>
              <a:ext uri="{FF2B5EF4-FFF2-40B4-BE49-F238E27FC236}">
                <a16:creationId xmlns="" xmlns:a16="http://schemas.microsoft.com/office/drawing/2014/main" id="{CF722D00-F5BF-46DE-ADAF-839EEEB011E4}"/>
              </a:ext>
            </a:extLst>
          </p:cNvPr>
          <p:cNvSpPr/>
          <p:nvPr/>
        </p:nvSpPr>
        <p:spPr>
          <a:xfrm rot="18705638">
            <a:off x="2815009" y="5272994"/>
            <a:ext cx="787760" cy="8891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174B74AF-5E53-4589-9319-0B50D5D6E541}"/>
              </a:ext>
            </a:extLst>
          </p:cNvPr>
          <p:cNvSpPr/>
          <p:nvPr/>
        </p:nvSpPr>
        <p:spPr>
          <a:xfrm>
            <a:off x="1663372" y="5707961"/>
            <a:ext cx="1250022" cy="371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rgbClr val="FF0000"/>
                </a:solidFill>
              </a:rPr>
              <a:t>adapter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13" name="箭头: 右 12">
            <a:extLst>
              <a:ext uri="{FF2B5EF4-FFF2-40B4-BE49-F238E27FC236}">
                <a16:creationId xmlns="" xmlns:a16="http://schemas.microsoft.com/office/drawing/2014/main" id="{7A388126-F2FA-4EC8-8DB7-A0D3709BEDB2}"/>
              </a:ext>
            </a:extLst>
          </p:cNvPr>
          <p:cNvSpPr/>
          <p:nvPr/>
        </p:nvSpPr>
        <p:spPr>
          <a:xfrm rot="13103183">
            <a:off x="4355448" y="5229006"/>
            <a:ext cx="787760" cy="8891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3ECF5FF-C208-4AC4-9544-153325461B4F}"/>
              </a:ext>
            </a:extLst>
          </p:cNvPr>
          <p:cNvSpPr/>
          <p:nvPr/>
        </p:nvSpPr>
        <p:spPr>
          <a:xfrm>
            <a:off x="5158451" y="5512721"/>
            <a:ext cx="1250022" cy="371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rgbClr val="FF0000"/>
                </a:solidFill>
              </a:rPr>
              <a:t>Pt cable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0389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/>
              <a:t> </a:t>
            </a:r>
            <a:r>
              <a:rPr lang="en-US" altLang="zh-CN" dirty="0" err="1" smtClean="0"/>
              <a:t>PPT</a:t>
            </a:r>
            <a:r>
              <a:rPr lang="zh-CN" altLang="en-US" dirty="0"/>
              <a:t>的结构是</a:t>
            </a:r>
            <a:r>
              <a:rPr lang="en-US" altLang="zh-CN" dirty="0" smtClean="0"/>
              <a:t>ABA</a:t>
            </a:r>
            <a:r>
              <a:rPr lang="zh-CN" altLang="en-US" dirty="0" smtClean="0"/>
              <a:t>‘，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第一个</a:t>
            </a:r>
            <a:r>
              <a:rPr lang="en-US" altLang="zh-CN" dirty="0" smtClean="0"/>
              <a:t>A</a:t>
            </a:r>
            <a:r>
              <a:rPr lang="zh-CN" altLang="en-US" dirty="0" smtClean="0"/>
              <a:t>是</a:t>
            </a:r>
            <a:r>
              <a:rPr lang="zh-CN" altLang="en-US" dirty="0"/>
              <a:t>引出的问题</a:t>
            </a:r>
            <a:r>
              <a:rPr lang="zh-CN" altLang="en-US" dirty="0" smtClean="0"/>
              <a:t>，是本研究</a:t>
            </a:r>
            <a:r>
              <a:rPr lang="zh-CN" altLang="en-US" dirty="0"/>
              <a:t>的</a:t>
            </a:r>
            <a:r>
              <a:rPr lang="zh-CN" altLang="en-US" dirty="0" smtClean="0"/>
              <a:t>目的；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后边的</a:t>
            </a:r>
            <a:r>
              <a:rPr lang="en-US" altLang="zh-CN" dirty="0" smtClean="0"/>
              <a:t>A</a:t>
            </a:r>
            <a:r>
              <a:rPr lang="zh-CN" altLang="en-US" dirty="0"/>
              <a:t>‘是你的结论，是</a:t>
            </a:r>
            <a:r>
              <a:rPr lang="zh-CN" altLang="en-US" dirty="0" smtClean="0"/>
              <a:t>问题解决与达成</a:t>
            </a:r>
            <a:r>
              <a:rPr lang="zh-CN" altLang="en-US" dirty="0"/>
              <a:t>的</a:t>
            </a:r>
            <a:r>
              <a:rPr lang="zh-CN" altLang="en-US" dirty="0" smtClean="0"/>
              <a:t>结果；</a:t>
            </a:r>
            <a:endParaRPr lang="en-US" altLang="zh-CN" dirty="0" smtClean="0"/>
          </a:p>
          <a:p>
            <a:pPr lvl="2"/>
            <a:r>
              <a:rPr lang="en-US" altLang="zh-CN" dirty="0" smtClean="0"/>
              <a:t>A’</a:t>
            </a:r>
            <a:r>
              <a:rPr lang="zh-CN" altLang="en-US" dirty="0" smtClean="0"/>
              <a:t>和</a:t>
            </a:r>
            <a:r>
              <a:rPr lang="en-US" altLang="zh-CN" dirty="0" smtClean="0"/>
              <a:t>A</a:t>
            </a:r>
            <a:r>
              <a:rPr lang="zh-CN" altLang="en-US" dirty="0" smtClean="0"/>
              <a:t>很相似，所以都有“</a:t>
            </a:r>
            <a:r>
              <a:rPr lang="en-US" altLang="zh-CN" dirty="0" smtClean="0"/>
              <a:t>A”</a:t>
            </a:r>
            <a:r>
              <a:rPr lang="zh-CN" altLang="en-US" dirty="0" smtClean="0"/>
              <a:t>，但</a:t>
            </a:r>
            <a:r>
              <a:rPr lang="en-US" altLang="zh-CN" dirty="0" smtClean="0"/>
              <a:t>A</a:t>
            </a:r>
            <a:r>
              <a:rPr lang="zh-CN" altLang="en-US" dirty="0" smtClean="0"/>
              <a:t>强调意义</a:t>
            </a:r>
            <a:r>
              <a:rPr lang="zh-CN" altLang="en-US" dirty="0"/>
              <a:t>、</a:t>
            </a:r>
            <a:r>
              <a:rPr lang="en-US" altLang="zh-CN" dirty="0" smtClean="0"/>
              <a:t>A</a:t>
            </a:r>
            <a:r>
              <a:rPr lang="zh-CN" altLang="en-US" dirty="0" smtClean="0"/>
              <a:t>‘强调结果</a:t>
            </a:r>
            <a:endParaRPr lang="en-US" altLang="zh-CN" dirty="0" smtClean="0"/>
          </a:p>
          <a:p>
            <a:pPr lvl="1"/>
            <a:r>
              <a:rPr lang="zh-CN" altLang="en-US" dirty="0"/>
              <a:t>中间的</a:t>
            </a:r>
            <a:r>
              <a:rPr lang="en-US" altLang="zh-CN" dirty="0"/>
              <a:t>B</a:t>
            </a:r>
            <a:r>
              <a:rPr lang="zh-CN" altLang="en-US" dirty="0"/>
              <a:t>是</a:t>
            </a:r>
            <a:r>
              <a:rPr lang="zh-CN" altLang="en-US" dirty="0" smtClean="0"/>
              <a:t>你做</a:t>
            </a:r>
            <a:r>
              <a:rPr lang="zh-CN" altLang="en-US" dirty="0"/>
              <a:t>的</a:t>
            </a:r>
            <a:r>
              <a:rPr lang="zh-CN" altLang="en-US" dirty="0" smtClean="0"/>
              <a:t>过程、做</a:t>
            </a:r>
            <a:r>
              <a:rPr lang="zh-CN" altLang="en-US" dirty="0"/>
              <a:t>的结果，是</a:t>
            </a:r>
            <a:r>
              <a:rPr lang="en-US" altLang="zh-CN" dirty="0" err="1"/>
              <a:t>PPT</a:t>
            </a:r>
            <a:r>
              <a:rPr lang="zh-CN" altLang="en-US" dirty="0"/>
              <a:t>的主体，</a:t>
            </a:r>
            <a:endParaRPr lang="en-US" altLang="zh-CN" dirty="0"/>
          </a:p>
          <a:p>
            <a:r>
              <a:rPr lang="en-US" altLang="zh-CN" dirty="0" smtClean="0"/>
              <a:t>ABA’</a:t>
            </a:r>
            <a:r>
              <a:rPr lang="zh-CN" altLang="en-US" dirty="0" smtClean="0"/>
              <a:t>像一个枣核，两头小中间肥</a:t>
            </a:r>
            <a:endParaRPr lang="en-US" altLang="zh-CN" dirty="0" smtClean="0"/>
          </a:p>
          <a:p>
            <a:pPr marL="0" indent="0">
              <a:buNone/>
            </a:pPr>
            <a:endParaRPr lang="en-US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b="1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 </a:t>
            </a:r>
            <a:r>
              <a:rPr lang="en-US" altLang="zh-CN" dirty="0" smtClean="0"/>
              <a:t>ABA</a:t>
            </a:r>
            <a:r>
              <a:rPr lang="zh-CN" altLang="en-US" dirty="0" smtClean="0"/>
              <a:t>’</a:t>
            </a:r>
            <a:endParaRPr lang="en-US" dirty="0"/>
          </a:p>
        </p:txBody>
      </p:sp>
      <p:pic>
        <p:nvPicPr>
          <p:cNvPr id="1026" name="Picture 2" descr="https://gimg2.baidu.com/image_search/src=http%3A%2F%2Ftxt25-2.book118.com%2F2017%2F0604%2Fbook111486%2F111485955.jpg&amp;refer=http%3A%2F%2Ftxt25-2.book118.com&amp;app=2002&amp;size=f9999,10000&amp;q=a80&amp;n=0&amp;g=0n&amp;fmt=jpeg?sec=1625029919&amp;t=9d75868185ffcfd3369025877f7f32a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1" t="53702" r="77280" b="8941"/>
          <a:stretch/>
        </p:blipFill>
        <p:spPr bwMode="auto">
          <a:xfrm rot="5400000">
            <a:off x="2326508" y="4129869"/>
            <a:ext cx="616602" cy="1167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1900473" y="4531408"/>
            <a:ext cx="14686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</a:t>
            </a:r>
            <a:r>
              <a:rPr lang="en-US" altLang="zh-CN" dirty="0" smtClean="0"/>
              <a:t>A    </a:t>
            </a:r>
            <a:r>
              <a:rPr lang="en-US" altLang="zh-CN" sz="4800" dirty="0" smtClean="0"/>
              <a:t>B </a:t>
            </a:r>
            <a:r>
              <a:rPr lang="en-US" altLang="zh-CN" dirty="0" smtClean="0"/>
              <a:t>  A</a:t>
            </a:r>
            <a:r>
              <a:rPr lang="zh-CN" altLang="en-US" dirty="0"/>
              <a:t>’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355267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Freeform 10"/>
          <p:cNvSpPr>
            <a:spLocks noChangeAspect="1"/>
          </p:cNvSpPr>
          <p:nvPr userDrawn="1"/>
        </p:nvSpPr>
        <p:spPr bwMode="auto">
          <a:xfrm>
            <a:off x="1841535" y="1367357"/>
            <a:ext cx="843427" cy="343858"/>
          </a:xfrm>
          <a:custGeom>
            <a:avLst/>
            <a:gdLst>
              <a:gd name="T0" fmla="*/ 3120 w 3800"/>
              <a:gd name="T1" fmla="*/ 0 h 1532"/>
              <a:gd name="T2" fmla="*/ 682 w 3800"/>
              <a:gd name="T3" fmla="*/ 0 h 1532"/>
              <a:gd name="T4" fmla="*/ 682 w 3800"/>
              <a:gd name="T5" fmla="*/ 284 h 1532"/>
              <a:gd name="T6" fmla="*/ 0 w 3800"/>
              <a:gd name="T7" fmla="*/ 766 h 1532"/>
              <a:gd name="T8" fmla="*/ 682 w 3800"/>
              <a:gd name="T9" fmla="*/ 1248 h 1532"/>
              <a:gd name="T10" fmla="*/ 682 w 3800"/>
              <a:gd name="T11" fmla="*/ 1532 h 1532"/>
              <a:gd name="T12" fmla="*/ 3120 w 3800"/>
              <a:gd name="T13" fmla="*/ 1532 h 1532"/>
              <a:gd name="T14" fmla="*/ 3120 w 3800"/>
              <a:gd name="T15" fmla="*/ 1248 h 1532"/>
              <a:gd name="T16" fmla="*/ 3800 w 3800"/>
              <a:gd name="T17" fmla="*/ 766 h 1532"/>
              <a:gd name="T18" fmla="*/ 3120 w 3800"/>
              <a:gd name="T19" fmla="*/ 284 h 1532"/>
              <a:gd name="T20" fmla="*/ 3120 w 3800"/>
              <a:gd name="T21" fmla="*/ 0 h 1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00" h="1532">
                <a:moveTo>
                  <a:pt x="3120" y="0"/>
                </a:moveTo>
                <a:lnTo>
                  <a:pt x="682" y="0"/>
                </a:lnTo>
                <a:lnTo>
                  <a:pt x="682" y="284"/>
                </a:lnTo>
                <a:lnTo>
                  <a:pt x="0" y="766"/>
                </a:lnTo>
                <a:lnTo>
                  <a:pt x="682" y="1248"/>
                </a:lnTo>
                <a:lnTo>
                  <a:pt x="682" y="1532"/>
                </a:lnTo>
                <a:lnTo>
                  <a:pt x="3120" y="1532"/>
                </a:lnTo>
                <a:lnTo>
                  <a:pt x="3120" y="1248"/>
                </a:lnTo>
                <a:lnTo>
                  <a:pt x="3800" y="766"/>
                </a:lnTo>
                <a:lnTo>
                  <a:pt x="3120" y="284"/>
                </a:lnTo>
                <a:lnTo>
                  <a:pt x="312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/>
          </a:p>
        </p:txBody>
      </p:sp>
      <p:sp>
        <p:nvSpPr>
          <p:cNvPr id="5" name="文本框 4"/>
          <p:cNvSpPr txBox="1">
            <a:spLocks/>
          </p:cNvSpPr>
          <p:nvPr userDrawn="1"/>
        </p:nvSpPr>
        <p:spPr>
          <a:xfrm>
            <a:off x="2071646" y="1303550"/>
            <a:ext cx="383206" cy="443226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>
            <a:stCxn id="4" idx="6"/>
          </p:cNvCxnSpPr>
          <p:nvPr/>
        </p:nvCxnSpPr>
        <p:spPr>
          <a:xfrm>
            <a:off x="2534033" y="1711215"/>
            <a:ext cx="4500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2915073" y="1274734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研究背景、目标与内容</a:t>
            </a:r>
          </a:p>
        </p:txBody>
      </p:sp>
      <p:sp>
        <p:nvSpPr>
          <p:cNvPr id="13" name="Freeform 10"/>
          <p:cNvSpPr>
            <a:spLocks noChangeAspect="1"/>
          </p:cNvSpPr>
          <p:nvPr userDrawn="1"/>
        </p:nvSpPr>
        <p:spPr bwMode="auto">
          <a:xfrm>
            <a:off x="1841535" y="2287330"/>
            <a:ext cx="843427" cy="343858"/>
          </a:xfrm>
          <a:custGeom>
            <a:avLst/>
            <a:gdLst>
              <a:gd name="T0" fmla="*/ 3120 w 3800"/>
              <a:gd name="T1" fmla="*/ 0 h 1532"/>
              <a:gd name="T2" fmla="*/ 682 w 3800"/>
              <a:gd name="T3" fmla="*/ 0 h 1532"/>
              <a:gd name="T4" fmla="*/ 682 w 3800"/>
              <a:gd name="T5" fmla="*/ 284 h 1532"/>
              <a:gd name="T6" fmla="*/ 0 w 3800"/>
              <a:gd name="T7" fmla="*/ 766 h 1532"/>
              <a:gd name="T8" fmla="*/ 682 w 3800"/>
              <a:gd name="T9" fmla="*/ 1248 h 1532"/>
              <a:gd name="T10" fmla="*/ 682 w 3800"/>
              <a:gd name="T11" fmla="*/ 1532 h 1532"/>
              <a:gd name="T12" fmla="*/ 3120 w 3800"/>
              <a:gd name="T13" fmla="*/ 1532 h 1532"/>
              <a:gd name="T14" fmla="*/ 3120 w 3800"/>
              <a:gd name="T15" fmla="*/ 1248 h 1532"/>
              <a:gd name="T16" fmla="*/ 3800 w 3800"/>
              <a:gd name="T17" fmla="*/ 766 h 1532"/>
              <a:gd name="T18" fmla="*/ 3120 w 3800"/>
              <a:gd name="T19" fmla="*/ 284 h 1532"/>
              <a:gd name="T20" fmla="*/ 3120 w 3800"/>
              <a:gd name="T21" fmla="*/ 0 h 1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00" h="1532">
                <a:moveTo>
                  <a:pt x="3120" y="0"/>
                </a:moveTo>
                <a:lnTo>
                  <a:pt x="682" y="0"/>
                </a:lnTo>
                <a:lnTo>
                  <a:pt x="682" y="284"/>
                </a:lnTo>
                <a:lnTo>
                  <a:pt x="0" y="766"/>
                </a:lnTo>
                <a:lnTo>
                  <a:pt x="682" y="1248"/>
                </a:lnTo>
                <a:lnTo>
                  <a:pt x="682" y="1532"/>
                </a:lnTo>
                <a:lnTo>
                  <a:pt x="3120" y="1532"/>
                </a:lnTo>
                <a:lnTo>
                  <a:pt x="3120" y="1248"/>
                </a:lnTo>
                <a:lnTo>
                  <a:pt x="3800" y="766"/>
                </a:lnTo>
                <a:lnTo>
                  <a:pt x="3120" y="284"/>
                </a:lnTo>
                <a:lnTo>
                  <a:pt x="312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/>
          </a:p>
        </p:txBody>
      </p:sp>
      <p:sp>
        <p:nvSpPr>
          <p:cNvPr id="14" name="文本框 13"/>
          <p:cNvSpPr txBox="1"/>
          <p:nvPr userDrawn="1"/>
        </p:nvSpPr>
        <p:spPr>
          <a:xfrm>
            <a:off x="2071646" y="2223523"/>
            <a:ext cx="383206" cy="443226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>
            <a:stCxn id="13" idx="6"/>
          </p:cNvCxnSpPr>
          <p:nvPr/>
        </p:nvCxnSpPr>
        <p:spPr>
          <a:xfrm>
            <a:off x="2534033" y="2631188"/>
            <a:ext cx="4500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915073" y="2194707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理论分析与器件设计</a:t>
            </a:r>
          </a:p>
        </p:txBody>
      </p:sp>
      <p:sp>
        <p:nvSpPr>
          <p:cNvPr id="18" name="Freeform 10"/>
          <p:cNvSpPr>
            <a:spLocks noChangeAspect="1"/>
          </p:cNvSpPr>
          <p:nvPr userDrawn="1"/>
        </p:nvSpPr>
        <p:spPr bwMode="auto">
          <a:xfrm>
            <a:off x="1841535" y="3207303"/>
            <a:ext cx="843427" cy="343858"/>
          </a:xfrm>
          <a:custGeom>
            <a:avLst/>
            <a:gdLst>
              <a:gd name="T0" fmla="*/ 3120 w 3800"/>
              <a:gd name="T1" fmla="*/ 0 h 1532"/>
              <a:gd name="T2" fmla="*/ 682 w 3800"/>
              <a:gd name="T3" fmla="*/ 0 h 1532"/>
              <a:gd name="T4" fmla="*/ 682 w 3800"/>
              <a:gd name="T5" fmla="*/ 284 h 1532"/>
              <a:gd name="T6" fmla="*/ 0 w 3800"/>
              <a:gd name="T7" fmla="*/ 766 h 1532"/>
              <a:gd name="T8" fmla="*/ 682 w 3800"/>
              <a:gd name="T9" fmla="*/ 1248 h 1532"/>
              <a:gd name="T10" fmla="*/ 682 w 3800"/>
              <a:gd name="T11" fmla="*/ 1532 h 1532"/>
              <a:gd name="T12" fmla="*/ 3120 w 3800"/>
              <a:gd name="T13" fmla="*/ 1532 h 1532"/>
              <a:gd name="T14" fmla="*/ 3120 w 3800"/>
              <a:gd name="T15" fmla="*/ 1248 h 1532"/>
              <a:gd name="T16" fmla="*/ 3800 w 3800"/>
              <a:gd name="T17" fmla="*/ 766 h 1532"/>
              <a:gd name="T18" fmla="*/ 3120 w 3800"/>
              <a:gd name="T19" fmla="*/ 284 h 1532"/>
              <a:gd name="T20" fmla="*/ 3120 w 3800"/>
              <a:gd name="T21" fmla="*/ 0 h 1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00" h="1532">
                <a:moveTo>
                  <a:pt x="3120" y="0"/>
                </a:moveTo>
                <a:lnTo>
                  <a:pt x="682" y="0"/>
                </a:lnTo>
                <a:lnTo>
                  <a:pt x="682" y="284"/>
                </a:lnTo>
                <a:lnTo>
                  <a:pt x="0" y="766"/>
                </a:lnTo>
                <a:lnTo>
                  <a:pt x="682" y="1248"/>
                </a:lnTo>
                <a:lnTo>
                  <a:pt x="682" y="1532"/>
                </a:lnTo>
                <a:lnTo>
                  <a:pt x="3120" y="1532"/>
                </a:lnTo>
                <a:lnTo>
                  <a:pt x="3120" y="1248"/>
                </a:lnTo>
                <a:lnTo>
                  <a:pt x="3800" y="766"/>
                </a:lnTo>
                <a:lnTo>
                  <a:pt x="3120" y="284"/>
                </a:lnTo>
                <a:lnTo>
                  <a:pt x="312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/>
          </a:p>
        </p:txBody>
      </p:sp>
      <p:sp>
        <p:nvSpPr>
          <p:cNvPr id="19" name="文本框 18"/>
          <p:cNvSpPr txBox="1"/>
          <p:nvPr userDrawn="1"/>
        </p:nvSpPr>
        <p:spPr>
          <a:xfrm>
            <a:off x="2071646" y="3143496"/>
            <a:ext cx="383206" cy="443226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>
            <a:stCxn id="18" idx="6"/>
          </p:cNvCxnSpPr>
          <p:nvPr/>
        </p:nvCxnSpPr>
        <p:spPr>
          <a:xfrm>
            <a:off x="2534033" y="3551161"/>
            <a:ext cx="4500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2915073" y="3114680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制作工艺</a:t>
            </a:r>
          </a:p>
        </p:txBody>
      </p:sp>
      <p:sp>
        <p:nvSpPr>
          <p:cNvPr id="23" name="Freeform 10"/>
          <p:cNvSpPr>
            <a:spLocks noChangeAspect="1"/>
          </p:cNvSpPr>
          <p:nvPr userDrawn="1"/>
        </p:nvSpPr>
        <p:spPr bwMode="auto">
          <a:xfrm>
            <a:off x="1841535" y="4127276"/>
            <a:ext cx="843427" cy="343858"/>
          </a:xfrm>
          <a:custGeom>
            <a:avLst/>
            <a:gdLst>
              <a:gd name="T0" fmla="*/ 3120 w 3800"/>
              <a:gd name="T1" fmla="*/ 0 h 1532"/>
              <a:gd name="T2" fmla="*/ 682 w 3800"/>
              <a:gd name="T3" fmla="*/ 0 h 1532"/>
              <a:gd name="T4" fmla="*/ 682 w 3800"/>
              <a:gd name="T5" fmla="*/ 284 h 1532"/>
              <a:gd name="T6" fmla="*/ 0 w 3800"/>
              <a:gd name="T7" fmla="*/ 766 h 1532"/>
              <a:gd name="T8" fmla="*/ 682 w 3800"/>
              <a:gd name="T9" fmla="*/ 1248 h 1532"/>
              <a:gd name="T10" fmla="*/ 682 w 3800"/>
              <a:gd name="T11" fmla="*/ 1532 h 1532"/>
              <a:gd name="T12" fmla="*/ 3120 w 3800"/>
              <a:gd name="T13" fmla="*/ 1532 h 1532"/>
              <a:gd name="T14" fmla="*/ 3120 w 3800"/>
              <a:gd name="T15" fmla="*/ 1248 h 1532"/>
              <a:gd name="T16" fmla="*/ 3800 w 3800"/>
              <a:gd name="T17" fmla="*/ 766 h 1532"/>
              <a:gd name="T18" fmla="*/ 3120 w 3800"/>
              <a:gd name="T19" fmla="*/ 284 h 1532"/>
              <a:gd name="T20" fmla="*/ 3120 w 3800"/>
              <a:gd name="T21" fmla="*/ 0 h 1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00" h="1532">
                <a:moveTo>
                  <a:pt x="3120" y="0"/>
                </a:moveTo>
                <a:lnTo>
                  <a:pt x="682" y="0"/>
                </a:lnTo>
                <a:lnTo>
                  <a:pt x="682" y="284"/>
                </a:lnTo>
                <a:lnTo>
                  <a:pt x="0" y="766"/>
                </a:lnTo>
                <a:lnTo>
                  <a:pt x="682" y="1248"/>
                </a:lnTo>
                <a:lnTo>
                  <a:pt x="682" y="1532"/>
                </a:lnTo>
                <a:lnTo>
                  <a:pt x="3120" y="1532"/>
                </a:lnTo>
                <a:lnTo>
                  <a:pt x="3120" y="1248"/>
                </a:lnTo>
                <a:lnTo>
                  <a:pt x="3800" y="766"/>
                </a:lnTo>
                <a:lnTo>
                  <a:pt x="3120" y="284"/>
                </a:lnTo>
                <a:lnTo>
                  <a:pt x="312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/>
          </a:p>
        </p:txBody>
      </p:sp>
      <p:sp>
        <p:nvSpPr>
          <p:cNvPr id="24" name="文本框 23"/>
          <p:cNvSpPr txBox="1"/>
          <p:nvPr userDrawn="1"/>
        </p:nvSpPr>
        <p:spPr>
          <a:xfrm>
            <a:off x="2071646" y="4063469"/>
            <a:ext cx="383206" cy="443226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>
            <a:stCxn id="23" idx="6"/>
          </p:cNvCxnSpPr>
          <p:nvPr/>
        </p:nvCxnSpPr>
        <p:spPr>
          <a:xfrm>
            <a:off x="2534033" y="4471134"/>
            <a:ext cx="45000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2915073" y="4034653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特性测试</a:t>
            </a:r>
          </a:p>
        </p:txBody>
      </p:sp>
      <p:sp>
        <p:nvSpPr>
          <p:cNvPr id="33" name="Freeform 10"/>
          <p:cNvSpPr>
            <a:spLocks noChangeAspect="1"/>
          </p:cNvSpPr>
          <p:nvPr userDrawn="1"/>
        </p:nvSpPr>
        <p:spPr bwMode="auto">
          <a:xfrm>
            <a:off x="1841535" y="5047251"/>
            <a:ext cx="843427" cy="343858"/>
          </a:xfrm>
          <a:custGeom>
            <a:avLst/>
            <a:gdLst>
              <a:gd name="T0" fmla="*/ 3120 w 3800"/>
              <a:gd name="T1" fmla="*/ 0 h 1532"/>
              <a:gd name="T2" fmla="*/ 682 w 3800"/>
              <a:gd name="T3" fmla="*/ 0 h 1532"/>
              <a:gd name="T4" fmla="*/ 682 w 3800"/>
              <a:gd name="T5" fmla="*/ 284 h 1532"/>
              <a:gd name="T6" fmla="*/ 0 w 3800"/>
              <a:gd name="T7" fmla="*/ 766 h 1532"/>
              <a:gd name="T8" fmla="*/ 682 w 3800"/>
              <a:gd name="T9" fmla="*/ 1248 h 1532"/>
              <a:gd name="T10" fmla="*/ 682 w 3800"/>
              <a:gd name="T11" fmla="*/ 1532 h 1532"/>
              <a:gd name="T12" fmla="*/ 3120 w 3800"/>
              <a:gd name="T13" fmla="*/ 1532 h 1532"/>
              <a:gd name="T14" fmla="*/ 3120 w 3800"/>
              <a:gd name="T15" fmla="*/ 1248 h 1532"/>
              <a:gd name="T16" fmla="*/ 3800 w 3800"/>
              <a:gd name="T17" fmla="*/ 766 h 1532"/>
              <a:gd name="T18" fmla="*/ 3120 w 3800"/>
              <a:gd name="T19" fmla="*/ 284 h 1532"/>
              <a:gd name="T20" fmla="*/ 3120 w 3800"/>
              <a:gd name="T21" fmla="*/ 0 h 1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00" h="1532">
                <a:moveTo>
                  <a:pt x="3120" y="0"/>
                </a:moveTo>
                <a:lnTo>
                  <a:pt x="682" y="0"/>
                </a:lnTo>
                <a:lnTo>
                  <a:pt x="682" y="284"/>
                </a:lnTo>
                <a:lnTo>
                  <a:pt x="0" y="766"/>
                </a:lnTo>
                <a:lnTo>
                  <a:pt x="682" y="1248"/>
                </a:lnTo>
                <a:lnTo>
                  <a:pt x="682" y="1532"/>
                </a:lnTo>
                <a:lnTo>
                  <a:pt x="3120" y="1532"/>
                </a:lnTo>
                <a:lnTo>
                  <a:pt x="3120" y="1248"/>
                </a:lnTo>
                <a:lnTo>
                  <a:pt x="3800" y="766"/>
                </a:lnTo>
                <a:lnTo>
                  <a:pt x="3120" y="284"/>
                </a:lnTo>
                <a:lnTo>
                  <a:pt x="312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/>
          </a:p>
        </p:txBody>
      </p:sp>
      <p:sp>
        <p:nvSpPr>
          <p:cNvPr id="34" name="文本框 33"/>
          <p:cNvSpPr txBox="1"/>
          <p:nvPr userDrawn="1"/>
        </p:nvSpPr>
        <p:spPr>
          <a:xfrm>
            <a:off x="2071646" y="4983444"/>
            <a:ext cx="383206" cy="443226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/>
          <p:cNvCxnSpPr>
            <a:stCxn id="33" idx="6"/>
          </p:cNvCxnSpPr>
          <p:nvPr/>
        </p:nvCxnSpPr>
        <p:spPr>
          <a:xfrm>
            <a:off x="2534033" y="5391109"/>
            <a:ext cx="4500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2915073" y="4954628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总结与后续工作规划</a:t>
            </a:r>
          </a:p>
        </p:txBody>
      </p:sp>
    </p:spTree>
    <p:extLst>
      <p:ext uri="{BB962C8B-B14F-4D97-AF65-F5344CB8AC3E}">
        <p14:creationId xmlns:p14="http://schemas.microsoft.com/office/powerpoint/2010/main" val="357823802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="" xmlns:a16="http://schemas.microsoft.com/office/drawing/2014/main" id="{77EEBF05-E732-4E96-AFCC-7C2E272E02E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2433" y="1551600"/>
            <a:ext cx="4032000" cy="4826248"/>
          </a:xfrm>
        </p:spPr>
        <p:txBody>
          <a:bodyPr/>
          <a:lstStyle/>
          <a:p>
            <a:r>
              <a:rPr lang="zh-CN" altLang="en-US" sz="1800" b="1" dirty="0">
                <a:solidFill>
                  <a:schemeClr val="accent1"/>
                </a:solidFill>
              </a:rPr>
              <a:t>二次升温实验结果</a:t>
            </a:r>
            <a:endParaRPr lang="en-US" altLang="zh-CN" sz="1800" b="1" dirty="0">
              <a:solidFill>
                <a:schemeClr val="accent1"/>
              </a:solidFill>
            </a:endParaRPr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B509AC12-8549-4C81-A4FA-218CBA705DAE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473914" y="2312093"/>
            <a:ext cx="3255963" cy="3305262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p"/>
            </a:pPr>
            <a:r>
              <a:rPr lang="en-US" altLang="zh-CN" dirty="0" smtClean="0"/>
              <a:t>SAW</a:t>
            </a:r>
            <a:r>
              <a:rPr lang="zh-CN" altLang="en-US" dirty="0"/>
              <a:t>传感器最高测量温度已经达到</a:t>
            </a:r>
            <a:r>
              <a:rPr lang="en-US" altLang="zh-CN" dirty="0"/>
              <a:t>800</a:t>
            </a:r>
            <a:r>
              <a:rPr lang="zh-CN" altLang="en-US" dirty="0"/>
              <a:t>度，</a:t>
            </a:r>
            <a:r>
              <a:rPr lang="zh-CN" altLang="en-US" b="1" dirty="0">
                <a:solidFill>
                  <a:srgbClr val="FF0000"/>
                </a:solidFill>
              </a:rPr>
              <a:t>打破了之前的</a:t>
            </a:r>
            <a:r>
              <a:rPr lang="zh-CN" altLang="en-US" b="1" dirty="0" smtClean="0">
                <a:solidFill>
                  <a:srgbClr val="FF0000"/>
                </a:solidFill>
              </a:rPr>
              <a:t>记录。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>
              <a:buFont typeface="Wingdings" panose="05000000000000000000" pitchFamily="2" charset="2"/>
              <a:buChar char="p"/>
            </a:pPr>
            <a:r>
              <a:rPr lang="zh-CN" altLang="en-US" dirty="0"/>
              <a:t>测量误差小于 </a:t>
            </a:r>
            <a:r>
              <a:rPr lang="en-US" altLang="zh-CN" dirty="0"/>
              <a:t>1%</a:t>
            </a:r>
            <a:r>
              <a:rPr lang="zh-CN" altLang="en-US" dirty="0"/>
              <a:t>，整体表现出一定重复性。</a:t>
            </a:r>
            <a:endParaRPr lang="en-US" altLang="zh-CN" dirty="0"/>
          </a:p>
          <a:p>
            <a:pPr>
              <a:buFont typeface="Wingdings" panose="05000000000000000000" pitchFamily="2" charset="2"/>
              <a:buChar char="p"/>
            </a:pPr>
            <a:r>
              <a:rPr lang="zh-CN" altLang="en-US" dirty="0"/>
              <a:t>在高温下表现出一定的稳定性。</a:t>
            </a:r>
          </a:p>
        </p:txBody>
      </p:sp>
      <p:sp>
        <p:nvSpPr>
          <p:cNvPr id="4" name="标题 3">
            <a:extLst>
              <a:ext uri="{FF2B5EF4-FFF2-40B4-BE49-F238E27FC236}">
                <a16:creationId xmlns="" xmlns:a16="http://schemas.microsoft.com/office/drawing/2014/main" id="{AAF8ED45-08AA-44FD-938B-C156565904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温频特性测试</a:t>
            </a:r>
            <a:r>
              <a:rPr lang="en-US" altLang="zh-CN" dirty="0"/>
              <a:t>——</a:t>
            </a:r>
            <a:r>
              <a:rPr lang="zh-CN" altLang="en-US" dirty="0"/>
              <a:t>高温测试（重复性与稳定性）</a:t>
            </a:r>
          </a:p>
        </p:txBody>
      </p:sp>
      <p:pic>
        <p:nvPicPr>
          <p:cNvPr id="17410" name="图片 18">
            <a:extLst>
              <a:ext uri="{FF2B5EF4-FFF2-40B4-BE49-F238E27FC236}">
                <a16:creationId xmlns="" xmlns:a16="http://schemas.microsoft.com/office/drawing/2014/main" id="{DE7C7F01-1486-4119-9C11-12756C0C12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55" y="1899060"/>
            <a:ext cx="2527300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图片 22">
            <a:extLst>
              <a:ext uri="{FF2B5EF4-FFF2-40B4-BE49-F238E27FC236}">
                <a16:creationId xmlns="" xmlns:a16="http://schemas.microsoft.com/office/drawing/2014/main" id="{76D17C2B-4E66-4D6E-BEA8-FED7F13C5E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574" y="1898564"/>
            <a:ext cx="2540000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E1BA8F48-8A49-4DD4-99CE-631F7F01BED2}"/>
              </a:ext>
            </a:extLst>
          </p:cNvPr>
          <p:cNvSpPr/>
          <p:nvPr/>
        </p:nvSpPr>
        <p:spPr>
          <a:xfrm>
            <a:off x="189499" y="3886455"/>
            <a:ext cx="48117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/>
              <a:t>初始频率为</a:t>
            </a:r>
            <a:r>
              <a:rPr lang="en-US" altLang="zh-CN" sz="1600" dirty="0"/>
              <a:t>415.75MHz,</a:t>
            </a:r>
            <a:r>
              <a:rPr lang="zh-CN" altLang="en-US" sz="1600" dirty="0"/>
              <a:t>温度频率系数为</a:t>
            </a:r>
            <a:r>
              <a:rPr lang="en-US" altLang="zh-CN" sz="1600" dirty="0"/>
              <a:t>-2.97KHz/</a:t>
            </a:r>
            <a:r>
              <a:rPr lang="zh-CN" altLang="en-US" sz="1600" dirty="0"/>
              <a:t>℃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1B618D05-232C-4826-A837-2001608DE499}"/>
              </a:ext>
            </a:extLst>
          </p:cNvPr>
          <p:cNvSpPr txBox="1"/>
          <p:nvPr/>
        </p:nvSpPr>
        <p:spPr>
          <a:xfrm>
            <a:off x="262393" y="4225009"/>
            <a:ext cx="45063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schemeClr val="accent1"/>
                </a:solidFill>
              </a:rPr>
              <a:t>800</a:t>
            </a:r>
            <a:r>
              <a:rPr lang="zh-CN" altLang="en-US" b="1" dirty="0">
                <a:solidFill>
                  <a:schemeClr val="accent1"/>
                </a:solidFill>
              </a:rPr>
              <a:t>℃下保持</a:t>
            </a:r>
            <a:r>
              <a:rPr lang="en-US" altLang="zh-CN" b="1" dirty="0">
                <a:solidFill>
                  <a:schemeClr val="accent1"/>
                </a:solidFill>
              </a:rPr>
              <a:t>1</a:t>
            </a:r>
            <a:r>
              <a:rPr lang="zh-CN" altLang="en-US" b="1" dirty="0">
                <a:solidFill>
                  <a:schemeClr val="accent1"/>
                </a:solidFill>
              </a:rPr>
              <a:t>小时并连续采集实验数据</a:t>
            </a:r>
          </a:p>
        </p:txBody>
      </p:sp>
      <p:pic>
        <p:nvPicPr>
          <p:cNvPr id="17412" name="图片 23">
            <a:extLst>
              <a:ext uri="{FF2B5EF4-FFF2-40B4-BE49-F238E27FC236}">
                <a16:creationId xmlns="" xmlns:a16="http://schemas.microsoft.com/office/drawing/2014/main" id="{147C2690-C47D-4EBF-87D7-4DFC90ACA8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55" y="4679236"/>
            <a:ext cx="2533650" cy="198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图片 24">
            <a:extLst>
              <a:ext uri="{FF2B5EF4-FFF2-40B4-BE49-F238E27FC236}">
                <a16:creationId xmlns="" xmlns:a16="http://schemas.microsoft.com/office/drawing/2014/main" id="{9FED6581-6357-4596-BCC4-6288F18CFE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5355" y="4706472"/>
            <a:ext cx="2397125" cy="197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椭圆 5"/>
          <p:cNvSpPr/>
          <p:nvPr/>
        </p:nvSpPr>
        <p:spPr>
          <a:xfrm>
            <a:off x="1632768" y="2930055"/>
            <a:ext cx="751562" cy="66109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20664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695DB709-4743-45C7-96C3-FAC7220389B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zh-CN" dirty="0"/>
              <a:t>850</a:t>
            </a:r>
            <a:r>
              <a:rPr lang="zh-CN" altLang="en-US" dirty="0"/>
              <a:t>℃高温处理</a:t>
            </a:r>
            <a:r>
              <a:rPr lang="zh-CN" altLang="en-US" dirty="0" smtClean="0"/>
              <a:t>前</a:t>
            </a:r>
            <a:endParaRPr lang="zh-CN" altLang="en-US" dirty="0"/>
          </a:p>
        </p:txBody>
      </p:sp>
      <p:sp>
        <p:nvSpPr>
          <p:cNvPr id="5" name="内容占位符 4">
            <a:extLst>
              <a:ext uri="{FF2B5EF4-FFF2-40B4-BE49-F238E27FC236}">
                <a16:creationId xmlns="" xmlns:a16="http://schemas.microsoft.com/office/drawing/2014/main" id="{C448BD65-7038-4D09-9473-7EF6174846A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786313" y="1717675"/>
            <a:ext cx="4032250" cy="4826248"/>
          </a:xfrm>
        </p:spPr>
        <p:txBody>
          <a:bodyPr/>
          <a:lstStyle/>
          <a:p>
            <a:r>
              <a:rPr lang="en-US" altLang="zh-CN" dirty="0"/>
              <a:t>850</a:t>
            </a:r>
            <a:r>
              <a:rPr lang="zh-CN" altLang="en-US" dirty="0"/>
              <a:t>℃高温处理后</a:t>
            </a: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="" xmlns:a16="http://schemas.microsoft.com/office/drawing/2014/main" id="{CE4FCF4F-E997-48C4-9E9E-181FA37FB5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SAW</a:t>
            </a:r>
            <a:r>
              <a:rPr lang="zh-CN" altLang="en-US" dirty="0" smtClean="0"/>
              <a:t>器件有</a:t>
            </a:r>
            <a:r>
              <a:rPr lang="zh-CN" altLang="en-US" dirty="0"/>
              <a:t>无</a:t>
            </a:r>
            <a:r>
              <a:rPr lang="zh-CN" altLang="en-US" dirty="0" smtClean="0"/>
              <a:t>钝化比较 </a:t>
            </a:r>
            <a:endParaRPr lang="zh-CN" altLang="en-US" dirty="0"/>
          </a:p>
        </p:txBody>
      </p:sp>
      <p:pic>
        <p:nvPicPr>
          <p:cNvPr id="11266" name="图片 25">
            <a:extLst>
              <a:ext uri="{FF2B5EF4-FFF2-40B4-BE49-F238E27FC236}">
                <a16:creationId xmlns="" xmlns:a16="http://schemas.microsoft.com/office/drawing/2014/main" id="{3601AB73-4E93-4B99-9AA2-D6DEDBAC45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173" y="2191406"/>
            <a:ext cx="2669351" cy="2001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图片 26">
            <a:extLst>
              <a:ext uri="{FF2B5EF4-FFF2-40B4-BE49-F238E27FC236}">
                <a16:creationId xmlns="" xmlns:a16="http://schemas.microsoft.com/office/drawing/2014/main" id="{A211DCBB-3404-4E27-9345-FD400F25E7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3711" y="2191406"/>
            <a:ext cx="2674790" cy="2001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3133380" y="2835321"/>
            <a:ext cx="17940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002060"/>
                </a:solidFill>
              </a:rPr>
              <a:t>（无钝化层） </a:t>
            </a:r>
            <a:endParaRPr lang="en-US" sz="2000" b="1" dirty="0">
              <a:solidFill>
                <a:srgbClr val="002060"/>
              </a:solidFill>
            </a:endParaRPr>
          </a:p>
        </p:txBody>
      </p:sp>
      <p:pic>
        <p:nvPicPr>
          <p:cNvPr id="10" name="图片 6">
            <a:extLst>
              <a:ext uri="{FF2B5EF4-FFF2-40B4-BE49-F238E27FC236}">
                <a16:creationId xmlns="" xmlns:a16="http://schemas.microsoft.com/office/drawing/2014/main" id="{2E1724AD-F6F7-4C74-8BAB-1C00A075B3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834" y="4422886"/>
            <a:ext cx="2444691" cy="1830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8">
            <a:extLst>
              <a:ext uri="{FF2B5EF4-FFF2-40B4-BE49-F238E27FC236}">
                <a16:creationId xmlns="" xmlns:a16="http://schemas.microsoft.com/office/drawing/2014/main" id="{8B1C2707-6B6F-43BC-AD7F-13ABB4642B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3711" y="4422886"/>
            <a:ext cx="2444690" cy="1830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3027060" y="5076690"/>
            <a:ext cx="17940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002060"/>
                </a:solidFill>
              </a:rPr>
              <a:t>（有钝化层） 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61173" y="3846317"/>
            <a:ext cx="4357389" cy="461665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钝化层</a:t>
            </a:r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SAW</a:t>
            </a:r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起到</a:t>
            </a:r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了保护作用！</a:t>
            </a:r>
            <a:endParaRPr 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111500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Freeform 10"/>
          <p:cNvSpPr>
            <a:spLocks/>
          </p:cNvSpPr>
          <p:nvPr userDrawn="1"/>
        </p:nvSpPr>
        <p:spPr bwMode="auto">
          <a:xfrm>
            <a:off x="1841535" y="1367357"/>
            <a:ext cx="843427" cy="343858"/>
          </a:xfrm>
          <a:custGeom>
            <a:avLst/>
            <a:gdLst>
              <a:gd name="T0" fmla="*/ 3120 w 3800"/>
              <a:gd name="T1" fmla="*/ 0 h 1532"/>
              <a:gd name="T2" fmla="*/ 682 w 3800"/>
              <a:gd name="T3" fmla="*/ 0 h 1532"/>
              <a:gd name="T4" fmla="*/ 682 w 3800"/>
              <a:gd name="T5" fmla="*/ 284 h 1532"/>
              <a:gd name="T6" fmla="*/ 0 w 3800"/>
              <a:gd name="T7" fmla="*/ 766 h 1532"/>
              <a:gd name="T8" fmla="*/ 682 w 3800"/>
              <a:gd name="T9" fmla="*/ 1248 h 1532"/>
              <a:gd name="T10" fmla="*/ 682 w 3800"/>
              <a:gd name="T11" fmla="*/ 1532 h 1532"/>
              <a:gd name="T12" fmla="*/ 3120 w 3800"/>
              <a:gd name="T13" fmla="*/ 1532 h 1532"/>
              <a:gd name="T14" fmla="*/ 3120 w 3800"/>
              <a:gd name="T15" fmla="*/ 1248 h 1532"/>
              <a:gd name="T16" fmla="*/ 3800 w 3800"/>
              <a:gd name="T17" fmla="*/ 766 h 1532"/>
              <a:gd name="T18" fmla="*/ 3120 w 3800"/>
              <a:gd name="T19" fmla="*/ 284 h 1532"/>
              <a:gd name="T20" fmla="*/ 3120 w 3800"/>
              <a:gd name="T21" fmla="*/ 0 h 1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00" h="1532">
                <a:moveTo>
                  <a:pt x="3120" y="0"/>
                </a:moveTo>
                <a:lnTo>
                  <a:pt x="682" y="0"/>
                </a:lnTo>
                <a:lnTo>
                  <a:pt x="682" y="284"/>
                </a:lnTo>
                <a:lnTo>
                  <a:pt x="0" y="766"/>
                </a:lnTo>
                <a:lnTo>
                  <a:pt x="682" y="1248"/>
                </a:lnTo>
                <a:lnTo>
                  <a:pt x="682" y="1532"/>
                </a:lnTo>
                <a:lnTo>
                  <a:pt x="3120" y="1532"/>
                </a:lnTo>
                <a:lnTo>
                  <a:pt x="3120" y="1248"/>
                </a:lnTo>
                <a:lnTo>
                  <a:pt x="3800" y="766"/>
                </a:lnTo>
                <a:lnTo>
                  <a:pt x="3120" y="284"/>
                </a:lnTo>
                <a:lnTo>
                  <a:pt x="312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/>
          </a:p>
        </p:txBody>
      </p:sp>
      <p:sp>
        <p:nvSpPr>
          <p:cNvPr id="5" name="文本框 4"/>
          <p:cNvSpPr txBox="1"/>
          <p:nvPr userDrawn="1"/>
        </p:nvSpPr>
        <p:spPr>
          <a:xfrm>
            <a:off x="2071646" y="1303550"/>
            <a:ext cx="383206" cy="443226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>
            <a:stCxn id="4" idx="6"/>
          </p:cNvCxnSpPr>
          <p:nvPr/>
        </p:nvCxnSpPr>
        <p:spPr>
          <a:xfrm>
            <a:off x="2534033" y="1711215"/>
            <a:ext cx="4500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2915073" y="1274734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研究背景、目标与内容</a:t>
            </a:r>
          </a:p>
        </p:txBody>
      </p:sp>
      <p:sp>
        <p:nvSpPr>
          <p:cNvPr id="13" name="Freeform 10"/>
          <p:cNvSpPr>
            <a:spLocks/>
          </p:cNvSpPr>
          <p:nvPr userDrawn="1"/>
        </p:nvSpPr>
        <p:spPr bwMode="auto">
          <a:xfrm>
            <a:off x="1841535" y="2287330"/>
            <a:ext cx="843427" cy="343858"/>
          </a:xfrm>
          <a:custGeom>
            <a:avLst/>
            <a:gdLst>
              <a:gd name="T0" fmla="*/ 3120 w 3800"/>
              <a:gd name="T1" fmla="*/ 0 h 1532"/>
              <a:gd name="T2" fmla="*/ 682 w 3800"/>
              <a:gd name="T3" fmla="*/ 0 h 1532"/>
              <a:gd name="T4" fmla="*/ 682 w 3800"/>
              <a:gd name="T5" fmla="*/ 284 h 1532"/>
              <a:gd name="T6" fmla="*/ 0 w 3800"/>
              <a:gd name="T7" fmla="*/ 766 h 1532"/>
              <a:gd name="T8" fmla="*/ 682 w 3800"/>
              <a:gd name="T9" fmla="*/ 1248 h 1532"/>
              <a:gd name="T10" fmla="*/ 682 w 3800"/>
              <a:gd name="T11" fmla="*/ 1532 h 1532"/>
              <a:gd name="T12" fmla="*/ 3120 w 3800"/>
              <a:gd name="T13" fmla="*/ 1532 h 1532"/>
              <a:gd name="T14" fmla="*/ 3120 w 3800"/>
              <a:gd name="T15" fmla="*/ 1248 h 1532"/>
              <a:gd name="T16" fmla="*/ 3800 w 3800"/>
              <a:gd name="T17" fmla="*/ 766 h 1532"/>
              <a:gd name="T18" fmla="*/ 3120 w 3800"/>
              <a:gd name="T19" fmla="*/ 284 h 1532"/>
              <a:gd name="T20" fmla="*/ 3120 w 3800"/>
              <a:gd name="T21" fmla="*/ 0 h 1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00" h="1532">
                <a:moveTo>
                  <a:pt x="3120" y="0"/>
                </a:moveTo>
                <a:lnTo>
                  <a:pt x="682" y="0"/>
                </a:lnTo>
                <a:lnTo>
                  <a:pt x="682" y="284"/>
                </a:lnTo>
                <a:lnTo>
                  <a:pt x="0" y="766"/>
                </a:lnTo>
                <a:lnTo>
                  <a:pt x="682" y="1248"/>
                </a:lnTo>
                <a:lnTo>
                  <a:pt x="682" y="1532"/>
                </a:lnTo>
                <a:lnTo>
                  <a:pt x="3120" y="1532"/>
                </a:lnTo>
                <a:lnTo>
                  <a:pt x="3120" y="1248"/>
                </a:lnTo>
                <a:lnTo>
                  <a:pt x="3800" y="766"/>
                </a:lnTo>
                <a:lnTo>
                  <a:pt x="3120" y="284"/>
                </a:lnTo>
                <a:lnTo>
                  <a:pt x="312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/>
          </a:p>
        </p:txBody>
      </p:sp>
      <p:sp>
        <p:nvSpPr>
          <p:cNvPr id="14" name="文本框 13"/>
          <p:cNvSpPr txBox="1"/>
          <p:nvPr userDrawn="1"/>
        </p:nvSpPr>
        <p:spPr>
          <a:xfrm>
            <a:off x="2071646" y="2223523"/>
            <a:ext cx="383206" cy="443226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>
            <a:stCxn id="13" idx="6"/>
          </p:cNvCxnSpPr>
          <p:nvPr/>
        </p:nvCxnSpPr>
        <p:spPr>
          <a:xfrm>
            <a:off x="2534033" y="2631188"/>
            <a:ext cx="4500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915073" y="2194707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理论分析与器件设计</a:t>
            </a:r>
          </a:p>
        </p:txBody>
      </p:sp>
      <p:sp>
        <p:nvSpPr>
          <p:cNvPr id="18" name="Freeform 10"/>
          <p:cNvSpPr>
            <a:spLocks/>
          </p:cNvSpPr>
          <p:nvPr userDrawn="1"/>
        </p:nvSpPr>
        <p:spPr bwMode="auto">
          <a:xfrm>
            <a:off x="1841535" y="3207303"/>
            <a:ext cx="843427" cy="343858"/>
          </a:xfrm>
          <a:custGeom>
            <a:avLst/>
            <a:gdLst>
              <a:gd name="T0" fmla="*/ 3120 w 3800"/>
              <a:gd name="T1" fmla="*/ 0 h 1532"/>
              <a:gd name="T2" fmla="*/ 682 w 3800"/>
              <a:gd name="T3" fmla="*/ 0 h 1532"/>
              <a:gd name="T4" fmla="*/ 682 w 3800"/>
              <a:gd name="T5" fmla="*/ 284 h 1532"/>
              <a:gd name="T6" fmla="*/ 0 w 3800"/>
              <a:gd name="T7" fmla="*/ 766 h 1532"/>
              <a:gd name="T8" fmla="*/ 682 w 3800"/>
              <a:gd name="T9" fmla="*/ 1248 h 1532"/>
              <a:gd name="T10" fmla="*/ 682 w 3800"/>
              <a:gd name="T11" fmla="*/ 1532 h 1532"/>
              <a:gd name="T12" fmla="*/ 3120 w 3800"/>
              <a:gd name="T13" fmla="*/ 1532 h 1532"/>
              <a:gd name="T14" fmla="*/ 3120 w 3800"/>
              <a:gd name="T15" fmla="*/ 1248 h 1532"/>
              <a:gd name="T16" fmla="*/ 3800 w 3800"/>
              <a:gd name="T17" fmla="*/ 766 h 1532"/>
              <a:gd name="T18" fmla="*/ 3120 w 3800"/>
              <a:gd name="T19" fmla="*/ 284 h 1532"/>
              <a:gd name="T20" fmla="*/ 3120 w 3800"/>
              <a:gd name="T21" fmla="*/ 0 h 1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00" h="1532">
                <a:moveTo>
                  <a:pt x="3120" y="0"/>
                </a:moveTo>
                <a:lnTo>
                  <a:pt x="682" y="0"/>
                </a:lnTo>
                <a:lnTo>
                  <a:pt x="682" y="284"/>
                </a:lnTo>
                <a:lnTo>
                  <a:pt x="0" y="766"/>
                </a:lnTo>
                <a:lnTo>
                  <a:pt x="682" y="1248"/>
                </a:lnTo>
                <a:lnTo>
                  <a:pt x="682" y="1532"/>
                </a:lnTo>
                <a:lnTo>
                  <a:pt x="3120" y="1532"/>
                </a:lnTo>
                <a:lnTo>
                  <a:pt x="3120" y="1248"/>
                </a:lnTo>
                <a:lnTo>
                  <a:pt x="3800" y="766"/>
                </a:lnTo>
                <a:lnTo>
                  <a:pt x="3120" y="284"/>
                </a:lnTo>
                <a:lnTo>
                  <a:pt x="312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/>
          </a:p>
        </p:txBody>
      </p:sp>
      <p:sp>
        <p:nvSpPr>
          <p:cNvPr id="19" name="文本框 18"/>
          <p:cNvSpPr txBox="1"/>
          <p:nvPr userDrawn="1"/>
        </p:nvSpPr>
        <p:spPr>
          <a:xfrm>
            <a:off x="2071646" y="3143496"/>
            <a:ext cx="383206" cy="443226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>
            <a:stCxn id="18" idx="6"/>
          </p:cNvCxnSpPr>
          <p:nvPr/>
        </p:nvCxnSpPr>
        <p:spPr>
          <a:xfrm>
            <a:off x="2534033" y="3551161"/>
            <a:ext cx="4500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2915073" y="3114680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材料选择与制作工艺</a:t>
            </a:r>
          </a:p>
        </p:txBody>
      </p:sp>
      <p:sp>
        <p:nvSpPr>
          <p:cNvPr id="23" name="Freeform 10"/>
          <p:cNvSpPr>
            <a:spLocks/>
          </p:cNvSpPr>
          <p:nvPr userDrawn="1"/>
        </p:nvSpPr>
        <p:spPr bwMode="auto">
          <a:xfrm>
            <a:off x="1841535" y="4127276"/>
            <a:ext cx="843427" cy="343858"/>
          </a:xfrm>
          <a:custGeom>
            <a:avLst/>
            <a:gdLst>
              <a:gd name="T0" fmla="*/ 3120 w 3800"/>
              <a:gd name="T1" fmla="*/ 0 h 1532"/>
              <a:gd name="T2" fmla="*/ 682 w 3800"/>
              <a:gd name="T3" fmla="*/ 0 h 1532"/>
              <a:gd name="T4" fmla="*/ 682 w 3800"/>
              <a:gd name="T5" fmla="*/ 284 h 1532"/>
              <a:gd name="T6" fmla="*/ 0 w 3800"/>
              <a:gd name="T7" fmla="*/ 766 h 1532"/>
              <a:gd name="T8" fmla="*/ 682 w 3800"/>
              <a:gd name="T9" fmla="*/ 1248 h 1532"/>
              <a:gd name="T10" fmla="*/ 682 w 3800"/>
              <a:gd name="T11" fmla="*/ 1532 h 1532"/>
              <a:gd name="T12" fmla="*/ 3120 w 3800"/>
              <a:gd name="T13" fmla="*/ 1532 h 1532"/>
              <a:gd name="T14" fmla="*/ 3120 w 3800"/>
              <a:gd name="T15" fmla="*/ 1248 h 1532"/>
              <a:gd name="T16" fmla="*/ 3800 w 3800"/>
              <a:gd name="T17" fmla="*/ 766 h 1532"/>
              <a:gd name="T18" fmla="*/ 3120 w 3800"/>
              <a:gd name="T19" fmla="*/ 284 h 1532"/>
              <a:gd name="T20" fmla="*/ 3120 w 3800"/>
              <a:gd name="T21" fmla="*/ 0 h 1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00" h="1532">
                <a:moveTo>
                  <a:pt x="3120" y="0"/>
                </a:moveTo>
                <a:lnTo>
                  <a:pt x="682" y="0"/>
                </a:lnTo>
                <a:lnTo>
                  <a:pt x="682" y="284"/>
                </a:lnTo>
                <a:lnTo>
                  <a:pt x="0" y="766"/>
                </a:lnTo>
                <a:lnTo>
                  <a:pt x="682" y="1248"/>
                </a:lnTo>
                <a:lnTo>
                  <a:pt x="682" y="1532"/>
                </a:lnTo>
                <a:lnTo>
                  <a:pt x="3120" y="1532"/>
                </a:lnTo>
                <a:lnTo>
                  <a:pt x="3120" y="1248"/>
                </a:lnTo>
                <a:lnTo>
                  <a:pt x="3800" y="766"/>
                </a:lnTo>
                <a:lnTo>
                  <a:pt x="3120" y="284"/>
                </a:lnTo>
                <a:lnTo>
                  <a:pt x="312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/>
          </a:p>
        </p:txBody>
      </p:sp>
      <p:sp>
        <p:nvSpPr>
          <p:cNvPr id="24" name="文本框 23"/>
          <p:cNvSpPr txBox="1"/>
          <p:nvPr userDrawn="1"/>
        </p:nvSpPr>
        <p:spPr>
          <a:xfrm>
            <a:off x="2071646" y="4063469"/>
            <a:ext cx="383206" cy="443226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>
            <a:stCxn id="23" idx="6"/>
          </p:cNvCxnSpPr>
          <p:nvPr/>
        </p:nvCxnSpPr>
        <p:spPr>
          <a:xfrm>
            <a:off x="2534033" y="4471134"/>
            <a:ext cx="4500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2915073" y="4034653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特性测试</a:t>
            </a:r>
          </a:p>
        </p:txBody>
      </p:sp>
      <p:sp>
        <p:nvSpPr>
          <p:cNvPr id="33" name="Freeform 10"/>
          <p:cNvSpPr>
            <a:spLocks/>
          </p:cNvSpPr>
          <p:nvPr userDrawn="1"/>
        </p:nvSpPr>
        <p:spPr bwMode="auto">
          <a:xfrm>
            <a:off x="1841535" y="5047251"/>
            <a:ext cx="843427" cy="343858"/>
          </a:xfrm>
          <a:custGeom>
            <a:avLst/>
            <a:gdLst>
              <a:gd name="T0" fmla="*/ 3120 w 3800"/>
              <a:gd name="T1" fmla="*/ 0 h 1532"/>
              <a:gd name="T2" fmla="*/ 682 w 3800"/>
              <a:gd name="T3" fmla="*/ 0 h 1532"/>
              <a:gd name="T4" fmla="*/ 682 w 3800"/>
              <a:gd name="T5" fmla="*/ 284 h 1532"/>
              <a:gd name="T6" fmla="*/ 0 w 3800"/>
              <a:gd name="T7" fmla="*/ 766 h 1532"/>
              <a:gd name="T8" fmla="*/ 682 w 3800"/>
              <a:gd name="T9" fmla="*/ 1248 h 1532"/>
              <a:gd name="T10" fmla="*/ 682 w 3800"/>
              <a:gd name="T11" fmla="*/ 1532 h 1532"/>
              <a:gd name="T12" fmla="*/ 3120 w 3800"/>
              <a:gd name="T13" fmla="*/ 1532 h 1532"/>
              <a:gd name="T14" fmla="*/ 3120 w 3800"/>
              <a:gd name="T15" fmla="*/ 1248 h 1532"/>
              <a:gd name="T16" fmla="*/ 3800 w 3800"/>
              <a:gd name="T17" fmla="*/ 766 h 1532"/>
              <a:gd name="T18" fmla="*/ 3120 w 3800"/>
              <a:gd name="T19" fmla="*/ 284 h 1532"/>
              <a:gd name="T20" fmla="*/ 3120 w 3800"/>
              <a:gd name="T21" fmla="*/ 0 h 1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00" h="1532">
                <a:moveTo>
                  <a:pt x="3120" y="0"/>
                </a:moveTo>
                <a:lnTo>
                  <a:pt x="682" y="0"/>
                </a:lnTo>
                <a:lnTo>
                  <a:pt x="682" y="284"/>
                </a:lnTo>
                <a:lnTo>
                  <a:pt x="0" y="766"/>
                </a:lnTo>
                <a:lnTo>
                  <a:pt x="682" y="1248"/>
                </a:lnTo>
                <a:lnTo>
                  <a:pt x="682" y="1532"/>
                </a:lnTo>
                <a:lnTo>
                  <a:pt x="3120" y="1532"/>
                </a:lnTo>
                <a:lnTo>
                  <a:pt x="3120" y="1248"/>
                </a:lnTo>
                <a:lnTo>
                  <a:pt x="3800" y="766"/>
                </a:lnTo>
                <a:lnTo>
                  <a:pt x="3120" y="284"/>
                </a:lnTo>
                <a:lnTo>
                  <a:pt x="312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/>
          </a:p>
        </p:txBody>
      </p:sp>
      <p:sp>
        <p:nvSpPr>
          <p:cNvPr id="34" name="文本框 33"/>
          <p:cNvSpPr txBox="1"/>
          <p:nvPr userDrawn="1"/>
        </p:nvSpPr>
        <p:spPr>
          <a:xfrm>
            <a:off x="2071646" y="4983444"/>
            <a:ext cx="383206" cy="443226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/>
          <p:cNvCxnSpPr>
            <a:stCxn id="33" idx="6"/>
          </p:cNvCxnSpPr>
          <p:nvPr/>
        </p:nvCxnSpPr>
        <p:spPr>
          <a:xfrm>
            <a:off x="2534033" y="5391109"/>
            <a:ext cx="45000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2915073" y="4954628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总结与后续工作规划</a:t>
            </a:r>
          </a:p>
        </p:txBody>
      </p:sp>
    </p:spTree>
    <p:extLst>
      <p:ext uri="{BB962C8B-B14F-4D97-AF65-F5344CB8AC3E}">
        <p14:creationId xmlns:p14="http://schemas.microsoft.com/office/powerpoint/2010/main" val="208525925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F07E3762-39B0-442A-930D-0A6C17C88E3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62394" y="1717675"/>
            <a:ext cx="8172158" cy="4826248"/>
          </a:xfrm>
        </p:spPr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zh-CN" altLang="en-US" u="sng" dirty="0" smtClean="0"/>
              <a:t>调研</a:t>
            </a:r>
            <a:r>
              <a:rPr lang="zh-CN" altLang="en-US" dirty="0"/>
              <a:t>声表面波温度传感器的相关文献，并根据实际项目</a:t>
            </a:r>
            <a:r>
              <a:rPr lang="zh-CN" altLang="en-US" dirty="0" smtClean="0"/>
              <a:t>需求选择</a:t>
            </a:r>
            <a:r>
              <a:rPr lang="zh-CN" altLang="en-US" dirty="0"/>
              <a:t>器件材料、设计器件参数。</a:t>
            </a:r>
            <a:endParaRPr lang="en-US" altLang="zh-CN" dirty="0"/>
          </a:p>
          <a:p>
            <a:pPr marL="342900" indent="-342900">
              <a:buFont typeface="+mj-lt"/>
              <a:buAutoNum type="arabicPeriod"/>
            </a:pPr>
            <a:r>
              <a:rPr lang="zh-CN" altLang="en-US" dirty="0"/>
              <a:t>探索声表面波温度传感器的加工</a:t>
            </a:r>
            <a:r>
              <a:rPr lang="zh-CN" altLang="en-US" u="sng" dirty="0"/>
              <a:t>工艺</a:t>
            </a:r>
            <a:r>
              <a:rPr lang="zh-CN" altLang="en-US" dirty="0"/>
              <a:t>，并通过研究与改良</a:t>
            </a:r>
            <a:r>
              <a:rPr lang="zh-CN" altLang="en-US" dirty="0" smtClean="0"/>
              <a:t>工艺提高</a:t>
            </a:r>
            <a:r>
              <a:rPr lang="zh-CN" altLang="en-US" dirty="0"/>
              <a:t>制作良品率。</a:t>
            </a:r>
            <a:endParaRPr lang="en-US" altLang="zh-CN" dirty="0"/>
          </a:p>
          <a:p>
            <a:pPr marL="342900" indent="-342900">
              <a:buFont typeface="+mj-lt"/>
              <a:buAutoNum type="arabicPeriod"/>
            </a:pPr>
            <a:r>
              <a:rPr lang="zh-CN" altLang="en-US" dirty="0"/>
              <a:t>探究提升材料</a:t>
            </a:r>
            <a:r>
              <a:rPr lang="zh-CN" altLang="en-US" u="sng" dirty="0"/>
              <a:t>工作温度上限</a:t>
            </a:r>
            <a:r>
              <a:rPr lang="zh-CN" altLang="en-US" dirty="0"/>
              <a:t>的方法，并经过实验论证。</a:t>
            </a:r>
            <a:endParaRPr lang="en-US" altLang="zh-CN" dirty="0"/>
          </a:p>
          <a:p>
            <a:pPr marL="342900" indent="-342900">
              <a:buFont typeface="+mj-lt"/>
              <a:buAutoNum type="arabicPeriod"/>
            </a:pPr>
            <a:r>
              <a:rPr lang="zh-CN" altLang="en-US" u="sng" dirty="0"/>
              <a:t>设计高温测试系统</a:t>
            </a:r>
            <a:r>
              <a:rPr lang="zh-CN" altLang="en-US" dirty="0"/>
              <a:t>，并</a:t>
            </a:r>
            <a:r>
              <a:rPr lang="zh-CN" altLang="en-US" b="1" dirty="0">
                <a:solidFill>
                  <a:srgbClr val="C00000"/>
                </a:solidFill>
              </a:rPr>
              <a:t>实现室温至</a:t>
            </a:r>
            <a:r>
              <a:rPr lang="en-US" altLang="zh-CN" b="1" dirty="0">
                <a:solidFill>
                  <a:srgbClr val="C00000"/>
                </a:solidFill>
              </a:rPr>
              <a:t>800</a:t>
            </a:r>
            <a:r>
              <a:rPr lang="zh-CN" altLang="en-US" b="1" dirty="0">
                <a:solidFill>
                  <a:srgbClr val="C00000"/>
                </a:solidFill>
              </a:rPr>
              <a:t>℃的温度测试</a:t>
            </a:r>
            <a:r>
              <a:rPr lang="zh-CN" altLang="en-US" dirty="0"/>
              <a:t>，取得的实验结果满足设计目标。</a:t>
            </a:r>
            <a:endParaRPr lang="en-US" altLang="zh-CN" dirty="0"/>
          </a:p>
          <a:p>
            <a:pPr marL="800100" lvl="1" indent="-342900">
              <a:buFont typeface="+mj-lt"/>
              <a:buAutoNum type="arabicPeriod"/>
            </a:pPr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="" xmlns:a16="http://schemas.microsoft.com/office/drawing/2014/main" id="{C9A4F5F4-361B-48C0-A165-45FA9368D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总结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003040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内容占位符 1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 smtClean="0"/>
              <a:t>设计并制作出利于无线匹配的温度传感器，无需外连匹配电路网络。</a:t>
            </a:r>
            <a:endParaRPr lang="en-US" altLang="zh-CN" dirty="0" smtClean="0"/>
          </a:p>
          <a:p>
            <a:r>
              <a:rPr lang="zh-CN" altLang="en-US" dirty="0" smtClean="0"/>
              <a:t>通过制作二氧化硅钝化层使得器件材料</a:t>
            </a:r>
            <a:r>
              <a:rPr lang="zh-CN" altLang="en-US" b="1" dirty="0" smtClean="0">
                <a:solidFill>
                  <a:srgbClr val="C00000"/>
                </a:solidFill>
              </a:rPr>
              <a:t>工作温度超过学术论文普遍认定的</a:t>
            </a:r>
            <a:r>
              <a:rPr lang="en-US" altLang="zh-CN" b="1" dirty="0" smtClean="0">
                <a:solidFill>
                  <a:srgbClr val="C00000"/>
                </a:solidFill>
              </a:rPr>
              <a:t>350-400</a:t>
            </a:r>
            <a:r>
              <a:rPr lang="zh-CN" altLang="en-US" b="1" dirty="0" smtClean="0">
                <a:solidFill>
                  <a:srgbClr val="C00000"/>
                </a:solidFill>
              </a:rPr>
              <a:t>℃</a:t>
            </a:r>
            <a:r>
              <a:rPr lang="zh-CN" altLang="en-US" dirty="0" smtClean="0"/>
              <a:t>。使得铌酸锂能够应用于高温环境。</a:t>
            </a:r>
            <a:endParaRPr lang="en-US" altLang="zh-CN" dirty="0" smtClean="0"/>
          </a:p>
          <a:p>
            <a:r>
              <a:rPr lang="zh-CN" altLang="en-US" dirty="0" smtClean="0"/>
              <a:t>搭建</a:t>
            </a:r>
            <a:r>
              <a:rPr lang="en-US" altLang="zh-CN" dirty="0" err="1" smtClean="0"/>
              <a:t>RF</a:t>
            </a:r>
            <a:r>
              <a:rPr lang="zh-CN" altLang="en-US" dirty="0" smtClean="0"/>
              <a:t>高温测试系统，简化了测试难度。</a:t>
            </a:r>
          </a:p>
          <a:p>
            <a:endParaRPr lang="en-US" dirty="0"/>
          </a:p>
        </p:txBody>
      </p:sp>
      <p:sp>
        <p:nvSpPr>
          <p:cNvPr id="3" name="标题 2">
            <a:extLst>
              <a:ext uri="{FF2B5EF4-FFF2-40B4-BE49-F238E27FC236}">
                <a16:creationId xmlns="" xmlns:a16="http://schemas.microsoft.com/office/drawing/2014/main" id="{C9A4F5F4-361B-48C0-A165-45FA9368D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主要创新点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8287908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275267A6-A0B8-4D69-8FBC-185B6A280A2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 fontScale="85000" lnSpcReduction="10000"/>
          </a:bodyPr>
          <a:lstStyle/>
          <a:p>
            <a:pPr marL="457200" lvl="0" indent="-457200">
              <a:buFont typeface="+mj-lt"/>
              <a:buAutoNum type="arabicPeriod"/>
            </a:pPr>
            <a:r>
              <a:rPr lang="zh-CN" altLang="zh-CN" b="1" dirty="0">
                <a:latin typeface="+mn-ea"/>
              </a:rPr>
              <a:t>胡铭楷</a:t>
            </a:r>
            <a:r>
              <a:rPr lang="en-US" altLang="zh-CN" dirty="0">
                <a:latin typeface="+mn-ea"/>
              </a:rPr>
              <a:t>, </a:t>
            </a:r>
            <a:r>
              <a:rPr lang="zh-CN" altLang="zh-CN" dirty="0">
                <a:latin typeface="+mn-ea"/>
              </a:rPr>
              <a:t>翁昊天</a:t>
            </a:r>
            <a:r>
              <a:rPr lang="en-US" altLang="zh-CN" dirty="0">
                <a:latin typeface="+mn-ea"/>
              </a:rPr>
              <a:t>, </a:t>
            </a:r>
            <a:r>
              <a:rPr lang="zh-CN" altLang="zh-CN" dirty="0">
                <a:latin typeface="+mn-ea"/>
              </a:rPr>
              <a:t>刘骏尘</a:t>
            </a:r>
            <a:r>
              <a:rPr lang="en-US" altLang="zh-CN" dirty="0">
                <a:latin typeface="+mn-ea"/>
              </a:rPr>
              <a:t>, </a:t>
            </a:r>
            <a:r>
              <a:rPr lang="zh-CN" altLang="zh-CN" dirty="0">
                <a:latin typeface="+mn-ea"/>
              </a:rPr>
              <a:t>付学成</a:t>
            </a:r>
            <a:r>
              <a:rPr lang="en-US" altLang="zh-CN" dirty="0">
                <a:latin typeface="+mn-ea"/>
              </a:rPr>
              <a:t>, </a:t>
            </a:r>
            <a:r>
              <a:rPr lang="zh-CN" altLang="zh-CN" dirty="0">
                <a:latin typeface="+mn-ea"/>
              </a:rPr>
              <a:t>史丽云</a:t>
            </a:r>
            <a:r>
              <a:rPr lang="en-US" altLang="zh-CN" dirty="0">
                <a:latin typeface="+mn-ea"/>
              </a:rPr>
              <a:t>, </a:t>
            </a:r>
            <a:r>
              <a:rPr lang="zh-CN" altLang="zh-CN" dirty="0">
                <a:latin typeface="+mn-ea"/>
              </a:rPr>
              <a:t>丁桂甫</a:t>
            </a:r>
            <a:r>
              <a:rPr lang="en-US" altLang="zh-CN" dirty="0">
                <a:latin typeface="+mn-ea"/>
              </a:rPr>
              <a:t>, </a:t>
            </a:r>
            <a:r>
              <a:rPr lang="zh-CN" altLang="zh-CN" dirty="0">
                <a:latin typeface="+mn-ea"/>
              </a:rPr>
              <a:t>张亚非</a:t>
            </a:r>
            <a:r>
              <a:rPr lang="en-US" altLang="zh-CN" dirty="0">
                <a:latin typeface="+mn-ea"/>
              </a:rPr>
              <a:t>, </a:t>
            </a:r>
            <a:r>
              <a:rPr lang="zh-CN" altLang="zh-CN" dirty="0">
                <a:latin typeface="+mn-ea"/>
              </a:rPr>
              <a:t>段力</a:t>
            </a:r>
            <a:r>
              <a:rPr lang="en-US" altLang="zh-CN" dirty="0">
                <a:latin typeface="+mn-ea"/>
              </a:rPr>
              <a:t>. </a:t>
            </a:r>
            <a:r>
              <a:rPr lang="zh-CN" altLang="zh-CN" dirty="0">
                <a:latin typeface="+mn-ea"/>
              </a:rPr>
              <a:t>设计和工艺参数对声表面波器件性能的影响</a:t>
            </a:r>
            <a:r>
              <a:rPr lang="en-US" altLang="zh-CN" dirty="0">
                <a:latin typeface="+mn-ea"/>
              </a:rPr>
              <a:t>[J]. </a:t>
            </a:r>
            <a:r>
              <a:rPr lang="zh-CN" altLang="zh-CN" dirty="0">
                <a:latin typeface="+mn-ea"/>
              </a:rPr>
              <a:t>微纳电子技术</a:t>
            </a:r>
            <a:r>
              <a:rPr lang="en-US" altLang="zh-CN" dirty="0">
                <a:latin typeface="+mn-ea"/>
              </a:rPr>
              <a:t>, 2017, 54(11):752-759.  </a:t>
            </a:r>
            <a:endParaRPr lang="zh-CN" altLang="zh-CN" dirty="0">
              <a:latin typeface="+mn-ea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en-US" altLang="zh-CN" b="1" dirty="0" err="1">
                <a:latin typeface="+mn-ea"/>
              </a:rPr>
              <a:t>Mingkai</a:t>
            </a:r>
            <a:r>
              <a:rPr lang="en-US" altLang="zh-CN" b="1" dirty="0">
                <a:latin typeface="+mn-ea"/>
              </a:rPr>
              <a:t> Hu</a:t>
            </a:r>
            <a:r>
              <a:rPr lang="en-US" altLang="zh-CN" dirty="0">
                <a:latin typeface="+mn-ea"/>
              </a:rPr>
              <a:t>, Franklin Li </a:t>
            </a:r>
            <a:r>
              <a:rPr lang="en-US" altLang="zh-CN" dirty="0" err="1">
                <a:latin typeface="+mn-ea"/>
              </a:rPr>
              <a:t>Duan</a:t>
            </a:r>
            <a:r>
              <a:rPr lang="en-US" altLang="zh-CN" dirty="0">
                <a:latin typeface="+mn-ea"/>
              </a:rPr>
              <a:t>. Design, Fabrication and Characterization of SAW Devices on LiNbO3 Bulk and </a:t>
            </a:r>
            <a:r>
              <a:rPr lang="en-US" altLang="zh-CN" dirty="0" err="1">
                <a:latin typeface="+mn-ea"/>
              </a:rPr>
              <a:t>ZnO</a:t>
            </a:r>
            <a:r>
              <a:rPr lang="en-US" altLang="zh-CN" dirty="0">
                <a:latin typeface="+mn-ea"/>
              </a:rPr>
              <a:t> Thin Film Substrates[J]. Solid-State Electronics, 2018</a:t>
            </a:r>
            <a:endParaRPr lang="zh-CN" altLang="zh-CN" dirty="0">
              <a:latin typeface="+mn-ea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en-US" altLang="zh-CN" b="1" dirty="0" err="1">
                <a:latin typeface="+mn-ea"/>
              </a:rPr>
              <a:t>Mingkai</a:t>
            </a:r>
            <a:r>
              <a:rPr lang="en-US" altLang="zh-CN" b="1" dirty="0">
                <a:latin typeface="+mn-ea"/>
              </a:rPr>
              <a:t> Hu</a:t>
            </a:r>
            <a:r>
              <a:rPr lang="en-US" altLang="zh-CN" dirty="0">
                <a:latin typeface="+mn-ea"/>
              </a:rPr>
              <a:t>, Franklin L. </a:t>
            </a:r>
            <a:r>
              <a:rPr lang="en-US" altLang="zh-CN" dirty="0" err="1">
                <a:latin typeface="+mn-ea"/>
              </a:rPr>
              <a:t>Duan</a:t>
            </a:r>
            <a:r>
              <a:rPr lang="en-US" altLang="zh-CN" dirty="0">
                <a:latin typeface="+mn-ea"/>
              </a:rPr>
              <a:t>, Yuzhen Lin, </a:t>
            </a:r>
            <a:r>
              <a:rPr lang="en-US" altLang="zh-CN" dirty="0" err="1">
                <a:latin typeface="+mn-ea"/>
              </a:rPr>
              <a:t>Jibao</a:t>
            </a:r>
            <a:r>
              <a:rPr lang="en-US" altLang="zh-CN" dirty="0">
                <a:latin typeface="+mn-ea"/>
              </a:rPr>
              <a:t> Li, and </a:t>
            </a:r>
            <a:r>
              <a:rPr lang="en-US" altLang="zh-CN" dirty="0" err="1">
                <a:latin typeface="+mn-ea"/>
              </a:rPr>
              <a:t>Xueqiang</a:t>
            </a:r>
            <a:r>
              <a:rPr lang="en-US" altLang="zh-CN" dirty="0">
                <a:latin typeface="+mn-ea"/>
              </a:rPr>
              <a:t> Cao. "A New High-Temperature Sensing Device by Making Use of TBC Thermistor for Intelligent Propulsion Systems", 2018 AIAA/IEEE Electric Aircraft Technologies Symposium, AIAA Propulsion and Energy Forum, (AIAA 2018-5015)</a:t>
            </a:r>
            <a:endParaRPr lang="zh-CN" altLang="zh-CN" dirty="0">
              <a:latin typeface="+mn-ea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en-US" altLang="zh-CN" dirty="0" err="1">
                <a:latin typeface="+mn-ea"/>
              </a:rPr>
              <a:t>Duan</a:t>
            </a:r>
            <a:r>
              <a:rPr lang="en-US" altLang="zh-CN" dirty="0">
                <a:latin typeface="+mn-ea"/>
              </a:rPr>
              <a:t> Franklin Li, </a:t>
            </a:r>
            <a:r>
              <a:rPr lang="en-US" altLang="zh-CN" b="1" dirty="0">
                <a:latin typeface="+mn-ea"/>
              </a:rPr>
              <a:t>Hu </a:t>
            </a:r>
            <a:r>
              <a:rPr lang="en-US" altLang="zh-CN" b="1" dirty="0" err="1">
                <a:latin typeface="+mn-ea"/>
              </a:rPr>
              <a:t>Mingkai</a:t>
            </a:r>
            <a:r>
              <a:rPr lang="en-US" altLang="zh-CN" dirty="0">
                <a:latin typeface="+mn-ea"/>
              </a:rPr>
              <a:t>, Zou B, et al. An Easy Way of High-Temperature Monitoring of Turbine Blade Surface for Intelligent Propulsion Systems[C]// Joint Propulsion Conference. 2018.</a:t>
            </a:r>
            <a:endParaRPr lang="zh-CN" altLang="zh-CN" dirty="0">
              <a:latin typeface="+mn-ea"/>
            </a:endParaRPr>
          </a:p>
          <a:p>
            <a:pPr marL="457200" indent="-457200">
              <a:buFont typeface="+mj-lt"/>
              <a:buAutoNum type="arabicPeriod"/>
            </a:pPr>
            <a:r>
              <a:rPr lang="zh-CN" altLang="zh-CN" dirty="0">
                <a:latin typeface="+mn-ea"/>
              </a:rPr>
              <a:t>邵靖</a:t>
            </a:r>
            <a:r>
              <a:rPr lang="en-US" altLang="zh-CN" dirty="0">
                <a:latin typeface="+mn-ea"/>
              </a:rPr>
              <a:t>, </a:t>
            </a:r>
            <a:r>
              <a:rPr lang="zh-CN" altLang="zh-CN" dirty="0">
                <a:latin typeface="+mn-ea"/>
              </a:rPr>
              <a:t>段力</a:t>
            </a:r>
            <a:r>
              <a:rPr lang="en-US" altLang="zh-CN" dirty="0">
                <a:latin typeface="+mn-ea"/>
              </a:rPr>
              <a:t>, </a:t>
            </a:r>
            <a:r>
              <a:rPr lang="zh-CN" altLang="zh-CN" b="1" dirty="0">
                <a:latin typeface="+mn-ea"/>
              </a:rPr>
              <a:t>胡铭楷</a:t>
            </a:r>
            <a:r>
              <a:rPr lang="en-US" altLang="zh-CN" dirty="0">
                <a:latin typeface="+mn-ea"/>
              </a:rPr>
              <a:t>, </a:t>
            </a:r>
            <a:r>
              <a:rPr lang="zh-CN" altLang="zh-CN" dirty="0">
                <a:latin typeface="+mn-ea"/>
              </a:rPr>
              <a:t>丁桂甫</a:t>
            </a:r>
            <a:r>
              <a:rPr lang="en-US" altLang="zh-CN" dirty="0">
                <a:latin typeface="+mn-ea"/>
              </a:rPr>
              <a:t>, </a:t>
            </a:r>
            <a:r>
              <a:rPr lang="zh-CN" altLang="zh-CN" dirty="0">
                <a:latin typeface="+mn-ea"/>
              </a:rPr>
              <a:t>毛成龙</a:t>
            </a:r>
            <a:r>
              <a:rPr lang="en-US" altLang="zh-CN" dirty="0">
                <a:latin typeface="+mn-ea"/>
              </a:rPr>
              <a:t>, &amp; </a:t>
            </a:r>
            <a:r>
              <a:rPr lang="zh-CN" altLang="zh-CN" dirty="0">
                <a:latin typeface="+mn-ea"/>
              </a:rPr>
              <a:t>沈杰等</a:t>
            </a:r>
            <a:r>
              <a:rPr lang="en-US" altLang="zh-CN" dirty="0">
                <a:latin typeface="+mn-ea"/>
              </a:rPr>
              <a:t>. (2018). Mems</a:t>
            </a:r>
            <a:r>
              <a:rPr lang="zh-CN" altLang="zh-CN" dirty="0">
                <a:latin typeface="+mn-ea"/>
              </a:rPr>
              <a:t>原位集成传感器振动冲击试验研究</a:t>
            </a:r>
            <a:r>
              <a:rPr lang="en-US" altLang="zh-CN" dirty="0">
                <a:latin typeface="+mn-ea"/>
              </a:rPr>
              <a:t>.</a:t>
            </a:r>
            <a:r>
              <a:rPr lang="zh-CN" altLang="zh-CN" dirty="0">
                <a:latin typeface="+mn-ea"/>
              </a:rPr>
              <a:t>《振动</a:t>
            </a:r>
            <a:r>
              <a:rPr lang="en-US" altLang="zh-CN" dirty="0">
                <a:latin typeface="+mn-ea"/>
              </a:rPr>
              <a:t>.</a:t>
            </a:r>
            <a:r>
              <a:rPr lang="zh-CN" altLang="zh-CN" dirty="0">
                <a:latin typeface="+mn-ea"/>
              </a:rPr>
              <a:t>测试与诊断》</a:t>
            </a:r>
            <a:r>
              <a:rPr lang="en-US" altLang="zh-CN" dirty="0">
                <a:latin typeface="+mn-ea"/>
              </a:rPr>
              <a:t>(3).</a:t>
            </a:r>
            <a:endParaRPr lang="zh-CN" altLang="en-US" dirty="0">
              <a:latin typeface="+mn-ea"/>
            </a:endParaRPr>
          </a:p>
        </p:txBody>
      </p:sp>
      <p:sp>
        <p:nvSpPr>
          <p:cNvPr id="5" name="标题 4">
            <a:extLst>
              <a:ext uri="{FF2B5EF4-FFF2-40B4-BE49-F238E27FC236}">
                <a16:creationId xmlns="" xmlns:a16="http://schemas.microsoft.com/office/drawing/2014/main" id="{FA0A8836-F272-4BAF-88E4-E6E913139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研究生</a:t>
            </a:r>
            <a:r>
              <a:rPr lang="zh-CN" altLang="en-US" smtClean="0"/>
              <a:t>期间发表论文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566963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+mn-ea"/>
                <a:ea typeface="+mn-ea"/>
              </a:rPr>
              <a:t>谢谢，欢迎提问。</a:t>
            </a:r>
            <a:endParaRPr lang="zh-CN" altLang="en-US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629736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zh-CN" dirty="0"/>
              <a:t>ABA</a:t>
            </a:r>
            <a:r>
              <a:rPr lang="zh-CN" altLang="en-US" dirty="0" smtClean="0"/>
              <a:t>‘</a:t>
            </a:r>
            <a:endParaRPr lang="en-US" altLang="zh-CN" dirty="0" smtClean="0"/>
          </a:p>
          <a:p>
            <a:pPr lvl="1"/>
            <a:r>
              <a:rPr lang="zh-CN" altLang="en-US" dirty="0"/>
              <a:t>第</a:t>
            </a:r>
            <a:r>
              <a:rPr lang="en-US" altLang="zh-CN" dirty="0"/>
              <a:t>1</a:t>
            </a:r>
            <a:r>
              <a:rPr lang="zh-CN" altLang="en-US" dirty="0" smtClean="0"/>
              <a:t>个</a:t>
            </a:r>
            <a:r>
              <a:rPr lang="en-US" altLang="zh-CN" dirty="0" smtClean="0"/>
              <a:t>A</a:t>
            </a:r>
            <a:r>
              <a:rPr lang="zh-CN" altLang="en-US" dirty="0" smtClean="0"/>
              <a:t>相当于</a:t>
            </a:r>
            <a:r>
              <a:rPr lang="zh-CN" altLang="en-US" dirty="0"/>
              <a:t>论文的摘要部分</a:t>
            </a:r>
            <a:r>
              <a:rPr lang="zh-CN" altLang="en-US" dirty="0" smtClean="0"/>
              <a:t>，</a:t>
            </a:r>
            <a:r>
              <a:rPr lang="en-US" dirty="0" err="1" smtClean="0"/>
              <a:t>课题的背景</a:t>
            </a:r>
            <a:r>
              <a:rPr lang="zh-CN" altLang="en-US" dirty="0" smtClean="0"/>
              <a:t>、</a:t>
            </a:r>
            <a:r>
              <a:rPr lang="en-US" dirty="0" err="1" smtClean="0"/>
              <a:t>意义</a:t>
            </a:r>
            <a:endParaRPr lang="en-US" dirty="0"/>
          </a:p>
          <a:p>
            <a:pPr lvl="1"/>
            <a:r>
              <a:rPr lang="zh-CN" altLang="en-US" dirty="0" smtClean="0"/>
              <a:t>第</a:t>
            </a:r>
            <a:r>
              <a:rPr lang="en-US" altLang="zh-CN" dirty="0"/>
              <a:t>2</a:t>
            </a:r>
            <a:r>
              <a:rPr lang="zh-CN" altLang="en-US" dirty="0" smtClean="0"/>
              <a:t>个</a:t>
            </a:r>
            <a:r>
              <a:rPr lang="en-US" altLang="zh-CN" dirty="0" smtClean="0"/>
              <a:t>A</a:t>
            </a:r>
            <a:r>
              <a:rPr lang="zh-CN" altLang="en-US" dirty="0" smtClean="0"/>
              <a:t>‘相当于</a:t>
            </a:r>
            <a:r>
              <a:rPr lang="zh-CN" altLang="en-US" dirty="0"/>
              <a:t>论文的结论部分</a:t>
            </a:r>
            <a:r>
              <a:rPr lang="zh-CN" altLang="en-US" dirty="0" smtClean="0"/>
              <a:t>，主要</a:t>
            </a:r>
            <a:r>
              <a:rPr lang="zh-CN" altLang="en-US" dirty="0"/>
              <a:t>结果的总结，也包含了未来的展望，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中间</a:t>
            </a:r>
            <a:r>
              <a:rPr lang="zh-CN" altLang="en-US" dirty="0"/>
              <a:t>的</a:t>
            </a:r>
            <a:r>
              <a:rPr lang="en-US" altLang="zh-CN" dirty="0"/>
              <a:t>B</a:t>
            </a:r>
            <a:r>
              <a:rPr lang="zh-CN" altLang="en-US" dirty="0"/>
              <a:t>是论文的主体</a:t>
            </a:r>
            <a:r>
              <a:rPr lang="zh-CN" altLang="en-US" dirty="0" smtClean="0"/>
              <a:t>，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/>
          </a:p>
          <a:p>
            <a:endParaRPr lang="en-US" b="1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答辩的</a:t>
            </a:r>
            <a:r>
              <a:rPr lang="en-US" altLang="zh-CN" dirty="0" smtClean="0"/>
              <a:t>PPT</a:t>
            </a:r>
            <a:r>
              <a:rPr lang="zh-CN" altLang="en-US" dirty="0" smtClean="0"/>
              <a:t>和论文相对应</a:t>
            </a:r>
            <a:endParaRPr 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l="26545" t="55615" r="28717" b="26702"/>
          <a:stretch/>
        </p:blipFill>
        <p:spPr>
          <a:xfrm>
            <a:off x="642896" y="3577751"/>
            <a:ext cx="7765960" cy="1725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816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/>
              <a:t>字要少</a:t>
            </a:r>
            <a:r>
              <a:rPr lang="zh-CN" altLang="en-US" dirty="0" smtClean="0"/>
              <a:t>，</a:t>
            </a:r>
            <a:endParaRPr lang="en-US" altLang="zh-CN" dirty="0" smtClean="0"/>
          </a:p>
          <a:p>
            <a:r>
              <a:rPr lang="zh-CN" altLang="en-US" dirty="0" smtClean="0"/>
              <a:t>不要</a:t>
            </a:r>
            <a:r>
              <a:rPr lang="zh-CN" altLang="en-US" dirty="0"/>
              <a:t>都堆成一行，</a:t>
            </a:r>
            <a:endParaRPr lang="en-US" altLang="zh-CN" dirty="0"/>
          </a:p>
          <a:p>
            <a:r>
              <a:rPr lang="zh-CN" altLang="en-US" dirty="0" smtClean="0"/>
              <a:t>这是对比</a:t>
            </a:r>
            <a:endParaRPr lang="en-US" altLang="zh-CN" dirty="0"/>
          </a:p>
          <a:p>
            <a:endParaRPr lang="en-US" b="1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要让人</a:t>
            </a:r>
            <a:r>
              <a:rPr lang="zh-CN" altLang="en-US" dirty="0" smtClean="0"/>
              <a:t>了解</a:t>
            </a:r>
            <a:endParaRPr 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912" y="3346229"/>
            <a:ext cx="3736428" cy="280232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6226" y="3291079"/>
            <a:ext cx="3809961" cy="2857471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1638300" y="4178300"/>
            <a:ext cx="1587500" cy="393700"/>
          </a:xfrm>
          <a:prstGeom prst="ellipse">
            <a:avLst/>
          </a:prstGeom>
          <a:noFill/>
          <a:ln w="95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椭圆 6"/>
          <p:cNvSpPr/>
          <p:nvPr/>
        </p:nvSpPr>
        <p:spPr>
          <a:xfrm>
            <a:off x="1866900" y="4876800"/>
            <a:ext cx="736600" cy="266700"/>
          </a:xfrm>
          <a:prstGeom prst="ellipse">
            <a:avLst/>
          </a:prstGeom>
          <a:noFill/>
          <a:ln w="95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椭圆 7"/>
          <p:cNvSpPr/>
          <p:nvPr/>
        </p:nvSpPr>
        <p:spPr>
          <a:xfrm>
            <a:off x="2763388" y="5130800"/>
            <a:ext cx="800100" cy="254000"/>
          </a:xfrm>
          <a:prstGeom prst="ellipse">
            <a:avLst/>
          </a:prstGeom>
          <a:noFill/>
          <a:ln w="95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2710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 smtClean="0"/>
              <a:t>每</a:t>
            </a:r>
            <a:r>
              <a:rPr lang="zh-CN" altLang="en-US" dirty="0"/>
              <a:t>一张</a:t>
            </a:r>
            <a:r>
              <a:rPr lang="en-US" altLang="zh-CN" dirty="0" err="1"/>
              <a:t>PPT</a:t>
            </a:r>
            <a:r>
              <a:rPr lang="zh-CN" altLang="en-US" dirty="0"/>
              <a:t>有一个重点</a:t>
            </a:r>
            <a:r>
              <a:rPr lang="zh-CN" altLang="en-US" dirty="0" smtClean="0"/>
              <a:t>，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最好只有</a:t>
            </a:r>
            <a:r>
              <a:rPr lang="zh-CN" altLang="en-US" dirty="0"/>
              <a:t>一个，不要超过三个</a:t>
            </a:r>
            <a:r>
              <a:rPr lang="zh-CN" altLang="en-US" dirty="0" smtClean="0"/>
              <a:t>，</a:t>
            </a:r>
            <a:endParaRPr lang="en-US" altLang="zh-CN" dirty="0" smtClean="0"/>
          </a:p>
          <a:p>
            <a:r>
              <a:rPr lang="zh-CN" altLang="en-US" dirty="0" smtClean="0"/>
              <a:t>用</a:t>
            </a:r>
            <a:r>
              <a:rPr lang="zh-CN" altLang="en-US" dirty="0"/>
              <a:t>红颜色的字强调出来，</a:t>
            </a:r>
            <a:endParaRPr lang="en-US" altLang="zh-CN" dirty="0"/>
          </a:p>
          <a:p>
            <a:r>
              <a:rPr lang="zh-CN" altLang="en-US" dirty="0" smtClean="0"/>
              <a:t>如下例</a:t>
            </a:r>
            <a:endParaRPr lang="en-US" altLang="zh-CN" dirty="0"/>
          </a:p>
          <a:p>
            <a:endParaRPr lang="en-US" b="1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要让人</a:t>
            </a:r>
            <a:r>
              <a:rPr lang="zh-CN" altLang="en-US" dirty="0" smtClean="0"/>
              <a:t>记住</a:t>
            </a:r>
            <a:endParaRPr 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31046" t="30777" r="28491" b="26042"/>
          <a:stretch/>
        </p:blipFill>
        <p:spPr>
          <a:xfrm>
            <a:off x="2047741" y="3241964"/>
            <a:ext cx="5264727" cy="3158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12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 smtClean="0"/>
              <a:t>很多人并不是很了解你的领域，</a:t>
            </a:r>
            <a:endParaRPr lang="en-US" altLang="zh-CN" dirty="0" smtClean="0"/>
          </a:p>
          <a:p>
            <a:r>
              <a:rPr lang="zh-CN" altLang="en-US" dirty="0" smtClean="0"/>
              <a:t>要善于利用对比来‘科普’：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列举本领域几个参考文献与数据，拿你的和他们对比，</a:t>
            </a:r>
            <a:endParaRPr lang="en-US" altLang="zh-CN" dirty="0" smtClean="0"/>
          </a:p>
          <a:p>
            <a:r>
              <a:rPr lang="zh-CN" altLang="en-US" dirty="0"/>
              <a:t>比如</a:t>
            </a:r>
            <a:endParaRPr lang="en-US" altLang="zh-CN" dirty="0" smtClean="0"/>
          </a:p>
          <a:p>
            <a:endParaRPr 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善于用比较</a:t>
            </a:r>
            <a:endParaRPr lang="en-US" dirty="0"/>
          </a:p>
        </p:txBody>
      </p:sp>
      <p:pic>
        <p:nvPicPr>
          <p:cNvPr id="2" name="图片 1" descr="屏幕剪辑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5029" y="3227948"/>
            <a:ext cx="5073916" cy="3379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52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要避免的错误</a:t>
            </a:r>
            <a:endParaRPr lang="en-US" altLang="zh-CN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725" y="1548460"/>
            <a:ext cx="2976840" cy="22326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3822" y="1548460"/>
            <a:ext cx="2923670" cy="219275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725" y="3918308"/>
            <a:ext cx="3051371" cy="228852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3822" y="3878431"/>
            <a:ext cx="2664690" cy="199851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736781" y="4674790"/>
            <a:ext cx="4299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vs.</a:t>
            </a:r>
            <a:endParaRPr 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3853635" y="2570928"/>
            <a:ext cx="4299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vs.</a:t>
            </a:r>
            <a:endParaRPr lang="en-US" dirty="0"/>
          </a:p>
        </p:txBody>
      </p:sp>
      <p:sp>
        <p:nvSpPr>
          <p:cNvPr id="10" name="椭圆 9"/>
          <p:cNvSpPr/>
          <p:nvPr/>
        </p:nvSpPr>
        <p:spPr>
          <a:xfrm>
            <a:off x="1955800" y="2171700"/>
            <a:ext cx="939800" cy="399228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椭圆 10"/>
          <p:cNvSpPr/>
          <p:nvPr/>
        </p:nvSpPr>
        <p:spPr>
          <a:xfrm>
            <a:off x="2463800" y="4674790"/>
            <a:ext cx="1272981" cy="26551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21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要避免的错误</a:t>
            </a:r>
            <a:endParaRPr lang="en-US" altLang="zh-CN" dirty="0"/>
          </a:p>
        </p:txBody>
      </p:sp>
      <p:sp>
        <p:nvSpPr>
          <p:cNvPr id="8" name="文本框 7"/>
          <p:cNvSpPr txBox="1"/>
          <p:nvPr/>
        </p:nvSpPr>
        <p:spPr>
          <a:xfrm>
            <a:off x="3736781" y="4674790"/>
            <a:ext cx="378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vs</a:t>
            </a:r>
            <a:endParaRPr 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3853635" y="2570928"/>
            <a:ext cx="378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vs</a:t>
            </a:r>
            <a:endParaRPr lang="en-US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024" y="1685678"/>
            <a:ext cx="3000410" cy="225030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105" y="1685679"/>
            <a:ext cx="2884477" cy="216335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025" y="4146428"/>
            <a:ext cx="2678062" cy="200854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105" y="4146427"/>
            <a:ext cx="2635095" cy="1976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161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6-VI主题-蓝">
  <a:themeElements>
    <a:clrScheme name="VI蓝色版">
      <a:dk1>
        <a:srgbClr val="000000"/>
      </a:dk1>
      <a:lt1>
        <a:srgbClr val="FFFFFF"/>
      </a:lt1>
      <a:dk2>
        <a:srgbClr val="BD9F68"/>
      </a:dk2>
      <a:lt2>
        <a:srgbClr val="B5B5B6"/>
      </a:lt2>
      <a:accent1>
        <a:srgbClr val="004098"/>
      </a:accent1>
      <a:accent2>
        <a:srgbClr val="0086D1"/>
      </a:accent2>
      <a:accent3>
        <a:srgbClr val="338D27"/>
      </a:accent3>
      <a:accent4>
        <a:srgbClr val="00514E"/>
      </a:accent4>
      <a:accent5>
        <a:srgbClr val="FDD000"/>
      </a:accent5>
      <a:accent6>
        <a:srgbClr val="F08300"/>
      </a:accent6>
      <a:hlink>
        <a:srgbClr val="B5B5B6"/>
      </a:hlink>
      <a:folHlink>
        <a:srgbClr val="BD9F68"/>
      </a:folHlink>
    </a:clrScheme>
    <a:fontScheme name="自定义 7">
      <a:majorFont>
        <a:latin typeface="等线"/>
        <a:ea typeface="等线"/>
        <a:cs typeface=""/>
      </a:majorFont>
      <a:minorFont>
        <a:latin typeface="等线 Light"/>
        <a:ea typeface="等线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rgbClr val="C0000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2016-VI主题-蓝" id="{1B918C6D-2D61-4306-88BA-3CA31BAAF13F}" vid="{A734D909-B61D-48C4-8B37-4CE497344009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2016-VI主题-蓝</Template>
  <TotalTime>4957</TotalTime>
  <Words>1595</Words>
  <Application>Microsoft Office PowerPoint</Application>
  <PresentationFormat>全屏显示(4:3)</PresentationFormat>
  <Paragraphs>311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1" baseType="lpstr">
      <vt:lpstr>Malgun Gothic Semilight</vt:lpstr>
      <vt:lpstr>等线</vt:lpstr>
      <vt:lpstr>等线 Light</vt:lpstr>
      <vt:lpstr>黑体</vt:lpstr>
      <vt:lpstr>楷体</vt:lpstr>
      <vt:lpstr>宋体</vt:lpstr>
      <vt:lpstr>微软雅黑</vt:lpstr>
      <vt:lpstr>Arial</vt:lpstr>
      <vt:lpstr>Arial Black</vt:lpstr>
      <vt:lpstr>Calibri</vt:lpstr>
      <vt:lpstr>Gabriola</vt:lpstr>
      <vt:lpstr>Times New Roman</vt:lpstr>
      <vt:lpstr>Wingdings</vt:lpstr>
      <vt:lpstr>2016-VI主题-蓝</vt:lpstr>
      <vt:lpstr>这个PPT有两个部分</vt:lpstr>
      <vt:lpstr>PowerPoint 演示文稿</vt:lpstr>
      <vt:lpstr> ABA’</vt:lpstr>
      <vt:lpstr>答辩的PPT和论文相对应</vt:lpstr>
      <vt:lpstr>要让人了解</vt:lpstr>
      <vt:lpstr>要让人记住</vt:lpstr>
      <vt:lpstr>善于用比较</vt:lpstr>
      <vt:lpstr>要避免的错误</vt:lpstr>
      <vt:lpstr>要避免的错误</vt:lpstr>
      <vt:lpstr>写PPT和讲PPT</vt:lpstr>
      <vt:lpstr>如何利用PPT画word当中的插图</vt:lpstr>
      <vt:lpstr>PowerPoint 演示文稿</vt:lpstr>
      <vt:lpstr>航空发动机高温测量声表面波传感器研究</vt:lpstr>
      <vt:lpstr>目录 Contents</vt:lpstr>
      <vt:lpstr>目录 Contents</vt:lpstr>
      <vt:lpstr>研究背景 —— 介绍</vt:lpstr>
      <vt:lpstr>研究背景 —— 应用</vt:lpstr>
      <vt:lpstr>研究背景——声表面波温度传感器原理</vt:lpstr>
      <vt:lpstr>研究背景——国外研究现况</vt:lpstr>
      <vt:lpstr>研究背景——国内研究现况</vt:lpstr>
      <vt:lpstr>研究背景——目前存在的主要问题</vt:lpstr>
      <vt:lpstr>研究目标与研究内容</vt:lpstr>
      <vt:lpstr>目录 Contents</vt:lpstr>
      <vt:lpstr>单端口谐振型声表面波器件</vt:lpstr>
      <vt:lpstr>声表面波器件——材料选取</vt:lpstr>
      <vt:lpstr>目录 Contents</vt:lpstr>
      <vt:lpstr>制作工艺——SAW器件制作</vt:lpstr>
      <vt:lpstr>测试平台——低温区精确测试</vt:lpstr>
      <vt:lpstr>测试平台——高温测试</vt:lpstr>
      <vt:lpstr>目录 Contents</vt:lpstr>
      <vt:lpstr>温频特性测试——高温测试（重复性与稳定性）</vt:lpstr>
      <vt:lpstr>SAW器件有无钝化比较 </vt:lpstr>
      <vt:lpstr>目录 Contents</vt:lpstr>
      <vt:lpstr>总结</vt:lpstr>
      <vt:lpstr>主要创新点</vt:lpstr>
      <vt:lpstr>研究生期间发表论文</vt:lpstr>
      <vt:lpstr>谢谢，欢迎提问。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段力</dc:creator>
  <cp:lastModifiedBy>Microsoft</cp:lastModifiedBy>
  <cp:revision>282</cp:revision>
  <dcterms:created xsi:type="dcterms:W3CDTF">2016-04-20T02:59:17Z</dcterms:created>
  <dcterms:modified xsi:type="dcterms:W3CDTF">2021-05-31T12:51:59Z</dcterms:modified>
</cp:coreProperties>
</file>