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6"/>
  </p:handoutMasterIdLst>
  <p:sldIdLst>
    <p:sldId id="256" r:id="rId2"/>
    <p:sldId id="263" r:id="rId3"/>
    <p:sldId id="267" r:id="rId4"/>
    <p:sldId id="311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260" r:id="rId45"/>
  </p:sldIdLst>
  <p:sldSz cx="9144000" cy="6858000" type="screen4x3"/>
  <p:notesSz cx="6858000" cy="9144000"/>
  <p:custDataLst>
    <p:tags r:id="rId4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01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87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64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750A8A6-0A81-44A9-BCA1-72ABF00D99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B79CA7B-9F47-45A8-9B03-353B538E78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B8634-8B22-44A9-BF76-EC6050F04131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ED5C621-0080-48F4-AFE4-9E44D665D6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36FA040-9F4B-4208-A259-A50D288F82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D1725-F63C-4D68-B092-6398EEAA2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902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926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760" y="5815086"/>
            <a:ext cx="2458720" cy="6508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123" y="4006448"/>
            <a:ext cx="8325019" cy="111419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469124" y="5245246"/>
            <a:ext cx="5820358" cy="468179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2400" b="0">
                <a:solidFill>
                  <a:schemeClr val="bg1"/>
                </a:solidFill>
                <a:latin typeface="+mn-ea"/>
                <a:cs typeface="+mj-cs"/>
              </a:defRPr>
            </a:lvl1pPr>
          </a:lstStyle>
          <a:p>
            <a:pPr marL="228600" lvl="0" indent="-228600" algn="ctr"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69124" y="5815087"/>
            <a:ext cx="4159250" cy="49900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单击此处添加日期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172" r="40" b="-12"/>
          <a:stretch/>
        </p:blipFill>
        <p:spPr>
          <a:xfrm>
            <a:off x="0" y="0"/>
            <a:ext cx="9144000" cy="3899805"/>
          </a:xfrm>
          <a:prstGeom prst="rect">
            <a:avLst/>
          </a:prstGeom>
          <a:ln>
            <a:noFill/>
          </a:ln>
        </p:spPr>
      </p:pic>
      <p:cxnSp>
        <p:nvCxnSpPr>
          <p:cNvPr id="11" name="直接连接符 10"/>
          <p:cNvCxnSpPr/>
          <p:nvPr/>
        </p:nvCxnSpPr>
        <p:spPr>
          <a:xfrm>
            <a:off x="0" y="389980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172" r="40" b="-12"/>
          <a:stretch/>
        </p:blipFill>
        <p:spPr>
          <a:xfrm>
            <a:off x="0" y="0"/>
            <a:ext cx="9144000" cy="3899805"/>
          </a:xfrm>
          <a:prstGeom prst="rect">
            <a:avLst/>
          </a:prstGeom>
          <a:ln>
            <a:noFill/>
          </a:ln>
        </p:spPr>
      </p:pic>
      <p:cxnSp>
        <p:nvCxnSpPr>
          <p:cNvPr id="9" name="直接连接符 8"/>
          <p:cNvCxnSpPr/>
          <p:nvPr userDrawn="1"/>
        </p:nvCxnSpPr>
        <p:spPr>
          <a:xfrm>
            <a:off x="0" y="389980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553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95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16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5821680"/>
            <a:ext cx="9144000" cy="103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293" y="6100771"/>
            <a:ext cx="1958547" cy="5184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235137"/>
            <a:ext cx="6474515" cy="337358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240"/>
            <a:ext cx="9144000" cy="5185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793" cy="664522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1"/>
            <a:ext cx="9144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240"/>
            <a:ext cx="9144000" cy="51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168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556">
          <p15:clr>
            <a:srgbClr val="FBAE40"/>
          </p15:clr>
        </p15:guide>
        <p15:guide id="2" pos="204">
          <p15:clr>
            <a:srgbClr val="FBAE40"/>
          </p15:clr>
        </p15:guide>
        <p15:guide id="3" pos="3125">
          <p15:clr>
            <a:srgbClr val="FBAE40"/>
          </p15:clr>
        </p15:guide>
        <p15:guide id="4" pos="115">
          <p15:clr>
            <a:srgbClr val="FBAE40"/>
          </p15:clr>
        </p15:guide>
        <p15:guide id="5" pos="4167">
          <p15:clr>
            <a:srgbClr val="FBAE40"/>
          </p15:clr>
        </p15:guide>
        <p15:guide id="6" pos="15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>
            <a:spLocks noGrp="1"/>
          </p:cNvSpPr>
          <p:nvPr>
            <p:ph sz="quarter" idx="10"/>
          </p:nvPr>
        </p:nvSpPr>
        <p:spPr>
          <a:xfrm>
            <a:off x="262394" y="1717675"/>
            <a:ext cx="403200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4786313" y="1717675"/>
            <a:ext cx="4032250" cy="482624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393" y="975600"/>
            <a:ext cx="8556169" cy="576000"/>
          </a:xfrm>
          <a:prstGeom prst="rect">
            <a:avLst/>
          </a:prstGeom>
        </p:spPr>
        <p:txBody>
          <a:bodyPr/>
          <a:lstStyle>
            <a:lvl1pPr>
              <a:defRPr lang="zh-CN" altLang="en-US"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896688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1620">
          <p15:clr>
            <a:srgbClr val="FBAE40"/>
          </p15:clr>
        </p15:guide>
        <p15:guide id="3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000"/>
            </a:lvl1pPr>
            <a:lvl2pPr>
              <a:buClr>
                <a:schemeClr val="accent1"/>
              </a:buClr>
              <a:defRPr sz="1800"/>
            </a:lvl2pPr>
            <a:lvl3pPr>
              <a:buClr>
                <a:schemeClr val="accent1"/>
              </a:buClr>
              <a:defRPr sz="1600"/>
            </a:lvl3pPr>
            <a:lvl4pPr>
              <a:buClr>
                <a:schemeClr val="accent1"/>
              </a:buClr>
              <a:defRPr sz="1400"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6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" name="灯片编号占位符 5"/>
          <p:cNvSpPr txBox="1">
            <a:spLocks/>
          </p:cNvSpPr>
          <p:nvPr/>
        </p:nvSpPr>
        <p:spPr>
          <a:xfrm>
            <a:off x="8697600" y="311755"/>
            <a:ext cx="36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spc="-6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fld id="{E1703B59-C883-4B8B-974E-AFB30A6C43A7}" type="slidenum">
              <a:rPr lang="zh-CN" altLang="en-US" smtClean="0"/>
              <a:pPr lvl="0"/>
              <a:t>‹#›</a:t>
            </a:fld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94855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6FE30043-994B-4937-B349-3E6E68B723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2CCE3F0-44E4-45E3-84A9-C7CB44E2A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6FE30043-994B-4937-B349-3E6E68B723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2CCE3F0-44E4-45E3-84A9-C7CB44E2A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004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6FE30043-994B-4937-B349-3E6E68B723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2CCE3F0-44E4-45E3-84A9-C7CB44E2A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8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6FE30043-994B-4937-B349-3E6E68B723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2CCE3F0-44E4-45E3-84A9-C7CB44E2A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72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6FE30043-994B-4937-B349-3E6E68B723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/>
          <a:lstStyle/>
          <a:p>
            <a:fld id="{82CCE3F0-44E4-45E3-84A9-C7CB44E2A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870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94025" y="1685678"/>
            <a:ext cx="8372163" cy="4921498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/>
            </a:lvl1pPr>
            <a:lvl2pPr>
              <a:buClr>
                <a:schemeClr val="accent1"/>
              </a:buClr>
              <a:defRPr sz="2000" b="1"/>
            </a:lvl2pPr>
            <a:lvl3pPr>
              <a:buClr>
                <a:schemeClr val="accent1"/>
              </a:buClr>
              <a:defRPr sz="1800"/>
            </a:lvl3pPr>
            <a:lvl4pPr>
              <a:buClr>
                <a:schemeClr val="accent1"/>
              </a:buClr>
              <a:defRPr sz="1600"/>
            </a:lvl4pPr>
            <a:lvl5pPr>
              <a:buClr>
                <a:schemeClr val="accent1"/>
              </a:buClr>
              <a:defRPr sz="16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4" y="974277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127468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纯标题-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250026" y="311755"/>
            <a:ext cx="5788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-60" baseline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.</a:t>
            </a:r>
            <a:endParaRPr lang="zh-CN" altLang="en-US" sz="1200" spc="-6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灯片编号占位符 5"/>
          <p:cNvSpPr txBox="1">
            <a:spLocks/>
          </p:cNvSpPr>
          <p:nvPr/>
        </p:nvSpPr>
        <p:spPr>
          <a:xfrm>
            <a:off x="8696565" y="311755"/>
            <a:ext cx="447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spc="-6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fld id="{7E0B4DC1-AB35-4259-8072-EA8F5B8A0BBF}" type="slidenum">
              <a:rPr lang="zh-CN" altLang="en-US" smtClean="0"/>
              <a:pPr lvl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304001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4025" y="975600"/>
            <a:ext cx="8372163" cy="57418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7310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602" y="182857"/>
            <a:ext cx="8416925" cy="5688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950" y="945102"/>
            <a:ext cx="8413750" cy="5231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F0CBA3-669F-4793-A991-A7BED7E55CA8}"/>
              </a:ext>
            </a:extLst>
          </p:cNvPr>
          <p:cNvSpPr/>
          <p:nvPr userDrawn="1"/>
        </p:nvSpPr>
        <p:spPr>
          <a:xfrm>
            <a:off x="0" y="6570000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xmlns="" id="{9235D3FC-3101-4493-8F59-DA75798769DA}"/>
              </a:ext>
            </a:extLst>
          </p:cNvPr>
          <p:cNvSpPr txBox="1">
            <a:spLocks/>
          </p:cNvSpPr>
          <p:nvPr userDrawn="1"/>
        </p:nvSpPr>
        <p:spPr>
          <a:xfrm>
            <a:off x="6995321" y="6624198"/>
            <a:ext cx="2057400" cy="208502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400" b="1" kern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BD7ADC6-30BD-4A57-B412-79A6F3368C20}" type="slidenum">
              <a:rPr lang="zh-CN" altLang="en-US" sz="1600" smtClean="0"/>
              <a:pPr algn="r"/>
              <a:t>‹#›</a:t>
            </a:fld>
            <a:endParaRPr lang="zh-CN" altLang="en-US" sz="1600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8064BD83-967D-4D5E-B530-91740F5AE57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891007" y="397033"/>
            <a:ext cx="2252995" cy="356370"/>
            <a:chOff x="768" y="1292"/>
            <a:chExt cx="5241" cy="829"/>
          </a:xfrm>
          <a:solidFill>
            <a:schemeClr val="accent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DEA5FFBA-D3CE-40BB-8BE6-70B517794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" y="1292"/>
              <a:ext cx="1742" cy="829"/>
            </a:xfrm>
            <a:custGeom>
              <a:avLst/>
              <a:gdLst>
                <a:gd name="T0" fmla="*/ 1742 w 1742"/>
                <a:gd name="T1" fmla="*/ 829 h 829"/>
                <a:gd name="T2" fmla="*/ 851 w 1742"/>
                <a:gd name="T3" fmla="*/ 829 h 829"/>
                <a:gd name="T4" fmla="*/ 851 w 1742"/>
                <a:gd name="T5" fmla="*/ 9 h 829"/>
                <a:gd name="T6" fmla="*/ 751 w 1742"/>
                <a:gd name="T7" fmla="*/ 9 h 829"/>
                <a:gd name="T8" fmla="*/ 751 w 1742"/>
                <a:gd name="T9" fmla="*/ 24 h 829"/>
                <a:gd name="T10" fmla="*/ 724 w 1742"/>
                <a:gd name="T11" fmla="*/ 24 h 829"/>
                <a:gd name="T12" fmla="*/ 724 w 1742"/>
                <a:gd name="T13" fmla="*/ 9 h 829"/>
                <a:gd name="T14" fmla="*/ 258 w 1742"/>
                <a:gd name="T15" fmla="*/ 9 h 829"/>
                <a:gd name="T16" fmla="*/ 258 w 1742"/>
                <a:gd name="T17" fmla="*/ 24 h 829"/>
                <a:gd name="T18" fmla="*/ 231 w 1742"/>
                <a:gd name="T19" fmla="*/ 24 h 829"/>
                <a:gd name="T20" fmla="*/ 231 w 1742"/>
                <a:gd name="T21" fmla="*/ 9 h 829"/>
                <a:gd name="T22" fmla="*/ 132 w 1742"/>
                <a:gd name="T23" fmla="*/ 9 h 829"/>
                <a:gd name="T24" fmla="*/ 132 w 1742"/>
                <a:gd name="T25" fmla="*/ 829 h 829"/>
                <a:gd name="T26" fmla="*/ 0 w 1742"/>
                <a:gd name="T27" fmla="*/ 829 h 829"/>
                <a:gd name="T28" fmla="*/ 0 w 1742"/>
                <a:gd name="T29" fmla="*/ 820 h 829"/>
                <a:gd name="T30" fmla="*/ 123 w 1742"/>
                <a:gd name="T31" fmla="*/ 820 h 829"/>
                <a:gd name="T32" fmla="*/ 123 w 1742"/>
                <a:gd name="T33" fmla="*/ 0 h 829"/>
                <a:gd name="T34" fmla="*/ 239 w 1742"/>
                <a:gd name="T35" fmla="*/ 0 h 829"/>
                <a:gd name="T36" fmla="*/ 239 w 1742"/>
                <a:gd name="T37" fmla="*/ 14 h 829"/>
                <a:gd name="T38" fmla="*/ 250 w 1742"/>
                <a:gd name="T39" fmla="*/ 14 h 829"/>
                <a:gd name="T40" fmla="*/ 250 w 1742"/>
                <a:gd name="T41" fmla="*/ 0 h 829"/>
                <a:gd name="T42" fmla="*/ 732 w 1742"/>
                <a:gd name="T43" fmla="*/ 0 h 829"/>
                <a:gd name="T44" fmla="*/ 732 w 1742"/>
                <a:gd name="T45" fmla="*/ 14 h 829"/>
                <a:gd name="T46" fmla="*/ 743 w 1742"/>
                <a:gd name="T47" fmla="*/ 14 h 829"/>
                <a:gd name="T48" fmla="*/ 743 w 1742"/>
                <a:gd name="T49" fmla="*/ 0 h 829"/>
                <a:gd name="T50" fmla="*/ 861 w 1742"/>
                <a:gd name="T51" fmla="*/ 0 h 829"/>
                <a:gd name="T52" fmla="*/ 861 w 1742"/>
                <a:gd name="T53" fmla="*/ 820 h 829"/>
                <a:gd name="T54" fmla="*/ 1742 w 1742"/>
                <a:gd name="T55" fmla="*/ 820 h 829"/>
                <a:gd name="T56" fmla="*/ 1742 w 1742"/>
                <a:gd name="T5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2" h="829">
                  <a:moveTo>
                    <a:pt x="1742" y="829"/>
                  </a:moveTo>
                  <a:lnTo>
                    <a:pt x="851" y="829"/>
                  </a:lnTo>
                  <a:lnTo>
                    <a:pt x="851" y="9"/>
                  </a:lnTo>
                  <a:lnTo>
                    <a:pt x="751" y="9"/>
                  </a:lnTo>
                  <a:lnTo>
                    <a:pt x="751" y="24"/>
                  </a:lnTo>
                  <a:lnTo>
                    <a:pt x="724" y="24"/>
                  </a:lnTo>
                  <a:lnTo>
                    <a:pt x="724" y="9"/>
                  </a:lnTo>
                  <a:lnTo>
                    <a:pt x="258" y="9"/>
                  </a:lnTo>
                  <a:lnTo>
                    <a:pt x="258" y="24"/>
                  </a:lnTo>
                  <a:lnTo>
                    <a:pt x="231" y="24"/>
                  </a:lnTo>
                  <a:lnTo>
                    <a:pt x="231" y="9"/>
                  </a:lnTo>
                  <a:lnTo>
                    <a:pt x="132" y="9"/>
                  </a:lnTo>
                  <a:lnTo>
                    <a:pt x="132" y="829"/>
                  </a:lnTo>
                  <a:lnTo>
                    <a:pt x="0" y="829"/>
                  </a:lnTo>
                  <a:lnTo>
                    <a:pt x="0" y="820"/>
                  </a:lnTo>
                  <a:lnTo>
                    <a:pt x="123" y="820"/>
                  </a:lnTo>
                  <a:lnTo>
                    <a:pt x="123" y="0"/>
                  </a:lnTo>
                  <a:lnTo>
                    <a:pt x="239" y="0"/>
                  </a:lnTo>
                  <a:lnTo>
                    <a:pt x="239" y="14"/>
                  </a:lnTo>
                  <a:lnTo>
                    <a:pt x="250" y="14"/>
                  </a:lnTo>
                  <a:lnTo>
                    <a:pt x="250" y="0"/>
                  </a:lnTo>
                  <a:lnTo>
                    <a:pt x="732" y="0"/>
                  </a:lnTo>
                  <a:lnTo>
                    <a:pt x="732" y="14"/>
                  </a:lnTo>
                  <a:lnTo>
                    <a:pt x="743" y="14"/>
                  </a:lnTo>
                  <a:lnTo>
                    <a:pt x="743" y="0"/>
                  </a:lnTo>
                  <a:lnTo>
                    <a:pt x="861" y="0"/>
                  </a:lnTo>
                  <a:lnTo>
                    <a:pt x="861" y="820"/>
                  </a:lnTo>
                  <a:lnTo>
                    <a:pt x="1742" y="820"/>
                  </a:lnTo>
                  <a:lnTo>
                    <a:pt x="1742" y="82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C46D787-6FEB-441A-852A-C6A530176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" y="1471"/>
              <a:ext cx="482" cy="646"/>
            </a:xfrm>
            <a:custGeom>
              <a:avLst/>
              <a:gdLst>
                <a:gd name="T0" fmla="*/ 482 w 482"/>
                <a:gd name="T1" fmla="*/ 646 h 646"/>
                <a:gd name="T2" fmla="*/ 474 w 482"/>
                <a:gd name="T3" fmla="*/ 646 h 646"/>
                <a:gd name="T4" fmla="*/ 474 w 482"/>
                <a:gd name="T5" fmla="*/ 112 h 646"/>
                <a:gd name="T6" fmla="*/ 433 w 482"/>
                <a:gd name="T7" fmla="*/ 112 h 646"/>
                <a:gd name="T8" fmla="*/ 433 w 482"/>
                <a:gd name="T9" fmla="*/ 79 h 646"/>
                <a:gd name="T10" fmla="*/ 364 w 482"/>
                <a:gd name="T11" fmla="*/ 38 h 646"/>
                <a:gd name="T12" fmla="*/ 320 w 482"/>
                <a:gd name="T13" fmla="*/ 38 h 646"/>
                <a:gd name="T14" fmla="*/ 320 w 482"/>
                <a:gd name="T15" fmla="*/ 9 h 646"/>
                <a:gd name="T16" fmla="*/ 164 w 482"/>
                <a:gd name="T17" fmla="*/ 9 h 646"/>
                <a:gd name="T18" fmla="*/ 164 w 482"/>
                <a:gd name="T19" fmla="*/ 38 h 646"/>
                <a:gd name="T20" fmla="*/ 120 w 482"/>
                <a:gd name="T21" fmla="*/ 38 h 646"/>
                <a:gd name="T22" fmla="*/ 49 w 482"/>
                <a:gd name="T23" fmla="*/ 79 h 646"/>
                <a:gd name="T24" fmla="*/ 49 w 482"/>
                <a:gd name="T25" fmla="*/ 112 h 646"/>
                <a:gd name="T26" fmla="*/ 8 w 482"/>
                <a:gd name="T27" fmla="*/ 112 h 646"/>
                <a:gd name="T28" fmla="*/ 8 w 482"/>
                <a:gd name="T29" fmla="*/ 646 h 646"/>
                <a:gd name="T30" fmla="*/ 0 w 482"/>
                <a:gd name="T31" fmla="*/ 646 h 646"/>
                <a:gd name="T32" fmla="*/ 0 w 482"/>
                <a:gd name="T33" fmla="*/ 102 h 646"/>
                <a:gd name="T34" fmla="*/ 41 w 482"/>
                <a:gd name="T35" fmla="*/ 102 h 646"/>
                <a:gd name="T36" fmla="*/ 41 w 482"/>
                <a:gd name="T37" fmla="*/ 74 h 646"/>
                <a:gd name="T38" fmla="*/ 116 w 482"/>
                <a:gd name="T39" fmla="*/ 29 h 646"/>
                <a:gd name="T40" fmla="*/ 154 w 482"/>
                <a:gd name="T41" fmla="*/ 29 h 646"/>
                <a:gd name="T42" fmla="*/ 154 w 482"/>
                <a:gd name="T43" fmla="*/ 0 h 646"/>
                <a:gd name="T44" fmla="*/ 328 w 482"/>
                <a:gd name="T45" fmla="*/ 0 h 646"/>
                <a:gd name="T46" fmla="*/ 328 w 482"/>
                <a:gd name="T47" fmla="*/ 29 h 646"/>
                <a:gd name="T48" fmla="*/ 366 w 482"/>
                <a:gd name="T49" fmla="*/ 29 h 646"/>
                <a:gd name="T50" fmla="*/ 441 w 482"/>
                <a:gd name="T51" fmla="*/ 74 h 646"/>
                <a:gd name="T52" fmla="*/ 441 w 482"/>
                <a:gd name="T53" fmla="*/ 102 h 646"/>
                <a:gd name="T54" fmla="*/ 482 w 482"/>
                <a:gd name="T55" fmla="*/ 102 h 646"/>
                <a:gd name="T56" fmla="*/ 482 w 482"/>
                <a:gd name="T5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2" h="646">
                  <a:moveTo>
                    <a:pt x="482" y="646"/>
                  </a:moveTo>
                  <a:lnTo>
                    <a:pt x="474" y="646"/>
                  </a:lnTo>
                  <a:lnTo>
                    <a:pt x="474" y="112"/>
                  </a:lnTo>
                  <a:lnTo>
                    <a:pt x="433" y="112"/>
                  </a:lnTo>
                  <a:lnTo>
                    <a:pt x="433" y="79"/>
                  </a:lnTo>
                  <a:lnTo>
                    <a:pt x="364" y="38"/>
                  </a:lnTo>
                  <a:lnTo>
                    <a:pt x="320" y="38"/>
                  </a:lnTo>
                  <a:lnTo>
                    <a:pt x="320" y="9"/>
                  </a:lnTo>
                  <a:lnTo>
                    <a:pt x="164" y="9"/>
                  </a:lnTo>
                  <a:lnTo>
                    <a:pt x="164" y="38"/>
                  </a:lnTo>
                  <a:lnTo>
                    <a:pt x="120" y="38"/>
                  </a:lnTo>
                  <a:lnTo>
                    <a:pt x="49" y="79"/>
                  </a:lnTo>
                  <a:lnTo>
                    <a:pt x="49" y="112"/>
                  </a:lnTo>
                  <a:lnTo>
                    <a:pt x="8" y="112"/>
                  </a:lnTo>
                  <a:lnTo>
                    <a:pt x="8" y="646"/>
                  </a:lnTo>
                  <a:lnTo>
                    <a:pt x="0" y="646"/>
                  </a:lnTo>
                  <a:lnTo>
                    <a:pt x="0" y="102"/>
                  </a:lnTo>
                  <a:lnTo>
                    <a:pt x="41" y="102"/>
                  </a:lnTo>
                  <a:lnTo>
                    <a:pt x="41" y="74"/>
                  </a:lnTo>
                  <a:lnTo>
                    <a:pt x="116" y="29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328" y="0"/>
                  </a:lnTo>
                  <a:lnTo>
                    <a:pt x="328" y="29"/>
                  </a:lnTo>
                  <a:lnTo>
                    <a:pt x="366" y="29"/>
                  </a:lnTo>
                  <a:lnTo>
                    <a:pt x="441" y="74"/>
                  </a:lnTo>
                  <a:lnTo>
                    <a:pt x="441" y="102"/>
                  </a:lnTo>
                  <a:lnTo>
                    <a:pt x="482" y="102"/>
                  </a:lnTo>
                  <a:lnTo>
                    <a:pt x="482" y="646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DF88A572-E24D-4CAF-BF35-380C25887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" y="1614"/>
              <a:ext cx="2016" cy="507"/>
            </a:xfrm>
            <a:custGeom>
              <a:avLst/>
              <a:gdLst>
                <a:gd name="T0" fmla="*/ 1125 w 1178"/>
                <a:gd name="T1" fmla="*/ 294 h 294"/>
                <a:gd name="T2" fmla="*/ 1072 w 1178"/>
                <a:gd name="T3" fmla="*/ 231 h 294"/>
                <a:gd name="T4" fmla="*/ 959 w 1178"/>
                <a:gd name="T5" fmla="*/ 111 h 294"/>
                <a:gd name="T6" fmla="*/ 710 w 1178"/>
                <a:gd name="T7" fmla="*/ 53 h 294"/>
                <a:gd name="T8" fmla="*/ 647 w 1178"/>
                <a:gd name="T9" fmla="*/ 53 h 294"/>
                <a:gd name="T10" fmla="*/ 397 w 1178"/>
                <a:gd name="T11" fmla="*/ 111 h 294"/>
                <a:gd name="T12" fmla="*/ 284 w 1178"/>
                <a:gd name="T13" fmla="*/ 231 h 294"/>
                <a:gd name="T14" fmla="*/ 232 w 1178"/>
                <a:gd name="T15" fmla="*/ 294 h 294"/>
                <a:gd name="T16" fmla="*/ 0 w 1178"/>
                <a:gd name="T17" fmla="*/ 289 h 294"/>
                <a:gd name="T18" fmla="*/ 280 w 1178"/>
                <a:gd name="T19" fmla="*/ 227 h 294"/>
                <a:gd name="T20" fmla="*/ 394 w 1178"/>
                <a:gd name="T21" fmla="*/ 107 h 294"/>
                <a:gd name="T22" fmla="*/ 652 w 1178"/>
                <a:gd name="T23" fmla="*/ 51 h 294"/>
                <a:gd name="T24" fmla="*/ 705 w 1178"/>
                <a:gd name="T25" fmla="*/ 51 h 294"/>
                <a:gd name="T26" fmla="*/ 963 w 1178"/>
                <a:gd name="T27" fmla="*/ 107 h 294"/>
                <a:gd name="T28" fmla="*/ 1076 w 1178"/>
                <a:gd name="T29" fmla="*/ 227 h 294"/>
                <a:gd name="T30" fmla="*/ 1178 w 1178"/>
                <a:gd name="T31" fmla="*/ 289 h 294"/>
                <a:gd name="T32" fmla="*/ 1079 w 1178"/>
                <a:gd name="T33" fmla="*/ 294 h 294"/>
                <a:gd name="T34" fmla="*/ 1077 w 1178"/>
                <a:gd name="T35" fmla="*/ 293 h 294"/>
                <a:gd name="T36" fmla="*/ 1014 w 1178"/>
                <a:gd name="T37" fmla="*/ 214 h 294"/>
                <a:gd name="T38" fmla="*/ 838 w 1178"/>
                <a:gd name="T39" fmla="*/ 54 h 294"/>
                <a:gd name="T40" fmla="*/ 715 w 1178"/>
                <a:gd name="T41" fmla="*/ 94 h 294"/>
                <a:gd name="T42" fmla="*/ 690 w 1178"/>
                <a:gd name="T43" fmla="*/ 292 h 294"/>
                <a:gd name="T44" fmla="*/ 685 w 1178"/>
                <a:gd name="T45" fmla="*/ 283 h 294"/>
                <a:gd name="T46" fmla="*/ 760 w 1178"/>
                <a:gd name="T47" fmla="*/ 34 h 294"/>
                <a:gd name="T48" fmla="*/ 1000 w 1178"/>
                <a:gd name="T49" fmla="*/ 190 h 294"/>
                <a:gd name="T50" fmla="*/ 1057 w 1178"/>
                <a:gd name="T51" fmla="*/ 257 h 294"/>
                <a:gd name="T52" fmla="*/ 1081 w 1178"/>
                <a:gd name="T53" fmla="*/ 294 h 294"/>
                <a:gd name="T54" fmla="*/ 277 w 1178"/>
                <a:gd name="T55" fmla="*/ 294 h 294"/>
                <a:gd name="T56" fmla="*/ 300 w 1178"/>
                <a:gd name="T57" fmla="*/ 257 h 294"/>
                <a:gd name="T58" fmla="*/ 356 w 1178"/>
                <a:gd name="T59" fmla="*/ 190 h 294"/>
                <a:gd name="T60" fmla="*/ 597 w 1178"/>
                <a:gd name="T61" fmla="*/ 34 h 294"/>
                <a:gd name="T62" fmla="*/ 672 w 1178"/>
                <a:gd name="T63" fmla="*/ 283 h 294"/>
                <a:gd name="T64" fmla="*/ 666 w 1178"/>
                <a:gd name="T65" fmla="*/ 292 h 294"/>
                <a:gd name="T66" fmla="*/ 641 w 1178"/>
                <a:gd name="T67" fmla="*/ 94 h 294"/>
                <a:gd name="T68" fmla="*/ 519 w 1178"/>
                <a:gd name="T69" fmla="*/ 54 h 294"/>
                <a:gd name="T70" fmla="*/ 342 w 1178"/>
                <a:gd name="T71" fmla="*/ 214 h 294"/>
                <a:gd name="T72" fmla="*/ 280 w 1178"/>
                <a:gd name="T73" fmla="*/ 293 h 294"/>
                <a:gd name="T74" fmla="*/ 277 w 1178"/>
                <a:gd name="T75" fmla="*/ 2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" h="294">
                  <a:moveTo>
                    <a:pt x="1178" y="294"/>
                  </a:moveTo>
                  <a:cubicBezTo>
                    <a:pt x="1125" y="294"/>
                    <a:pt x="1125" y="294"/>
                    <a:pt x="1125" y="294"/>
                  </a:cubicBezTo>
                  <a:cubicBezTo>
                    <a:pt x="1124" y="293"/>
                    <a:pt x="1124" y="293"/>
                    <a:pt x="1124" y="293"/>
                  </a:cubicBezTo>
                  <a:cubicBezTo>
                    <a:pt x="1124" y="293"/>
                    <a:pt x="1082" y="242"/>
                    <a:pt x="1072" y="231"/>
                  </a:cubicBezTo>
                  <a:cubicBezTo>
                    <a:pt x="1068" y="226"/>
                    <a:pt x="1068" y="226"/>
                    <a:pt x="1068" y="226"/>
                  </a:cubicBezTo>
                  <a:cubicBezTo>
                    <a:pt x="1034" y="186"/>
                    <a:pt x="1000" y="145"/>
                    <a:pt x="959" y="111"/>
                  </a:cubicBezTo>
                  <a:cubicBezTo>
                    <a:pt x="918" y="76"/>
                    <a:pt x="877" y="43"/>
                    <a:pt x="833" y="28"/>
                  </a:cubicBezTo>
                  <a:cubicBezTo>
                    <a:pt x="769" y="6"/>
                    <a:pt x="728" y="14"/>
                    <a:pt x="710" y="53"/>
                  </a:cubicBezTo>
                  <a:cubicBezTo>
                    <a:pt x="705" y="63"/>
                    <a:pt x="683" y="64"/>
                    <a:pt x="678" y="64"/>
                  </a:cubicBezTo>
                  <a:cubicBezTo>
                    <a:pt x="674" y="64"/>
                    <a:pt x="652" y="63"/>
                    <a:pt x="647" y="53"/>
                  </a:cubicBezTo>
                  <a:cubicBezTo>
                    <a:pt x="629" y="14"/>
                    <a:pt x="587" y="6"/>
                    <a:pt x="524" y="28"/>
                  </a:cubicBezTo>
                  <a:cubicBezTo>
                    <a:pt x="479" y="43"/>
                    <a:pt x="439" y="76"/>
                    <a:pt x="397" y="111"/>
                  </a:cubicBezTo>
                  <a:cubicBezTo>
                    <a:pt x="357" y="145"/>
                    <a:pt x="322" y="186"/>
                    <a:pt x="289" y="226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75" y="242"/>
                    <a:pt x="233" y="293"/>
                    <a:pt x="232" y="293"/>
                  </a:cubicBezTo>
                  <a:cubicBezTo>
                    <a:pt x="232" y="294"/>
                    <a:pt x="232" y="294"/>
                    <a:pt x="232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29" y="289"/>
                    <a:pt x="229" y="289"/>
                    <a:pt x="229" y="289"/>
                  </a:cubicBezTo>
                  <a:cubicBezTo>
                    <a:pt x="235" y="282"/>
                    <a:pt x="271" y="238"/>
                    <a:pt x="280" y="227"/>
                  </a:cubicBezTo>
                  <a:cubicBezTo>
                    <a:pt x="285" y="222"/>
                    <a:pt x="285" y="222"/>
                    <a:pt x="285" y="222"/>
                  </a:cubicBezTo>
                  <a:cubicBezTo>
                    <a:pt x="318" y="183"/>
                    <a:pt x="353" y="141"/>
                    <a:pt x="394" y="107"/>
                  </a:cubicBezTo>
                  <a:cubicBezTo>
                    <a:pt x="436" y="72"/>
                    <a:pt x="477" y="39"/>
                    <a:pt x="522" y="23"/>
                  </a:cubicBezTo>
                  <a:cubicBezTo>
                    <a:pt x="589" y="0"/>
                    <a:pt x="632" y="9"/>
                    <a:pt x="652" y="51"/>
                  </a:cubicBezTo>
                  <a:cubicBezTo>
                    <a:pt x="654" y="56"/>
                    <a:pt x="667" y="58"/>
                    <a:pt x="678" y="58"/>
                  </a:cubicBezTo>
                  <a:cubicBezTo>
                    <a:pt x="690" y="58"/>
                    <a:pt x="703" y="56"/>
                    <a:pt x="705" y="51"/>
                  </a:cubicBezTo>
                  <a:cubicBezTo>
                    <a:pt x="724" y="9"/>
                    <a:pt x="768" y="0"/>
                    <a:pt x="834" y="23"/>
                  </a:cubicBezTo>
                  <a:cubicBezTo>
                    <a:pt x="880" y="39"/>
                    <a:pt x="921" y="72"/>
                    <a:pt x="963" y="107"/>
                  </a:cubicBezTo>
                  <a:cubicBezTo>
                    <a:pt x="1003" y="141"/>
                    <a:pt x="1038" y="183"/>
                    <a:pt x="1072" y="222"/>
                  </a:cubicBezTo>
                  <a:cubicBezTo>
                    <a:pt x="1076" y="227"/>
                    <a:pt x="1076" y="227"/>
                    <a:pt x="1076" y="227"/>
                  </a:cubicBezTo>
                  <a:cubicBezTo>
                    <a:pt x="1085" y="238"/>
                    <a:pt x="1122" y="282"/>
                    <a:pt x="1128" y="289"/>
                  </a:cubicBezTo>
                  <a:cubicBezTo>
                    <a:pt x="1178" y="289"/>
                    <a:pt x="1178" y="289"/>
                    <a:pt x="1178" y="289"/>
                  </a:cubicBezTo>
                  <a:lnTo>
                    <a:pt x="1178" y="294"/>
                  </a:lnTo>
                  <a:close/>
                  <a:moveTo>
                    <a:pt x="1079" y="294"/>
                  </a:moveTo>
                  <a:cubicBezTo>
                    <a:pt x="1079" y="292"/>
                    <a:pt x="1079" y="292"/>
                    <a:pt x="1079" y="292"/>
                  </a:cubicBezTo>
                  <a:cubicBezTo>
                    <a:pt x="1077" y="293"/>
                    <a:pt x="1077" y="293"/>
                    <a:pt x="1077" y="293"/>
                  </a:cubicBezTo>
                  <a:cubicBezTo>
                    <a:pt x="1076" y="290"/>
                    <a:pt x="1055" y="263"/>
                    <a:pt x="1053" y="260"/>
                  </a:cubicBezTo>
                  <a:cubicBezTo>
                    <a:pt x="1039" y="243"/>
                    <a:pt x="1026" y="228"/>
                    <a:pt x="1014" y="214"/>
                  </a:cubicBezTo>
                  <a:cubicBezTo>
                    <a:pt x="1008" y="208"/>
                    <a:pt x="1002" y="201"/>
                    <a:pt x="996" y="194"/>
                  </a:cubicBezTo>
                  <a:cubicBezTo>
                    <a:pt x="950" y="140"/>
                    <a:pt x="902" y="84"/>
                    <a:pt x="838" y="54"/>
                  </a:cubicBezTo>
                  <a:cubicBezTo>
                    <a:pt x="814" y="44"/>
                    <a:pt x="786" y="33"/>
                    <a:pt x="761" y="40"/>
                  </a:cubicBezTo>
                  <a:cubicBezTo>
                    <a:pt x="736" y="46"/>
                    <a:pt x="723" y="73"/>
                    <a:pt x="715" y="94"/>
                  </a:cubicBezTo>
                  <a:cubicBezTo>
                    <a:pt x="695" y="156"/>
                    <a:pt x="693" y="218"/>
                    <a:pt x="690" y="283"/>
                  </a:cubicBezTo>
                  <a:cubicBezTo>
                    <a:pt x="690" y="292"/>
                    <a:pt x="690" y="292"/>
                    <a:pt x="690" y="292"/>
                  </a:cubicBezTo>
                  <a:cubicBezTo>
                    <a:pt x="685" y="291"/>
                    <a:pt x="685" y="291"/>
                    <a:pt x="685" y="291"/>
                  </a:cubicBezTo>
                  <a:cubicBezTo>
                    <a:pt x="685" y="283"/>
                    <a:pt x="685" y="283"/>
                    <a:pt x="685" y="283"/>
                  </a:cubicBezTo>
                  <a:cubicBezTo>
                    <a:pt x="687" y="217"/>
                    <a:pt x="689" y="155"/>
                    <a:pt x="710" y="92"/>
                  </a:cubicBezTo>
                  <a:cubicBezTo>
                    <a:pt x="718" y="70"/>
                    <a:pt x="733" y="42"/>
                    <a:pt x="760" y="34"/>
                  </a:cubicBezTo>
                  <a:cubicBezTo>
                    <a:pt x="787" y="28"/>
                    <a:pt x="815" y="38"/>
                    <a:pt x="840" y="50"/>
                  </a:cubicBezTo>
                  <a:cubicBezTo>
                    <a:pt x="905" y="80"/>
                    <a:pt x="954" y="136"/>
                    <a:pt x="1000" y="190"/>
                  </a:cubicBezTo>
                  <a:cubicBezTo>
                    <a:pt x="1006" y="197"/>
                    <a:pt x="1012" y="204"/>
                    <a:pt x="1018" y="211"/>
                  </a:cubicBezTo>
                  <a:cubicBezTo>
                    <a:pt x="1030" y="225"/>
                    <a:pt x="1043" y="240"/>
                    <a:pt x="1057" y="257"/>
                  </a:cubicBezTo>
                  <a:cubicBezTo>
                    <a:pt x="1069" y="272"/>
                    <a:pt x="1083" y="290"/>
                    <a:pt x="1082" y="293"/>
                  </a:cubicBezTo>
                  <a:cubicBezTo>
                    <a:pt x="1081" y="294"/>
                    <a:pt x="1081" y="294"/>
                    <a:pt x="1081" y="294"/>
                  </a:cubicBezTo>
                  <a:lnTo>
                    <a:pt x="1079" y="294"/>
                  </a:lnTo>
                  <a:close/>
                  <a:moveTo>
                    <a:pt x="277" y="294"/>
                  </a:moveTo>
                  <a:cubicBezTo>
                    <a:pt x="275" y="293"/>
                    <a:pt x="275" y="293"/>
                    <a:pt x="275" y="293"/>
                  </a:cubicBezTo>
                  <a:cubicBezTo>
                    <a:pt x="274" y="290"/>
                    <a:pt x="292" y="267"/>
                    <a:pt x="300" y="257"/>
                  </a:cubicBezTo>
                  <a:cubicBezTo>
                    <a:pt x="314" y="240"/>
                    <a:pt x="326" y="225"/>
                    <a:pt x="338" y="211"/>
                  </a:cubicBezTo>
                  <a:cubicBezTo>
                    <a:pt x="344" y="204"/>
                    <a:pt x="350" y="197"/>
                    <a:pt x="356" y="190"/>
                  </a:cubicBezTo>
                  <a:cubicBezTo>
                    <a:pt x="403" y="136"/>
                    <a:pt x="451" y="80"/>
                    <a:pt x="517" y="50"/>
                  </a:cubicBezTo>
                  <a:cubicBezTo>
                    <a:pt x="541" y="38"/>
                    <a:pt x="570" y="28"/>
                    <a:pt x="597" y="34"/>
                  </a:cubicBezTo>
                  <a:cubicBezTo>
                    <a:pt x="624" y="42"/>
                    <a:pt x="639" y="70"/>
                    <a:pt x="646" y="92"/>
                  </a:cubicBezTo>
                  <a:cubicBezTo>
                    <a:pt x="667" y="155"/>
                    <a:pt x="669" y="217"/>
                    <a:pt x="672" y="283"/>
                  </a:cubicBezTo>
                  <a:cubicBezTo>
                    <a:pt x="672" y="291"/>
                    <a:pt x="672" y="291"/>
                    <a:pt x="672" y="291"/>
                  </a:cubicBezTo>
                  <a:cubicBezTo>
                    <a:pt x="666" y="292"/>
                    <a:pt x="666" y="292"/>
                    <a:pt x="666" y="292"/>
                  </a:cubicBezTo>
                  <a:cubicBezTo>
                    <a:pt x="666" y="283"/>
                    <a:pt x="666" y="283"/>
                    <a:pt x="666" y="283"/>
                  </a:cubicBezTo>
                  <a:cubicBezTo>
                    <a:pt x="664" y="218"/>
                    <a:pt x="662" y="156"/>
                    <a:pt x="641" y="94"/>
                  </a:cubicBezTo>
                  <a:cubicBezTo>
                    <a:pt x="634" y="73"/>
                    <a:pt x="620" y="46"/>
                    <a:pt x="595" y="40"/>
                  </a:cubicBezTo>
                  <a:cubicBezTo>
                    <a:pt x="570" y="33"/>
                    <a:pt x="543" y="44"/>
                    <a:pt x="519" y="54"/>
                  </a:cubicBezTo>
                  <a:cubicBezTo>
                    <a:pt x="455" y="84"/>
                    <a:pt x="407" y="140"/>
                    <a:pt x="360" y="194"/>
                  </a:cubicBezTo>
                  <a:cubicBezTo>
                    <a:pt x="354" y="201"/>
                    <a:pt x="348" y="208"/>
                    <a:pt x="342" y="214"/>
                  </a:cubicBezTo>
                  <a:cubicBezTo>
                    <a:pt x="330" y="228"/>
                    <a:pt x="318" y="243"/>
                    <a:pt x="304" y="260"/>
                  </a:cubicBezTo>
                  <a:cubicBezTo>
                    <a:pt x="302" y="263"/>
                    <a:pt x="281" y="290"/>
                    <a:pt x="280" y="293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7" y="292"/>
                    <a:pt x="277" y="292"/>
                    <a:pt x="277" y="292"/>
                  </a:cubicBezTo>
                  <a:lnTo>
                    <a:pt x="277" y="294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C56D8AD0-9483-4E03-A327-2D26243FE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1893"/>
              <a:ext cx="1027" cy="228"/>
            </a:xfrm>
            <a:custGeom>
              <a:avLst/>
              <a:gdLst>
                <a:gd name="T0" fmla="*/ 1027 w 1027"/>
                <a:gd name="T1" fmla="*/ 228 h 228"/>
                <a:gd name="T2" fmla="*/ 879 w 1027"/>
                <a:gd name="T3" fmla="*/ 228 h 228"/>
                <a:gd name="T4" fmla="*/ 879 w 1027"/>
                <a:gd name="T5" fmla="*/ 11 h 228"/>
                <a:gd name="T6" fmla="*/ 67 w 1027"/>
                <a:gd name="T7" fmla="*/ 11 h 228"/>
                <a:gd name="T8" fmla="*/ 67 w 1027"/>
                <a:gd name="T9" fmla="*/ 228 h 228"/>
                <a:gd name="T10" fmla="*/ 0 w 1027"/>
                <a:gd name="T11" fmla="*/ 228 h 228"/>
                <a:gd name="T12" fmla="*/ 0 w 1027"/>
                <a:gd name="T13" fmla="*/ 219 h 228"/>
                <a:gd name="T14" fmla="*/ 57 w 1027"/>
                <a:gd name="T15" fmla="*/ 219 h 228"/>
                <a:gd name="T16" fmla="*/ 57 w 1027"/>
                <a:gd name="T17" fmla="*/ 0 h 228"/>
                <a:gd name="T18" fmla="*/ 887 w 1027"/>
                <a:gd name="T19" fmla="*/ 0 h 228"/>
                <a:gd name="T20" fmla="*/ 887 w 1027"/>
                <a:gd name="T21" fmla="*/ 219 h 228"/>
                <a:gd name="T22" fmla="*/ 1027 w 1027"/>
                <a:gd name="T23" fmla="*/ 219 h 228"/>
                <a:gd name="T24" fmla="*/ 1027 w 1027"/>
                <a:gd name="T2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7" h="228">
                  <a:moveTo>
                    <a:pt x="1027" y="228"/>
                  </a:moveTo>
                  <a:lnTo>
                    <a:pt x="879" y="228"/>
                  </a:lnTo>
                  <a:lnTo>
                    <a:pt x="879" y="11"/>
                  </a:lnTo>
                  <a:lnTo>
                    <a:pt x="67" y="11"/>
                  </a:lnTo>
                  <a:lnTo>
                    <a:pt x="67" y="228"/>
                  </a:lnTo>
                  <a:lnTo>
                    <a:pt x="0" y="228"/>
                  </a:lnTo>
                  <a:lnTo>
                    <a:pt x="0" y="219"/>
                  </a:lnTo>
                  <a:lnTo>
                    <a:pt x="57" y="219"/>
                  </a:lnTo>
                  <a:lnTo>
                    <a:pt x="57" y="0"/>
                  </a:lnTo>
                  <a:lnTo>
                    <a:pt x="887" y="0"/>
                  </a:lnTo>
                  <a:lnTo>
                    <a:pt x="887" y="219"/>
                  </a:lnTo>
                  <a:lnTo>
                    <a:pt x="1027" y="219"/>
                  </a:lnTo>
                  <a:lnTo>
                    <a:pt x="1027" y="22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BC1F55F0-2B1C-4A69-A6A5-FDEC2664B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1948"/>
              <a:ext cx="183" cy="169"/>
            </a:xfrm>
            <a:custGeom>
              <a:avLst/>
              <a:gdLst>
                <a:gd name="T0" fmla="*/ 5 w 107"/>
                <a:gd name="T1" fmla="*/ 98 h 98"/>
                <a:gd name="T2" fmla="*/ 0 w 107"/>
                <a:gd name="T3" fmla="*/ 98 h 98"/>
                <a:gd name="T4" fmla="*/ 0 w 107"/>
                <a:gd name="T5" fmla="*/ 13 h 98"/>
                <a:gd name="T6" fmla="*/ 6 w 107"/>
                <a:gd name="T7" fmla="*/ 7 h 98"/>
                <a:gd name="T8" fmla="*/ 11 w 107"/>
                <a:gd name="T9" fmla="*/ 6 h 98"/>
                <a:gd name="T10" fmla="*/ 19 w 107"/>
                <a:gd name="T11" fmla="*/ 4 h 98"/>
                <a:gd name="T12" fmla="*/ 28 w 107"/>
                <a:gd name="T13" fmla="*/ 0 h 98"/>
                <a:gd name="T14" fmla="*/ 29 w 107"/>
                <a:gd name="T15" fmla="*/ 0 h 98"/>
                <a:gd name="T16" fmla="*/ 59 w 107"/>
                <a:gd name="T17" fmla="*/ 0 h 98"/>
                <a:gd name="T18" fmla="*/ 78 w 107"/>
                <a:gd name="T19" fmla="*/ 0 h 98"/>
                <a:gd name="T20" fmla="*/ 86 w 107"/>
                <a:gd name="T21" fmla="*/ 4 h 98"/>
                <a:gd name="T22" fmla="*/ 91 w 107"/>
                <a:gd name="T23" fmla="*/ 5 h 98"/>
                <a:gd name="T24" fmla="*/ 94 w 107"/>
                <a:gd name="T25" fmla="*/ 5 h 98"/>
                <a:gd name="T26" fmla="*/ 94 w 107"/>
                <a:gd name="T27" fmla="*/ 6 h 98"/>
                <a:gd name="T28" fmla="*/ 107 w 107"/>
                <a:gd name="T29" fmla="*/ 20 h 98"/>
                <a:gd name="T30" fmla="*/ 107 w 107"/>
                <a:gd name="T31" fmla="*/ 74 h 98"/>
                <a:gd name="T32" fmla="*/ 107 w 107"/>
                <a:gd name="T33" fmla="*/ 97 h 98"/>
                <a:gd name="T34" fmla="*/ 102 w 107"/>
                <a:gd name="T35" fmla="*/ 97 h 98"/>
                <a:gd name="T36" fmla="*/ 101 w 107"/>
                <a:gd name="T37" fmla="*/ 74 h 98"/>
                <a:gd name="T38" fmla="*/ 101 w 107"/>
                <a:gd name="T39" fmla="*/ 20 h 98"/>
                <a:gd name="T40" fmla="*/ 94 w 107"/>
                <a:gd name="T41" fmla="*/ 11 h 98"/>
                <a:gd name="T42" fmla="*/ 93 w 107"/>
                <a:gd name="T43" fmla="*/ 11 h 98"/>
                <a:gd name="T44" fmla="*/ 91 w 107"/>
                <a:gd name="T45" fmla="*/ 11 h 98"/>
                <a:gd name="T46" fmla="*/ 82 w 107"/>
                <a:gd name="T47" fmla="*/ 7 h 98"/>
                <a:gd name="T48" fmla="*/ 78 w 107"/>
                <a:gd name="T49" fmla="*/ 6 h 98"/>
                <a:gd name="T50" fmla="*/ 59 w 107"/>
                <a:gd name="T51" fmla="*/ 6 h 98"/>
                <a:gd name="T52" fmla="*/ 29 w 107"/>
                <a:gd name="T53" fmla="*/ 6 h 98"/>
                <a:gd name="T54" fmla="*/ 27 w 107"/>
                <a:gd name="T55" fmla="*/ 6 h 98"/>
                <a:gd name="T56" fmla="*/ 24 w 107"/>
                <a:gd name="T57" fmla="*/ 7 h 98"/>
                <a:gd name="T58" fmla="*/ 20 w 107"/>
                <a:gd name="T59" fmla="*/ 10 h 98"/>
                <a:gd name="T60" fmla="*/ 13 w 107"/>
                <a:gd name="T61" fmla="*/ 11 h 98"/>
                <a:gd name="T62" fmla="*/ 6 w 107"/>
                <a:gd name="T63" fmla="*/ 12 h 98"/>
                <a:gd name="T64" fmla="*/ 5 w 107"/>
                <a:gd name="T65" fmla="*/ 12 h 98"/>
                <a:gd name="T66" fmla="*/ 5 w 107"/>
                <a:gd name="T67" fmla="*/ 13 h 98"/>
                <a:gd name="T68" fmla="*/ 5 w 107"/>
                <a:gd name="T6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98">
                  <a:moveTo>
                    <a:pt x="5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65"/>
                    <a:pt x="0" y="46"/>
                    <a:pt x="0" y="13"/>
                  </a:cubicBezTo>
                  <a:cubicBezTo>
                    <a:pt x="0" y="11"/>
                    <a:pt x="1" y="7"/>
                    <a:pt x="6" y="7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4" y="5"/>
                    <a:pt x="16" y="4"/>
                    <a:pt x="19" y="4"/>
                  </a:cubicBezTo>
                  <a:cubicBezTo>
                    <a:pt x="21" y="0"/>
                    <a:pt x="25" y="0"/>
                    <a:pt x="28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9" y="0"/>
                    <a:pt x="49" y="0"/>
                    <a:pt x="5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1"/>
                    <a:pt x="86" y="4"/>
                  </a:cubicBezTo>
                  <a:cubicBezTo>
                    <a:pt x="87" y="5"/>
                    <a:pt x="89" y="5"/>
                    <a:pt x="91" y="5"/>
                  </a:cubicBezTo>
                  <a:cubicBezTo>
                    <a:pt x="92" y="5"/>
                    <a:pt x="93" y="5"/>
                    <a:pt x="94" y="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106" y="7"/>
                    <a:pt x="107" y="8"/>
                    <a:pt x="107" y="20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81"/>
                    <a:pt x="107" y="86"/>
                    <a:pt x="107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86"/>
                    <a:pt x="101" y="81"/>
                    <a:pt x="101" y="74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12"/>
                    <a:pt x="101" y="12"/>
                    <a:pt x="94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1" y="11"/>
                  </a:cubicBezTo>
                  <a:cubicBezTo>
                    <a:pt x="88" y="10"/>
                    <a:pt x="84" y="10"/>
                    <a:pt x="82" y="7"/>
                  </a:cubicBezTo>
                  <a:cubicBezTo>
                    <a:pt x="81" y="6"/>
                    <a:pt x="80" y="6"/>
                    <a:pt x="78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9" y="6"/>
                    <a:pt x="39" y="6"/>
                    <a:pt x="29" y="6"/>
                  </a:cubicBezTo>
                  <a:cubicBezTo>
                    <a:pt x="28" y="6"/>
                    <a:pt x="28" y="6"/>
                    <a:pt x="27" y="6"/>
                  </a:cubicBezTo>
                  <a:cubicBezTo>
                    <a:pt x="24" y="5"/>
                    <a:pt x="24" y="5"/>
                    <a:pt x="24" y="7"/>
                  </a:cubicBezTo>
                  <a:cubicBezTo>
                    <a:pt x="24" y="8"/>
                    <a:pt x="23" y="10"/>
                    <a:pt x="20" y="10"/>
                  </a:cubicBezTo>
                  <a:cubicBezTo>
                    <a:pt x="17" y="10"/>
                    <a:pt x="15" y="10"/>
                    <a:pt x="13" y="11"/>
                  </a:cubicBezTo>
                  <a:cubicBezTo>
                    <a:pt x="11" y="11"/>
                    <a:pt x="9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46"/>
                    <a:pt x="5" y="65"/>
                    <a:pt x="5" y="9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A4CF7A67-6002-4A54-A553-98B9F10B50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7" y="1656"/>
              <a:ext cx="1226" cy="229"/>
            </a:xfrm>
            <a:custGeom>
              <a:avLst/>
              <a:gdLst>
                <a:gd name="T0" fmla="*/ 67 w 716"/>
                <a:gd name="T1" fmla="*/ 112 h 133"/>
                <a:gd name="T2" fmla="*/ 49 w 716"/>
                <a:gd name="T3" fmla="*/ 101 h 133"/>
                <a:gd name="T4" fmla="*/ 30 w 716"/>
                <a:gd name="T5" fmla="*/ 86 h 133"/>
                <a:gd name="T6" fmla="*/ 11 w 716"/>
                <a:gd name="T7" fmla="*/ 53 h 133"/>
                <a:gd name="T8" fmla="*/ 25 w 716"/>
                <a:gd name="T9" fmla="*/ 52 h 133"/>
                <a:gd name="T10" fmla="*/ 36 w 716"/>
                <a:gd name="T11" fmla="*/ 52 h 133"/>
                <a:gd name="T12" fmla="*/ 45 w 716"/>
                <a:gd name="T13" fmla="*/ 52 h 133"/>
                <a:gd name="T14" fmla="*/ 55 w 716"/>
                <a:gd name="T15" fmla="*/ 54 h 133"/>
                <a:gd name="T16" fmla="*/ 72 w 716"/>
                <a:gd name="T17" fmla="*/ 60 h 133"/>
                <a:gd name="T18" fmla="*/ 73 w 716"/>
                <a:gd name="T19" fmla="*/ 56 h 133"/>
                <a:gd name="T20" fmla="*/ 93 w 716"/>
                <a:gd name="T21" fmla="*/ 56 h 133"/>
                <a:gd name="T22" fmla="*/ 127 w 716"/>
                <a:gd name="T23" fmla="*/ 62 h 133"/>
                <a:gd name="T24" fmla="*/ 150 w 716"/>
                <a:gd name="T25" fmla="*/ 62 h 133"/>
                <a:gd name="T26" fmla="*/ 173 w 716"/>
                <a:gd name="T27" fmla="*/ 48 h 133"/>
                <a:gd name="T28" fmla="*/ 178 w 716"/>
                <a:gd name="T29" fmla="*/ 19 h 133"/>
                <a:gd name="T30" fmla="*/ 190 w 716"/>
                <a:gd name="T31" fmla="*/ 11 h 133"/>
                <a:gd name="T32" fmla="*/ 207 w 716"/>
                <a:gd name="T33" fmla="*/ 2 h 133"/>
                <a:gd name="T34" fmla="*/ 211 w 716"/>
                <a:gd name="T35" fmla="*/ 23 h 133"/>
                <a:gd name="T36" fmla="*/ 496 w 716"/>
                <a:gd name="T37" fmla="*/ 27 h 133"/>
                <a:gd name="T38" fmla="*/ 516 w 716"/>
                <a:gd name="T39" fmla="*/ 8 h 133"/>
                <a:gd name="T40" fmla="*/ 530 w 716"/>
                <a:gd name="T41" fmla="*/ 10 h 133"/>
                <a:gd name="T42" fmla="*/ 536 w 716"/>
                <a:gd name="T43" fmla="*/ 28 h 133"/>
                <a:gd name="T44" fmla="*/ 561 w 716"/>
                <a:gd name="T45" fmla="*/ 62 h 133"/>
                <a:gd name="T46" fmla="*/ 612 w 716"/>
                <a:gd name="T47" fmla="*/ 56 h 133"/>
                <a:gd name="T48" fmla="*/ 622 w 716"/>
                <a:gd name="T49" fmla="*/ 64 h 133"/>
                <a:gd name="T50" fmla="*/ 635 w 716"/>
                <a:gd name="T51" fmla="*/ 59 h 133"/>
                <a:gd name="T52" fmla="*/ 649 w 716"/>
                <a:gd name="T53" fmla="*/ 63 h 133"/>
                <a:gd name="T54" fmla="*/ 662 w 716"/>
                <a:gd name="T55" fmla="*/ 61 h 133"/>
                <a:gd name="T56" fmla="*/ 678 w 716"/>
                <a:gd name="T57" fmla="*/ 56 h 133"/>
                <a:gd name="T58" fmla="*/ 691 w 716"/>
                <a:gd name="T59" fmla="*/ 54 h 133"/>
                <a:gd name="T60" fmla="*/ 702 w 716"/>
                <a:gd name="T61" fmla="*/ 52 h 133"/>
                <a:gd name="T62" fmla="*/ 714 w 716"/>
                <a:gd name="T63" fmla="*/ 60 h 133"/>
                <a:gd name="T64" fmla="*/ 684 w 716"/>
                <a:gd name="T65" fmla="*/ 90 h 133"/>
                <a:gd name="T66" fmla="*/ 653 w 716"/>
                <a:gd name="T67" fmla="*/ 108 h 133"/>
                <a:gd name="T68" fmla="*/ 601 w 716"/>
                <a:gd name="T69" fmla="*/ 133 h 133"/>
                <a:gd name="T70" fmla="*/ 599 w 716"/>
                <a:gd name="T71" fmla="*/ 128 h 133"/>
                <a:gd name="T72" fmla="*/ 652 w 716"/>
                <a:gd name="T73" fmla="*/ 103 h 133"/>
                <a:gd name="T74" fmla="*/ 691 w 716"/>
                <a:gd name="T75" fmla="*/ 78 h 133"/>
                <a:gd name="T76" fmla="*/ 701 w 716"/>
                <a:gd name="T77" fmla="*/ 58 h 133"/>
                <a:gd name="T78" fmla="*/ 683 w 716"/>
                <a:gd name="T79" fmla="*/ 57 h 133"/>
                <a:gd name="T80" fmla="*/ 657 w 716"/>
                <a:gd name="T81" fmla="*/ 64 h 133"/>
                <a:gd name="T82" fmla="*/ 637 w 716"/>
                <a:gd name="T83" fmla="*/ 70 h 133"/>
                <a:gd name="T84" fmla="*/ 616 w 716"/>
                <a:gd name="T85" fmla="*/ 63 h 133"/>
                <a:gd name="T86" fmla="*/ 606 w 716"/>
                <a:gd name="T87" fmla="*/ 66 h 133"/>
                <a:gd name="T88" fmla="*/ 562 w 716"/>
                <a:gd name="T89" fmla="*/ 67 h 133"/>
                <a:gd name="T90" fmla="*/ 530 w 716"/>
                <a:gd name="T91" fmla="*/ 26 h 133"/>
                <a:gd name="T92" fmla="*/ 518 w 716"/>
                <a:gd name="T93" fmla="*/ 15 h 133"/>
                <a:gd name="T94" fmla="*/ 508 w 716"/>
                <a:gd name="T95" fmla="*/ 21 h 133"/>
                <a:gd name="T96" fmla="*/ 220 w 716"/>
                <a:gd name="T97" fmla="*/ 32 h 133"/>
                <a:gd name="T98" fmla="*/ 206 w 716"/>
                <a:gd name="T99" fmla="*/ 15 h 133"/>
                <a:gd name="T100" fmla="*/ 193 w 716"/>
                <a:gd name="T101" fmla="*/ 16 h 133"/>
                <a:gd name="T102" fmla="*/ 182 w 716"/>
                <a:gd name="T103" fmla="*/ 30 h 133"/>
                <a:gd name="T104" fmla="*/ 152 w 716"/>
                <a:gd name="T105" fmla="*/ 67 h 133"/>
                <a:gd name="T106" fmla="*/ 108 w 716"/>
                <a:gd name="T107" fmla="*/ 66 h 133"/>
                <a:gd name="T108" fmla="*/ 96 w 716"/>
                <a:gd name="T109" fmla="*/ 60 h 133"/>
                <a:gd name="T110" fmla="*/ 80 w 716"/>
                <a:gd name="T111" fmla="*/ 68 h 133"/>
                <a:gd name="T112" fmla="*/ 56 w 716"/>
                <a:gd name="T113" fmla="*/ 64 h 133"/>
                <a:gd name="T114" fmla="*/ 33 w 716"/>
                <a:gd name="T115" fmla="*/ 57 h 133"/>
                <a:gd name="T116" fmla="*/ 19 w 716"/>
                <a:gd name="T117" fmla="*/ 54 h 133"/>
                <a:gd name="T118" fmla="*/ 6 w 716"/>
                <a:gd name="T119" fmla="*/ 67 h 133"/>
                <a:gd name="T120" fmla="*/ 37 w 716"/>
                <a:gd name="T121" fmla="*/ 86 h 133"/>
                <a:gd name="T122" fmla="*/ 56 w 716"/>
                <a:gd name="T123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6" h="133">
                  <a:moveTo>
                    <a:pt x="113" y="133"/>
                  </a:moveTo>
                  <a:cubicBezTo>
                    <a:pt x="112" y="133"/>
                    <a:pt x="112" y="133"/>
                    <a:pt x="112" y="133"/>
                  </a:cubicBezTo>
                  <a:cubicBezTo>
                    <a:pt x="103" y="130"/>
                    <a:pt x="94" y="126"/>
                    <a:pt x="85" y="122"/>
                  </a:cubicBezTo>
                  <a:cubicBezTo>
                    <a:pt x="83" y="121"/>
                    <a:pt x="81" y="120"/>
                    <a:pt x="80" y="119"/>
                  </a:cubicBezTo>
                  <a:cubicBezTo>
                    <a:pt x="76" y="117"/>
                    <a:pt x="73" y="115"/>
                    <a:pt x="69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2"/>
                    <a:pt x="67" y="112"/>
                    <a:pt x="65" y="111"/>
                  </a:cubicBezTo>
                  <a:cubicBezTo>
                    <a:pt x="64" y="111"/>
                    <a:pt x="62" y="110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57" y="108"/>
                    <a:pt x="55" y="107"/>
                    <a:pt x="55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1" y="102"/>
                    <a:pt x="49" y="101"/>
                  </a:cubicBezTo>
                  <a:cubicBezTo>
                    <a:pt x="47" y="100"/>
                    <a:pt x="44" y="99"/>
                    <a:pt x="43" y="96"/>
                  </a:cubicBezTo>
                  <a:cubicBezTo>
                    <a:pt x="43" y="96"/>
                    <a:pt x="42" y="96"/>
                    <a:pt x="42" y="96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5" y="91"/>
                    <a:pt x="33" y="91"/>
                    <a:pt x="31" y="89"/>
                  </a:cubicBezTo>
                  <a:cubicBezTo>
                    <a:pt x="31" y="88"/>
                    <a:pt x="30" y="87"/>
                    <a:pt x="30" y="86"/>
                  </a:cubicBezTo>
                  <a:cubicBezTo>
                    <a:pt x="25" y="84"/>
                    <a:pt x="21" y="82"/>
                    <a:pt x="16" y="80"/>
                  </a:cubicBezTo>
                  <a:cubicBezTo>
                    <a:pt x="13" y="78"/>
                    <a:pt x="10" y="76"/>
                    <a:pt x="7" y="75"/>
                  </a:cubicBezTo>
                  <a:cubicBezTo>
                    <a:pt x="4" y="74"/>
                    <a:pt x="2" y="71"/>
                    <a:pt x="1" y="68"/>
                  </a:cubicBezTo>
                  <a:cubicBezTo>
                    <a:pt x="0" y="67"/>
                    <a:pt x="0" y="65"/>
                    <a:pt x="1" y="63"/>
                  </a:cubicBezTo>
                  <a:cubicBezTo>
                    <a:pt x="2" y="62"/>
                    <a:pt x="3" y="61"/>
                    <a:pt x="6" y="62"/>
                  </a:cubicBezTo>
                  <a:cubicBezTo>
                    <a:pt x="5" y="59"/>
                    <a:pt x="7" y="57"/>
                    <a:pt x="8" y="56"/>
                  </a:cubicBezTo>
                  <a:cubicBezTo>
                    <a:pt x="9" y="55"/>
                    <a:pt x="10" y="54"/>
                    <a:pt x="11" y="53"/>
                  </a:cubicBezTo>
                  <a:cubicBezTo>
                    <a:pt x="13" y="52"/>
                    <a:pt x="14" y="52"/>
                    <a:pt x="13" y="51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7"/>
                    <a:pt x="17" y="47"/>
                  </a:cubicBezTo>
                  <a:cubicBezTo>
                    <a:pt x="18" y="47"/>
                    <a:pt x="21" y="47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5" y="50"/>
                    <a:pt x="25" y="52"/>
                  </a:cubicBezTo>
                  <a:cubicBezTo>
                    <a:pt x="26" y="53"/>
                    <a:pt x="25" y="53"/>
                    <a:pt x="25" y="54"/>
                  </a:cubicBezTo>
                  <a:cubicBezTo>
                    <a:pt x="26" y="54"/>
                    <a:pt x="26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2"/>
                  </a:cubicBezTo>
                  <a:cubicBezTo>
                    <a:pt x="28" y="50"/>
                    <a:pt x="29" y="49"/>
                    <a:pt x="30" y="49"/>
                  </a:cubicBezTo>
                  <a:cubicBezTo>
                    <a:pt x="32" y="48"/>
                    <a:pt x="34" y="48"/>
                    <a:pt x="35" y="5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3"/>
                    <a:pt x="38" y="55"/>
                    <a:pt x="39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8"/>
                    <a:pt x="41" y="57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2" y="52"/>
                    <a:pt x="43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2"/>
                    <a:pt x="49" y="53"/>
                    <a:pt x="49" y="55"/>
                  </a:cubicBezTo>
                  <a:cubicBezTo>
                    <a:pt x="50" y="57"/>
                    <a:pt x="50" y="58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59"/>
                    <a:pt x="52" y="59"/>
                  </a:cubicBezTo>
                  <a:cubicBezTo>
                    <a:pt x="52" y="58"/>
                    <a:pt x="52" y="57"/>
                    <a:pt x="52" y="56"/>
                  </a:cubicBezTo>
                  <a:cubicBezTo>
                    <a:pt x="53" y="55"/>
                    <a:pt x="53" y="55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8" y="54"/>
                    <a:pt x="59" y="56"/>
                    <a:pt x="59" y="57"/>
                  </a:cubicBezTo>
                  <a:cubicBezTo>
                    <a:pt x="61" y="58"/>
                    <a:pt x="61" y="60"/>
                    <a:pt x="62" y="61"/>
                  </a:cubicBezTo>
                  <a:cubicBezTo>
                    <a:pt x="63" y="63"/>
                    <a:pt x="63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59"/>
                    <a:pt x="66" y="57"/>
                    <a:pt x="67" y="57"/>
                  </a:cubicBezTo>
                  <a:cubicBezTo>
                    <a:pt x="67" y="57"/>
                    <a:pt x="68" y="57"/>
                    <a:pt x="68" y="57"/>
                  </a:cubicBezTo>
                  <a:cubicBezTo>
                    <a:pt x="69" y="57"/>
                    <a:pt x="71" y="57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1"/>
                    <a:pt x="73" y="61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3"/>
                    <a:pt x="75" y="62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2" y="59"/>
                    <a:pt x="83" y="61"/>
                    <a:pt x="85" y="63"/>
                  </a:cubicBezTo>
                  <a:cubicBezTo>
                    <a:pt x="85" y="63"/>
                    <a:pt x="86" y="64"/>
                    <a:pt x="86" y="64"/>
                  </a:cubicBezTo>
                  <a:cubicBezTo>
                    <a:pt x="87" y="65"/>
                    <a:pt x="90" y="66"/>
                    <a:pt x="92" y="66"/>
                  </a:cubicBezTo>
                  <a:cubicBezTo>
                    <a:pt x="92" y="66"/>
                    <a:pt x="92" y="65"/>
                    <a:pt x="91" y="65"/>
                  </a:cubicBezTo>
                  <a:cubicBezTo>
                    <a:pt x="91" y="64"/>
                    <a:pt x="91" y="63"/>
                    <a:pt x="91" y="61"/>
                  </a:cubicBezTo>
                  <a:cubicBezTo>
                    <a:pt x="90" y="59"/>
                    <a:pt x="91" y="57"/>
                    <a:pt x="93" y="56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5" y="54"/>
                    <a:pt x="96" y="54"/>
                    <a:pt x="97" y="54"/>
                  </a:cubicBezTo>
                  <a:cubicBezTo>
                    <a:pt x="99" y="54"/>
                    <a:pt x="100" y="55"/>
                    <a:pt x="101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4" y="55"/>
                    <a:pt x="107" y="55"/>
                    <a:pt x="108" y="57"/>
                  </a:cubicBezTo>
                  <a:cubicBezTo>
                    <a:pt x="109" y="58"/>
                    <a:pt x="109" y="59"/>
                    <a:pt x="109" y="61"/>
                  </a:cubicBezTo>
                  <a:cubicBezTo>
                    <a:pt x="115" y="61"/>
                    <a:pt x="121" y="62"/>
                    <a:pt x="127" y="62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8" y="63"/>
                    <a:pt x="138" y="62"/>
                    <a:pt x="138" y="62"/>
                  </a:cubicBezTo>
                  <a:cubicBezTo>
                    <a:pt x="139" y="60"/>
                    <a:pt x="141" y="59"/>
                    <a:pt x="141" y="59"/>
                  </a:cubicBezTo>
                  <a:cubicBezTo>
                    <a:pt x="142" y="59"/>
                    <a:pt x="143" y="60"/>
                    <a:pt x="143" y="60"/>
                  </a:cubicBezTo>
                  <a:cubicBezTo>
                    <a:pt x="144" y="59"/>
                    <a:pt x="145" y="58"/>
                    <a:pt x="146" y="58"/>
                  </a:cubicBezTo>
                  <a:cubicBezTo>
                    <a:pt x="148" y="58"/>
                    <a:pt x="150" y="61"/>
                    <a:pt x="151" y="62"/>
                  </a:cubicBezTo>
                  <a:cubicBezTo>
                    <a:pt x="151" y="62"/>
                    <a:pt x="150" y="62"/>
                    <a:pt x="150" y="62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7" y="62"/>
                    <a:pt x="160" y="61"/>
                    <a:pt x="163" y="58"/>
                  </a:cubicBezTo>
                  <a:cubicBezTo>
                    <a:pt x="167" y="54"/>
                    <a:pt x="170" y="51"/>
                    <a:pt x="173" y="48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5" y="44"/>
                    <a:pt x="175" y="42"/>
                    <a:pt x="176" y="40"/>
                  </a:cubicBezTo>
                  <a:cubicBezTo>
                    <a:pt x="177" y="37"/>
                    <a:pt x="178" y="34"/>
                    <a:pt x="177" y="31"/>
                  </a:cubicBezTo>
                  <a:cubicBezTo>
                    <a:pt x="177" y="31"/>
                    <a:pt x="177" y="30"/>
                    <a:pt x="177" y="29"/>
                  </a:cubicBezTo>
                  <a:cubicBezTo>
                    <a:pt x="176" y="27"/>
                    <a:pt x="175" y="24"/>
                    <a:pt x="178" y="20"/>
                  </a:cubicBezTo>
                  <a:cubicBezTo>
                    <a:pt x="178" y="20"/>
                    <a:pt x="178" y="19"/>
                    <a:pt x="178" y="19"/>
                  </a:cubicBezTo>
                  <a:cubicBezTo>
                    <a:pt x="178" y="17"/>
                    <a:pt x="178" y="15"/>
                    <a:pt x="181" y="13"/>
                  </a:cubicBezTo>
                  <a:cubicBezTo>
                    <a:pt x="181" y="13"/>
                    <a:pt x="181" y="13"/>
                    <a:pt x="181" y="12"/>
                  </a:cubicBezTo>
                  <a:cubicBezTo>
                    <a:pt x="181" y="12"/>
                    <a:pt x="181" y="11"/>
                    <a:pt x="181" y="11"/>
                  </a:cubicBezTo>
                  <a:cubicBezTo>
                    <a:pt x="181" y="7"/>
                    <a:pt x="183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6"/>
                    <a:pt x="188" y="6"/>
                    <a:pt x="188" y="7"/>
                  </a:cubicBezTo>
                  <a:cubicBezTo>
                    <a:pt x="190" y="8"/>
                    <a:pt x="190" y="10"/>
                    <a:pt x="190" y="11"/>
                  </a:cubicBezTo>
                  <a:cubicBezTo>
                    <a:pt x="189" y="11"/>
                    <a:pt x="189" y="11"/>
                    <a:pt x="189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1" y="11"/>
                    <a:pt x="192" y="11"/>
                  </a:cubicBezTo>
                  <a:cubicBezTo>
                    <a:pt x="194" y="10"/>
                    <a:pt x="195" y="8"/>
                    <a:pt x="196" y="5"/>
                  </a:cubicBezTo>
                  <a:cubicBezTo>
                    <a:pt x="197" y="2"/>
                    <a:pt x="199" y="1"/>
                    <a:pt x="202" y="1"/>
                  </a:cubicBezTo>
                  <a:cubicBezTo>
                    <a:pt x="204" y="1"/>
                    <a:pt x="206" y="1"/>
                    <a:pt x="207" y="2"/>
                  </a:cubicBezTo>
                  <a:cubicBezTo>
                    <a:pt x="211" y="4"/>
                    <a:pt x="213" y="11"/>
                    <a:pt x="211" y="16"/>
                  </a:cubicBezTo>
                  <a:cubicBezTo>
                    <a:pt x="211" y="17"/>
                    <a:pt x="211" y="17"/>
                    <a:pt x="211" y="18"/>
                  </a:cubicBezTo>
                  <a:cubicBezTo>
                    <a:pt x="210" y="19"/>
                    <a:pt x="210" y="20"/>
                    <a:pt x="210" y="20"/>
                  </a:cubicBezTo>
                  <a:cubicBezTo>
                    <a:pt x="209" y="21"/>
                    <a:pt x="209" y="22"/>
                    <a:pt x="209" y="22"/>
                  </a:cubicBezTo>
                  <a:cubicBezTo>
                    <a:pt x="209" y="22"/>
                    <a:pt x="209" y="23"/>
                    <a:pt x="209" y="23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2" y="28"/>
                    <a:pt x="213" y="28"/>
                    <a:pt x="214" y="28"/>
                  </a:cubicBezTo>
                  <a:cubicBezTo>
                    <a:pt x="215" y="28"/>
                    <a:pt x="216" y="28"/>
                    <a:pt x="217" y="27"/>
                  </a:cubicBezTo>
                  <a:cubicBezTo>
                    <a:pt x="218" y="27"/>
                    <a:pt x="219" y="27"/>
                    <a:pt x="220" y="27"/>
                  </a:cubicBezTo>
                  <a:cubicBezTo>
                    <a:pt x="275" y="27"/>
                    <a:pt x="329" y="27"/>
                    <a:pt x="384" y="27"/>
                  </a:cubicBezTo>
                  <a:cubicBezTo>
                    <a:pt x="420" y="27"/>
                    <a:pt x="456" y="27"/>
                    <a:pt x="492" y="27"/>
                  </a:cubicBezTo>
                  <a:cubicBezTo>
                    <a:pt x="493" y="27"/>
                    <a:pt x="495" y="27"/>
                    <a:pt x="496" y="27"/>
                  </a:cubicBezTo>
                  <a:cubicBezTo>
                    <a:pt x="497" y="27"/>
                    <a:pt x="498" y="27"/>
                    <a:pt x="499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499" y="24"/>
                    <a:pt x="501" y="23"/>
                    <a:pt x="503" y="22"/>
                  </a:cubicBezTo>
                  <a:cubicBezTo>
                    <a:pt x="502" y="20"/>
                    <a:pt x="501" y="18"/>
                    <a:pt x="500" y="16"/>
                  </a:cubicBezTo>
                  <a:cubicBezTo>
                    <a:pt x="498" y="11"/>
                    <a:pt x="499" y="6"/>
                    <a:pt x="503" y="3"/>
                  </a:cubicBezTo>
                  <a:cubicBezTo>
                    <a:pt x="506" y="0"/>
                    <a:pt x="508" y="0"/>
                    <a:pt x="511" y="1"/>
                  </a:cubicBezTo>
                  <a:cubicBezTo>
                    <a:pt x="515" y="2"/>
                    <a:pt x="517" y="5"/>
                    <a:pt x="516" y="8"/>
                  </a:cubicBezTo>
                  <a:cubicBezTo>
                    <a:pt x="516" y="8"/>
                    <a:pt x="516" y="9"/>
                    <a:pt x="516" y="9"/>
                  </a:cubicBezTo>
                  <a:cubicBezTo>
                    <a:pt x="517" y="9"/>
                    <a:pt x="517" y="9"/>
                    <a:pt x="517" y="9"/>
                  </a:cubicBezTo>
                  <a:cubicBezTo>
                    <a:pt x="519" y="9"/>
                    <a:pt x="520" y="10"/>
                    <a:pt x="521" y="11"/>
                  </a:cubicBezTo>
                  <a:cubicBezTo>
                    <a:pt x="521" y="10"/>
                    <a:pt x="521" y="10"/>
                    <a:pt x="521" y="9"/>
                  </a:cubicBezTo>
                  <a:cubicBezTo>
                    <a:pt x="521" y="7"/>
                    <a:pt x="523" y="5"/>
                    <a:pt x="526" y="5"/>
                  </a:cubicBezTo>
                  <a:cubicBezTo>
                    <a:pt x="528" y="5"/>
                    <a:pt x="529" y="6"/>
                    <a:pt x="529" y="6"/>
                  </a:cubicBezTo>
                  <a:cubicBezTo>
                    <a:pt x="531" y="8"/>
                    <a:pt x="530" y="9"/>
                    <a:pt x="530" y="10"/>
                  </a:cubicBezTo>
                  <a:cubicBezTo>
                    <a:pt x="530" y="11"/>
                    <a:pt x="530" y="11"/>
                    <a:pt x="530" y="12"/>
                  </a:cubicBezTo>
                  <a:cubicBezTo>
                    <a:pt x="530" y="12"/>
                    <a:pt x="530" y="13"/>
                    <a:pt x="530" y="13"/>
                  </a:cubicBezTo>
                  <a:cubicBezTo>
                    <a:pt x="531" y="13"/>
                    <a:pt x="534" y="13"/>
                    <a:pt x="534" y="17"/>
                  </a:cubicBezTo>
                  <a:cubicBezTo>
                    <a:pt x="534" y="18"/>
                    <a:pt x="534" y="19"/>
                    <a:pt x="534" y="20"/>
                  </a:cubicBezTo>
                  <a:cubicBezTo>
                    <a:pt x="534" y="22"/>
                    <a:pt x="534" y="22"/>
                    <a:pt x="535" y="23"/>
                  </a:cubicBezTo>
                  <a:cubicBezTo>
                    <a:pt x="536" y="23"/>
                    <a:pt x="536" y="24"/>
                    <a:pt x="536" y="25"/>
                  </a:cubicBezTo>
                  <a:cubicBezTo>
                    <a:pt x="536" y="26"/>
                    <a:pt x="536" y="27"/>
                    <a:pt x="536" y="28"/>
                  </a:cubicBezTo>
                  <a:cubicBezTo>
                    <a:pt x="534" y="30"/>
                    <a:pt x="534" y="32"/>
                    <a:pt x="535" y="36"/>
                  </a:cubicBezTo>
                  <a:cubicBezTo>
                    <a:pt x="535" y="37"/>
                    <a:pt x="535" y="38"/>
                    <a:pt x="536" y="39"/>
                  </a:cubicBezTo>
                  <a:cubicBezTo>
                    <a:pt x="537" y="49"/>
                    <a:pt x="544" y="54"/>
                    <a:pt x="551" y="60"/>
                  </a:cubicBezTo>
                  <a:cubicBezTo>
                    <a:pt x="552" y="61"/>
                    <a:pt x="552" y="61"/>
                    <a:pt x="552" y="61"/>
                  </a:cubicBezTo>
                  <a:cubicBezTo>
                    <a:pt x="553" y="62"/>
                    <a:pt x="554" y="62"/>
                    <a:pt x="556" y="62"/>
                  </a:cubicBezTo>
                  <a:cubicBezTo>
                    <a:pt x="557" y="62"/>
                    <a:pt x="558" y="62"/>
                    <a:pt x="559" y="62"/>
                  </a:cubicBezTo>
                  <a:cubicBezTo>
                    <a:pt x="559" y="62"/>
                    <a:pt x="560" y="62"/>
                    <a:pt x="561" y="62"/>
                  </a:cubicBezTo>
                  <a:cubicBezTo>
                    <a:pt x="561" y="62"/>
                    <a:pt x="561" y="61"/>
                    <a:pt x="561" y="61"/>
                  </a:cubicBezTo>
                  <a:cubicBezTo>
                    <a:pt x="562" y="60"/>
                    <a:pt x="563" y="57"/>
                    <a:pt x="569" y="59"/>
                  </a:cubicBezTo>
                  <a:cubicBezTo>
                    <a:pt x="569" y="60"/>
                    <a:pt x="570" y="60"/>
                    <a:pt x="571" y="60"/>
                  </a:cubicBezTo>
                  <a:cubicBezTo>
                    <a:pt x="572" y="61"/>
                    <a:pt x="574" y="62"/>
                    <a:pt x="575" y="62"/>
                  </a:cubicBezTo>
                  <a:cubicBezTo>
                    <a:pt x="584" y="62"/>
                    <a:pt x="595" y="61"/>
                    <a:pt x="605" y="60"/>
                  </a:cubicBezTo>
                  <a:cubicBezTo>
                    <a:pt x="605" y="58"/>
                    <a:pt x="605" y="57"/>
                    <a:pt x="606" y="56"/>
                  </a:cubicBezTo>
                  <a:cubicBezTo>
                    <a:pt x="607" y="55"/>
                    <a:pt x="609" y="54"/>
                    <a:pt x="612" y="56"/>
                  </a:cubicBezTo>
                  <a:cubicBezTo>
                    <a:pt x="613" y="56"/>
                    <a:pt x="613" y="56"/>
                    <a:pt x="613" y="56"/>
                  </a:cubicBezTo>
                  <a:cubicBezTo>
                    <a:pt x="614" y="56"/>
                    <a:pt x="614" y="56"/>
                    <a:pt x="614" y="56"/>
                  </a:cubicBezTo>
                  <a:cubicBezTo>
                    <a:pt x="615" y="54"/>
                    <a:pt x="617" y="54"/>
                    <a:pt x="618" y="54"/>
                  </a:cubicBezTo>
                  <a:cubicBezTo>
                    <a:pt x="619" y="54"/>
                    <a:pt x="620" y="55"/>
                    <a:pt x="620" y="55"/>
                  </a:cubicBezTo>
                  <a:cubicBezTo>
                    <a:pt x="622" y="56"/>
                    <a:pt x="623" y="57"/>
                    <a:pt x="623" y="58"/>
                  </a:cubicBezTo>
                  <a:cubicBezTo>
                    <a:pt x="624" y="59"/>
                    <a:pt x="623" y="61"/>
                    <a:pt x="623" y="61"/>
                  </a:cubicBezTo>
                  <a:cubicBezTo>
                    <a:pt x="622" y="62"/>
                    <a:pt x="622" y="63"/>
                    <a:pt x="622" y="64"/>
                  </a:cubicBezTo>
                  <a:cubicBezTo>
                    <a:pt x="621" y="64"/>
                    <a:pt x="621" y="64"/>
                    <a:pt x="621" y="64"/>
                  </a:cubicBezTo>
                  <a:cubicBezTo>
                    <a:pt x="621" y="65"/>
                    <a:pt x="621" y="65"/>
                    <a:pt x="621" y="65"/>
                  </a:cubicBezTo>
                  <a:cubicBezTo>
                    <a:pt x="621" y="65"/>
                    <a:pt x="622" y="66"/>
                    <a:pt x="623" y="66"/>
                  </a:cubicBezTo>
                  <a:cubicBezTo>
                    <a:pt x="626" y="66"/>
                    <a:pt x="628" y="64"/>
                    <a:pt x="630" y="61"/>
                  </a:cubicBezTo>
                  <a:cubicBezTo>
                    <a:pt x="631" y="61"/>
                    <a:pt x="631" y="60"/>
                    <a:pt x="632" y="59"/>
                  </a:cubicBezTo>
                  <a:cubicBezTo>
                    <a:pt x="633" y="58"/>
                    <a:pt x="633" y="58"/>
                    <a:pt x="633" y="58"/>
                  </a:cubicBezTo>
                  <a:cubicBezTo>
                    <a:pt x="635" y="59"/>
                    <a:pt x="635" y="59"/>
                    <a:pt x="635" y="59"/>
                  </a:cubicBezTo>
                  <a:cubicBezTo>
                    <a:pt x="636" y="59"/>
                    <a:pt x="638" y="61"/>
                    <a:pt x="637" y="64"/>
                  </a:cubicBezTo>
                  <a:cubicBezTo>
                    <a:pt x="638" y="64"/>
                    <a:pt x="639" y="64"/>
                    <a:pt x="639" y="64"/>
                  </a:cubicBezTo>
                  <a:cubicBezTo>
                    <a:pt x="640" y="62"/>
                    <a:pt x="641" y="61"/>
                    <a:pt x="642" y="61"/>
                  </a:cubicBezTo>
                  <a:cubicBezTo>
                    <a:pt x="642" y="60"/>
                    <a:pt x="643" y="60"/>
                    <a:pt x="643" y="59"/>
                  </a:cubicBezTo>
                  <a:cubicBezTo>
                    <a:pt x="643" y="57"/>
                    <a:pt x="646" y="56"/>
                    <a:pt x="648" y="57"/>
                  </a:cubicBezTo>
                  <a:cubicBezTo>
                    <a:pt x="649" y="57"/>
                    <a:pt x="650" y="59"/>
                    <a:pt x="650" y="61"/>
                  </a:cubicBezTo>
                  <a:cubicBezTo>
                    <a:pt x="650" y="62"/>
                    <a:pt x="650" y="62"/>
                    <a:pt x="649" y="63"/>
                  </a:cubicBezTo>
                  <a:cubicBezTo>
                    <a:pt x="651" y="63"/>
                    <a:pt x="651" y="63"/>
                    <a:pt x="652" y="62"/>
                  </a:cubicBezTo>
                  <a:cubicBezTo>
                    <a:pt x="652" y="60"/>
                    <a:pt x="653" y="59"/>
                    <a:pt x="654" y="58"/>
                  </a:cubicBezTo>
                  <a:cubicBezTo>
                    <a:pt x="654" y="58"/>
                    <a:pt x="655" y="58"/>
                    <a:pt x="655" y="57"/>
                  </a:cubicBezTo>
                  <a:cubicBezTo>
                    <a:pt x="656" y="56"/>
                    <a:pt x="656" y="54"/>
                    <a:pt x="659" y="54"/>
                  </a:cubicBezTo>
                  <a:cubicBezTo>
                    <a:pt x="659" y="54"/>
                    <a:pt x="660" y="55"/>
                    <a:pt x="660" y="55"/>
                  </a:cubicBezTo>
                  <a:cubicBezTo>
                    <a:pt x="661" y="55"/>
                    <a:pt x="663" y="56"/>
                    <a:pt x="662" y="59"/>
                  </a:cubicBezTo>
                  <a:cubicBezTo>
                    <a:pt x="663" y="59"/>
                    <a:pt x="663" y="60"/>
                    <a:pt x="662" y="61"/>
                  </a:cubicBezTo>
                  <a:cubicBezTo>
                    <a:pt x="663" y="61"/>
                    <a:pt x="664" y="60"/>
                    <a:pt x="665" y="60"/>
                  </a:cubicBezTo>
                  <a:cubicBezTo>
                    <a:pt x="666" y="59"/>
                    <a:pt x="667" y="57"/>
                    <a:pt x="668" y="56"/>
                  </a:cubicBezTo>
                  <a:cubicBezTo>
                    <a:pt x="668" y="52"/>
                    <a:pt x="670" y="52"/>
                    <a:pt x="671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3" y="52"/>
                    <a:pt x="675" y="53"/>
                    <a:pt x="675" y="56"/>
                  </a:cubicBezTo>
                  <a:cubicBezTo>
                    <a:pt x="675" y="57"/>
                    <a:pt x="675" y="57"/>
                    <a:pt x="675" y="58"/>
                  </a:cubicBezTo>
                  <a:cubicBezTo>
                    <a:pt x="677" y="58"/>
                    <a:pt x="678" y="58"/>
                    <a:pt x="678" y="56"/>
                  </a:cubicBezTo>
                  <a:cubicBezTo>
                    <a:pt x="678" y="54"/>
                    <a:pt x="679" y="53"/>
                    <a:pt x="681" y="51"/>
                  </a:cubicBezTo>
                  <a:cubicBezTo>
                    <a:pt x="681" y="50"/>
                    <a:pt x="682" y="50"/>
                    <a:pt x="682" y="49"/>
                  </a:cubicBezTo>
                  <a:cubicBezTo>
                    <a:pt x="685" y="45"/>
                    <a:pt x="685" y="45"/>
                    <a:pt x="685" y="45"/>
                  </a:cubicBezTo>
                  <a:cubicBezTo>
                    <a:pt x="687" y="50"/>
                    <a:pt x="687" y="50"/>
                    <a:pt x="687" y="50"/>
                  </a:cubicBezTo>
                  <a:cubicBezTo>
                    <a:pt x="687" y="50"/>
                    <a:pt x="688" y="51"/>
                    <a:pt x="688" y="51"/>
                  </a:cubicBezTo>
                  <a:cubicBezTo>
                    <a:pt x="688" y="53"/>
                    <a:pt x="689" y="54"/>
                    <a:pt x="689" y="54"/>
                  </a:cubicBezTo>
                  <a:cubicBezTo>
                    <a:pt x="689" y="54"/>
                    <a:pt x="690" y="54"/>
                    <a:pt x="691" y="54"/>
                  </a:cubicBezTo>
                  <a:cubicBezTo>
                    <a:pt x="690" y="53"/>
                    <a:pt x="690" y="52"/>
                    <a:pt x="691" y="51"/>
                  </a:cubicBezTo>
                  <a:cubicBezTo>
                    <a:pt x="692" y="49"/>
                    <a:pt x="694" y="49"/>
                    <a:pt x="695" y="48"/>
                  </a:cubicBezTo>
                  <a:cubicBezTo>
                    <a:pt x="695" y="48"/>
                    <a:pt x="695" y="48"/>
                    <a:pt x="695" y="48"/>
                  </a:cubicBezTo>
                  <a:cubicBezTo>
                    <a:pt x="696" y="48"/>
                    <a:pt x="697" y="47"/>
                    <a:pt x="698" y="47"/>
                  </a:cubicBezTo>
                  <a:cubicBezTo>
                    <a:pt x="699" y="47"/>
                    <a:pt x="699" y="47"/>
                    <a:pt x="699" y="47"/>
                  </a:cubicBezTo>
                  <a:cubicBezTo>
                    <a:pt x="701" y="48"/>
                    <a:pt x="701" y="48"/>
                    <a:pt x="701" y="48"/>
                  </a:cubicBezTo>
                  <a:cubicBezTo>
                    <a:pt x="702" y="49"/>
                    <a:pt x="702" y="50"/>
                    <a:pt x="702" y="52"/>
                  </a:cubicBezTo>
                  <a:cubicBezTo>
                    <a:pt x="702" y="52"/>
                    <a:pt x="702" y="52"/>
                    <a:pt x="703" y="53"/>
                  </a:cubicBezTo>
                  <a:cubicBezTo>
                    <a:pt x="704" y="54"/>
                    <a:pt x="705" y="55"/>
                    <a:pt x="706" y="57"/>
                  </a:cubicBezTo>
                  <a:cubicBezTo>
                    <a:pt x="706" y="57"/>
                    <a:pt x="707" y="57"/>
                    <a:pt x="707" y="58"/>
                  </a:cubicBezTo>
                  <a:cubicBezTo>
                    <a:pt x="707" y="59"/>
                    <a:pt x="708" y="59"/>
                    <a:pt x="708" y="60"/>
                  </a:cubicBezTo>
                  <a:cubicBezTo>
                    <a:pt x="708" y="62"/>
                    <a:pt x="709" y="62"/>
                    <a:pt x="709" y="62"/>
                  </a:cubicBezTo>
                  <a:cubicBezTo>
                    <a:pt x="709" y="62"/>
                    <a:pt x="710" y="62"/>
                    <a:pt x="711" y="62"/>
                  </a:cubicBezTo>
                  <a:cubicBezTo>
                    <a:pt x="714" y="60"/>
                    <a:pt x="714" y="60"/>
                    <a:pt x="714" y="60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6" y="69"/>
                    <a:pt x="714" y="72"/>
                    <a:pt x="709" y="75"/>
                  </a:cubicBezTo>
                  <a:cubicBezTo>
                    <a:pt x="707" y="76"/>
                    <a:pt x="705" y="77"/>
                    <a:pt x="704" y="77"/>
                  </a:cubicBezTo>
                  <a:cubicBezTo>
                    <a:pt x="701" y="78"/>
                    <a:pt x="699" y="79"/>
                    <a:pt x="697" y="81"/>
                  </a:cubicBezTo>
                  <a:cubicBezTo>
                    <a:pt x="695" y="82"/>
                    <a:pt x="694" y="82"/>
                    <a:pt x="693" y="83"/>
                  </a:cubicBezTo>
                  <a:cubicBezTo>
                    <a:pt x="689" y="84"/>
                    <a:pt x="686" y="86"/>
                    <a:pt x="684" y="89"/>
                  </a:cubicBezTo>
                  <a:cubicBezTo>
                    <a:pt x="684" y="90"/>
                    <a:pt x="684" y="90"/>
                    <a:pt x="684" y="90"/>
                  </a:cubicBezTo>
                  <a:cubicBezTo>
                    <a:pt x="682" y="90"/>
                    <a:pt x="682" y="90"/>
                    <a:pt x="682" y="90"/>
                  </a:cubicBezTo>
                  <a:cubicBezTo>
                    <a:pt x="680" y="90"/>
                    <a:pt x="679" y="91"/>
                    <a:pt x="678" y="93"/>
                  </a:cubicBezTo>
                  <a:cubicBezTo>
                    <a:pt x="676" y="94"/>
                    <a:pt x="675" y="95"/>
                    <a:pt x="673" y="96"/>
                  </a:cubicBezTo>
                  <a:cubicBezTo>
                    <a:pt x="671" y="97"/>
                    <a:pt x="670" y="98"/>
                    <a:pt x="668" y="99"/>
                  </a:cubicBezTo>
                  <a:cubicBezTo>
                    <a:pt x="666" y="101"/>
                    <a:pt x="665" y="101"/>
                    <a:pt x="663" y="102"/>
                  </a:cubicBezTo>
                  <a:cubicBezTo>
                    <a:pt x="662" y="103"/>
                    <a:pt x="661" y="104"/>
                    <a:pt x="660" y="104"/>
                  </a:cubicBezTo>
                  <a:cubicBezTo>
                    <a:pt x="659" y="106"/>
                    <a:pt x="656" y="108"/>
                    <a:pt x="653" y="108"/>
                  </a:cubicBezTo>
                  <a:cubicBezTo>
                    <a:pt x="651" y="109"/>
                    <a:pt x="648" y="110"/>
                    <a:pt x="647" y="112"/>
                  </a:cubicBezTo>
                  <a:cubicBezTo>
                    <a:pt x="645" y="114"/>
                    <a:pt x="641" y="116"/>
                    <a:pt x="639" y="117"/>
                  </a:cubicBezTo>
                  <a:cubicBezTo>
                    <a:pt x="637" y="117"/>
                    <a:pt x="636" y="118"/>
                    <a:pt x="635" y="119"/>
                  </a:cubicBezTo>
                  <a:cubicBezTo>
                    <a:pt x="634" y="119"/>
                    <a:pt x="632" y="120"/>
                    <a:pt x="631" y="120"/>
                  </a:cubicBezTo>
                  <a:cubicBezTo>
                    <a:pt x="628" y="122"/>
                    <a:pt x="625" y="123"/>
                    <a:pt x="622" y="125"/>
                  </a:cubicBezTo>
                  <a:cubicBezTo>
                    <a:pt x="616" y="127"/>
                    <a:pt x="610" y="130"/>
                    <a:pt x="604" y="132"/>
                  </a:cubicBezTo>
                  <a:cubicBezTo>
                    <a:pt x="603" y="132"/>
                    <a:pt x="602" y="133"/>
                    <a:pt x="601" y="133"/>
                  </a:cubicBezTo>
                  <a:cubicBezTo>
                    <a:pt x="601" y="133"/>
                    <a:pt x="601" y="133"/>
                    <a:pt x="601" y="133"/>
                  </a:cubicBezTo>
                  <a:lnTo>
                    <a:pt x="113" y="133"/>
                  </a:lnTo>
                  <a:close/>
                  <a:moveTo>
                    <a:pt x="71" y="110"/>
                  </a:moveTo>
                  <a:cubicBezTo>
                    <a:pt x="75" y="111"/>
                    <a:pt x="79" y="112"/>
                    <a:pt x="82" y="114"/>
                  </a:cubicBezTo>
                  <a:cubicBezTo>
                    <a:pt x="84" y="115"/>
                    <a:pt x="85" y="116"/>
                    <a:pt x="87" y="117"/>
                  </a:cubicBezTo>
                  <a:cubicBezTo>
                    <a:pt x="96" y="121"/>
                    <a:pt x="105" y="125"/>
                    <a:pt x="113" y="128"/>
                  </a:cubicBezTo>
                  <a:cubicBezTo>
                    <a:pt x="599" y="128"/>
                    <a:pt x="599" y="128"/>
                    <a:pt x="599" y="128"/>
                  </a:cubicBezTo>
                  <a:cubicBezTo>
                    <a:pt x="600" y="128"/>
                    <a:pt x="601" y="127"/>
                    <a:pt x="602" y="127"/>
                  </a:cubicBezTo>
                  <a:cubicBezTo>
                    <a:pt x="608" y="125"/>
                    <a:pt x="614" y="123"/>
                    <a:pt x="620" y="120"/>
                  </a:cubicBezTo>
                  <a:cubicBezTo>
                    <a:pt x="623" y="118"/>
                    <a:pt x="626" y="117"/>
                    <a:pt x="629" y="116"/>
                  </a:cubicBezTo>
                  <a:cubicBezTo>
                    <a:pt x="630" y="115"/>
                    <a:pt x="631" y="114"/>
                    <a:pt x="632" y="114"/>
                  </a:cubicBezTo>
                  <a:cubicBezTo>
                    <a:pt x="634" y="113"/>
                    <a:pt x="635" y="112"/>
                    <a:pt x="637" y="112"/>
                  </a:cubicBezTo>
                  <a:cubicBezTo>
                    <a:pt x="638" y="111"/>
                    <a:pt x="641" y="110"/>
                    <a:pt x="643" y="108"/>
                  </a:cubicBezTo>
                  <a:cubicBezTo>
                    <a:pt x="645" y="106"/>
                    <a:pt x="649" y="104"/>
                    <a:pt x="652" y="103"/>
                  </a:cubicBezTo>
                  <a:cubicBezTo>
                    <a:pt x="654" y="103"/>
                    <a:pt x="655" y="102"/>
                    <a:pt x="657" y="100"/>
                  </a:cubicBezTo>
                  <a:cubicBezTo>
                    <a:pt x="658" y="99"/>
                    <a:pt x="659" y="98"/>
                    <a:pt x="661" y="98"/>
                  </a:cubicBezTo>
                  <a:cubicBezTo>
                    <a:pt x="662" y="97"/>
                    <a:pt x="663" y="96"/>
                    <a:pt x="665" y="95"/>
                  </a:cubicBezTo>
                  <a:cubicBezTo>
                    <a:pt x="667" y="94"/>
                    <a:pt x="669" y="92"/>
                    <a:pt x="671" y="91"/>
                  </a:cubicBezTo>
                  <a:cubicBezTo>
                    <a:pt x="672" y="91"/>
                    <a:pt x="673" y="90"/>
                    <a:pt x="674" y="89"/>
                  </a:cubicBezTo>
                  <a:cubicBezTo>
                    <a:pt x="676" y="87"/>
                    <a:pt x="677" y="86"/>
                    <a:pt x="680" y="85"/>
                  </a:cubicBezTo>
                  <a:cubicBezTo>
                    <a:pt x="683" y="81"/>
                    <a:pt x="687" y="79"/>
                    <a:pt x="691" y="78"/>
                  </a:cubicBezTo>
                  <a:cubicBezTo>
                    <a:pt x="692" y="77"/>
                    <a:pt x="693" y="77"/>
                    <a:pt x="694" y="76"/>
                  </a:cubicBezTo>
                  <a:cubicBezTo>
                    <a:pt x="697" y="75"/>
                    <a:pt x="699" y="74"/>
                    <a:pt x="701" y="73"/>
                  </a:cubicBezTo>
                  <a:cubicBezTo>
                    <a:pt x="703" y="72"/>
                    <a:pt x="705" y="71"/>
                    <a:pt x="706" y="70"/>
                  </a:cubicBezTo>
                  <a:cubicBezTo>
                    <a:pt x="708" y="70"/>
                    <a:pt x="709" y="69"/>
                    <a:pt x="709" y="68"/>
                  </a:cubicBezTo>
                  <a:cubicBezTo>
                    <a:pt x="707" y="68"/>
                    <a:pt x="704" y="67"/>
                    <a:pt x="703" y="62"/>
                  </a:cubicBezTo>
                  <a:cubicBezTo>
                    <a:pt x="703" y="62"/>
                    <a:pt x="702" y="61"/>
                    <a:pt x="702" y="60"/>
                  </a:cubicBezTo>
                  <a:cubicBezTo>
                    <a:pt x="702" y="60"/>
                    <a:pt x="701" y="59"/>
                    <a:pt x="701" y="58"/>
                  </a:cubicBezTo>
                  <a:cubicBezTo>
                    <a:pt x="701" y="58"/>
                    <a:pt x="700" y="57"/>
                    <a:pt x="700" y="57"/>
                  </a:cubicBezTo>
                  <a:cubicBezTo>
                    <a:pt x="699" y="56"/>
                    <a:pt x="698" y="55"/>
                    <a:pt x="697" y="54"/>
                  </a:cubicBezTo>
                  <a:cubicBezTo>
                    <a:pt x="697" y="55"/>
                    <a:pt x="697" y="55"/>
                    <a:pt x="697" y="55"/>
                  </a:cubicBezTo>
                  <a:cubicBezTo>
                    <a:pt x="697" y="57"/>
                    <a:pt x="695" y="57"/>
                    <a:pt x="695" y="58"/>
                  </a:cubicBezTo>
                  <a:cubicBezTo>
                    <a:pt x="693" y="59"/>
                    <a:pt x="691" y="60"/>
                    <a:pt x="689" y="60"/>
                  </a:cubicBezTo>
                  <a:cubicBezTo>
                    <a:pt x="687" y="60"/>
                    <a:pt x="685" y="59"/>
                    <a:pt x="684" y="56"/>
                  </a:cubicBezTo>
                  <a:cubicBezTo>
                    <a:pt x="683" y="56"/>
                    <a:pt x="683" y="57"/>
                    <a:pt x="683" y="57"/>
                  </a:cubicBezTo>
                  <a:cubicBezTo>
                    <a:pt x="682" y="63"/>
                    <a:pt x="677" y="63"/>
                    <a:pt x="675" y="63"/>
                  </a:cubicBezTo>
                  <a:cubicBezTo>
                    <a:pt x="674" y="63"/>
                    <a:pt x="674" y="63"/>
                    <a:pt x="674" y="63"/>
                  </a:cubicBezTo>
                  <a:cubicBezTo>
                    <a:pt x="672" y="63"/>
                    <a:pt x="671" y="63"/>
                    <a:pt x="671" y="62"/>
                  </a:cubicBezTo>
                  <a:cubicBezTo>
                    <a:pt x="671" y="62"/>
                    <a:pt x="670" y="62"/>
                    <a:pt x="670" y="62"/>
                  </a:cubicBezTo>
                  <a:cubicBezTo>
                    <a:pt x="670" y="62"/>
                    <a:pt x="670" y="63"/>
                    <a:pt x="669" y="63"/>
                  </a:cubicBezTo>
                  <a:cubicBezTo>
                    <a:pt x="667" y="66"/>
                    <a:pt x="663" y="67"/>
                    <a:pt x="660" y="66"/>
                  </a:cubicBezTo>
                  <a:cubicBezTo>
                    <a:pt x="658" y="66"/>
                    <a:pt x="657" y="65"/>
                    <a:pt x="657" y="64"/>
                  </a:cubicBezTo>
                  <a:cubicBezTo>
                    <a:pt x="657" y="64"/>
                    <a:pt x="657" y="64"/>
                    <a:pt x="657" y="64"/>
                  </a:cubicBezTo>
                  <a:cubicBezTo>
                    <a:pt x="656" y="67"/>
                    <a:pt x="653" y="68"/>
                    <a:pt x="650" y="68"/>
                  </a:cubicBezTo>
                  <a:cubicBezTo>
                    <a:pt x="649" y="68"/>
                    <a:pt x="648" y="68"/>
                    <a:pt x="647" y="68"/>
                  </a:cubicBezTo>
                  <a:cubicBezTo>
                    <a:pt x="645" y="68"/>
                    <a:pt x="645" y="67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3" y="69"/>
                    <a:pt x="639" y="70"/>
                    <a:pt x="637" y="70"/>
                  </a:cubicBezTo>
                  <a:cubicBezTo>
                    <a:pt x="637" y="70"/>
                    <a:pt x="636" y="70"/>
                    <a:pt x="636" y="70"/>
                  </a:cubicBezTo>
                  <a:cubicBezTo>
                    <a:pt x="636" y="70"/>
                    <a:pt x="636" y="70"/>
                    <a:pt x="636" y="70"/>
                  </a:cubicBezTo>
                  <a:cubicBezTo>
                    <a:pt x="634" y="70"/>
                    <a:pt x="633" y="69"/>
                    <a:pt x="633" y="69"/>
                  </a:cubicBezTo>
                  <a:cubicBezTo>
                    <a:pt x="632" y="68"/>
                    <a:pt x="632" y="68"/>
                    <a:pt x="632" y="67"/>
                  </a:cubicBezTo>
                  <a:cubicBezTo>
                    <a:pt x="630" y="69"/>
                    <a:pt x="627" y="71"/>
                    <a:pt x="622" y="71"/>
                  </a:cubicBezTo>
                  <a:cubicBezTo>
                    <a:pt x="620" y="71"/>
                    <a:pt x="618" y="70"/>
                    <a:pt x="616" y="69"/>
                  </a:cubicBezTo>
                  <a:cubicBezTo>
                    <a:pt x="615" y="67"/>
                    <a:pt x="615" y="65"/>
                    <a:pt x="616" y="63"/>
                  </a:cubicBezTo>
                  <a:cubicBezTo>
                    <a:pt x="616" y="62"/>
                    <a:pt x="617" y="61"/>
                    <a:pt x="617" y="61"/>
                  </a:cubicBezTo>
                  <a:cubicBezTo>
                    <a:pt x="617" y="60"/>
                    <a:pt x="617" y="60"/>
                    <a:pt x="618" y="60"/>
                  </a:cubicBezTo>
                  <a:cubicBezTo>
                    <a:pt x="618" y="60"/>
                    <a:pt x="618" y="60"/>
                    <a:pt x="618" y="60"/>
                  </a:cubicBezTo>
                  <a:cubicBezTo>
                    <a:pt x="616" y="61"/>
                    <a:pt x="615" y="61"/>
                    <a:pt x="613" y="61"/>
                  </a:cubicBezTo>
                  <a:cubicBezTo>
                    <a:pt x="612" y="61"/>
                    <a:pt x="611" y="61"/>
                    <a:pt x="610" y="61"/>
                  </a:cubicBezTo>
                  <a:cubicBezTo>
                    <a:pt x="610" y="62"/>
                    <a:pt x="610" y="63"/>
                    <a:pt x="609" y="64"/>
                  </a:cubicBezTo>
                  <a:cubicBezTo>
                    <a:pt x="608" y="65"/>
                    <a:pt x="607" y="65"/>
                    <a:pt x="606" y="66"/>
                  </a:cubicBezTo>
                  <a:cubicBezTo>
                    <a:pt x="595" y="67"/>
                    <a:pt x="585" y="67"/>
                    <a:pt x="576" y="67"/>
                  </a:cubicBezTo>
                  <a:cubicBezTo>
                    <a:pt x="576" y="67"/>
                    <a:pt x="576" y="67"/>
                    <a:pt x="576" y="67"/>
                  </a:cubicBezTo>
                  <a:cubicBezTo>
                    <a:pt x="572" y="67"/>
                    <a:pt x="570" y="66"/>
                    <a:pt x="568" y="65"/>
                  </a:cubicBezTo>
                  <a:cubicBezTo>
                    <a:pt x="568" y="65"/>
                    <a:pt x="567" y="64"/>
                    <a:pt x="567" y="64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6" y="64"/>
                    <a:pt x="565" y="64"/>
                  </a:cubicBezTo>
                  <a:cubicBezTo>
                    <a:pt x="565" y="65"/>
                    <a:pt x="564" y="67"/>
                    <a:pt x="562" y="67"/>
                  </a:cubicBezTo>
                  <a:cubicBezTo>
                    <a:pt x="561" y="67"/>
                    <a:pt x="560" y="67"/>
                    <a:pt x="559" y="67"/>
                  </a:cubicBezTo>
                  <a:cubicBezTo>
                    <a:pt x="558" y="67"/>
                    <a:pt x="557" y="67"/>
                    <a:pt x="556" y="67"/>
                  </a:cubicBezTo>
                  <a:cubicBezTo>
                    <a:pt x="554" y="67"/>
                    <a:pt x="551" y="67"/>
                    <a:pt x="549" y="65"/>
                  </a:cubicBezTo>
                  <a:cubicBezTo>
                    <a:pt x="547" y="64"/>
                    <a:pt x="547" y="64"/>
                    <a:pt x="547" y="64"/>
                  </a:cubicBezTo>
                  <a:cubicBezTo>
                    <a:pt x="540" y="58"/>
                    <a:pt x="532" y="52"/>
                    <a:pt x="530" y="40"/>
                  </a:cubicBezTo>
                  <a:cubicBezTo>
                    <a:pt x="530" y="39"/>
                    <a:pt x="530" y="38"/>
                    <a:pt x="530" y="37"/>
                  </a:cubicBezTo>
                  <a:cubicBezTo>
                    <a:pt x="529" y="34"/>
                    <a:pt x="528" y="30"/>
                    <a:pt x="530" y="26"/>
                  </a:cubicBezTo>
                  <a:cubicBezTo>
                    <a:pt x="529" y="24"/>
                    <a:pt x="529" y="22"/>
                    <a:pt x="529" y="20"/>
                  </a:cubicBezTo>
                  <a:cubicBezTo>
                    <a:pt x="529" y="19"/>
                    <a:pt x="529" y="19"/>
                    <a:pt x="529" y="18"/>
                  </a:cubicBezTo>
                  <a:cubicBezTo>
                    <a:pt x="529" y="18"/>
                    <a:pt x="529" y="18"/>
                    <a:pt x="529" y="18"/>
                  </a:cubicBezTo>
                  <a:cubicBezTo>
                    <a:pt x="528" y="18"/>
                    <a:pt x="527" y="17"/>
                    <a:pt x="526" y="16"/>
                  </a:cubicBezTo>
                  <a:cubicBezTo>
                    <a:pt x="526" y="17"/>
                    <a:pt x="525" y="17"/>
                    <a:pt x="525" y="17"/>
                  </a:cubicBezTo>
                  <a:cubicBezTo>
                    <a:pt x="522" y="19"/>
                    <a:pt x="520" y="17"/>
                    <a:pt x="519" y="17"/>
                  </a:cubicBezTo>
                  <a:cubicBezTo>
                    <a:pt x="518" y="16"/>
                    <a:pt x="518" y="15"/>
                    <a:pt x="518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16" y="14"/>
                    <a:pt x="514" y="14"/>
                    <a:pt x="512" y="12"/>
                  </a:cubicBezTo>
                  <a:cubicBezTo>
                    <a:pt x="511" y="11"/>
                    <a:pt x="511" y="9"/>
                    <a:pt x="511" y="8"/>
                  </a:cubicBezTo>
                  <a:cubicBezTo>
                    <a:pt x="511" y="7"/>
                    <a:pt x="511" y="7"/>
                    <a:pt x="509" y="6"/>
                  </a:cubicBezTo>
                  <a:cubicBezTo>
                    <a:pt x="509" y="6"/>
                    <a:pt x="508" y="5"/>
                    <a:pt x="507" y="7"/>
                  </a:cubicBezTo>
                  <a:cubicBezTo>
                    <a:pt x="505" y="9"/>
                    <a:pt x="504" y="11"/>
                    <a:pt x="505" y="14"/>
                  </a:cubicBezTo>
                  <a:cubicBezTo>
                    <a:pt x="506" y="16"/>
                    <a:pt x="507" y="19"/>
                    <a:pt x="508" y="21"/>
                  </a:cubicBezTo>
                  <a:cubicBezTo>
                    <a:pt x="508" y="22"/>
                    <a:pt x="509" y="24"/>
                    <a:pt x="507" y="26"/>
                  </a:cubicBezTo>
                  <a:cubicBezTo>
                    <a:pt x="507" y="26"/>
                    <a:pt x="506" y="27"/>
                    <a:pt x="504" y="27"/>
                  </a:cubicBezTo>
                  <a:cubicBezTo>
                    <a:pt x="504" y="30"/>
                    <a:pt x="503" y="32"/>
                    <a:pt x="499" y="32"/>
                  </a:cubicBezTo>
                  <a:cubicBezTo>
                    <a:pt x="498" y="32"/>
                    <a:pt x="497" y="32"/>
                    <a:pt x="496" y="32"/>
                  </a:cubicBezTo>
                  <a:cubicBezTo>
                    <a:pt x="495" y="32"/>
                    <a:pt x="494" y="33"/>
                    <a:pt x="492" y="33"/>
                  </a:cubicBezTo>
                  <a:cubicBezTo>
                    <a:pt x="456" y="32"/>
                    <a:pt x="420" y="32"/>
                    <a:pt x="384" y="32"/>
                  </a:cubicBezTo>
                  <a:cubicBezTo>
                    <a:pt x="329" y="33"/>
                    <a:pt x="275" y="33"/>
                    <a:pt x="220" y="32"/>
                  </a:cubicBezTo>
                  <a:cubicBezTo>
                    <a:pt x="220" y="32"/>
                    <a:pt x="219" y="33"/>
                    <a:pt x="218" y="33"/>
                  </a:cubicBezTo>
                  <a:cubicBezTo>
                    <a:pt x="217" y="33"/>
                    <a:pt x="215" y="33"/>
                    <a:pt x="214" y="33"/>
                  </a:cubicBezTo>
                  <a:cubicBezTo>
                    <a:pt x="210" y="33"/>
                    <a:pt x="208" y="31"/>
                    <a:pt x="207" y="28"/>
                  </a:cubicBezTo>
                  <a:cubicBezTo>
                    <a:pt x="205" y="27"/>
                    <a:pt x="205" y="27"/>
                    <a:pt x="204" y="26"/>
                  </a:cubicBezTo>
                  <a:cubicBezTo>
                    <a:pt x="203" y="24"/>
                    <a:pt x="204" y="22"/>
                    <a:pt x="204" y="21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5" y="18"/>
                    <a:pt x="205" y="17"/>
                    <a:pt x="206" y="15"/>
                  </a:cubicBezTo>
                  <a:cubicBezTo>
                    <a:pt x="206" y="15"/>
                    <a:pt x="206" y="14"/>
                    <a:pt x="206" y="14"/>
                  </a:cubicBezTo>
                  <a:cubicBezTo>
                    <a:pt x="207" y="12"/>
                    <a:pt x="206" y="8"/>
                    <a:pt x="204" y="7"/>
                  </a:cubicBezTo>
                  <a:cubicBezTo>
                    <a:pt x="203" y="6"/>
                    <a:pt x="202" y="6"/>
                    <a:pt x="202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11"/>
                    <a:pt x="198" y="14"/>
                    <a:pt x="194" y="15"/>
                  </a:cubicBezTo>
                  <a:cubicBezTo>
                    <a:pt x="194" y="15"/>
                    <a:pt x="194" y="16"/>
                    <a:pt x="194" y="16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2" y="17"/>
                    <a:pt x="190" y="19"/>
                    <a:pt x="187" y="18"/>
                  </a:cubicBezTo>
                  <a:cubicBezTo>
                    <a:pt x="186" y="18"/>
                    <a:pt x="186" y="17"/>
                    <a:pt x="185" y="17"/>
                  </a:cubicBezTo>
                  <a:cubicBezTo>
                    <a:pt x="185" y="17"/>
                    <a:pt x="184" y="17"/>
                    <a:pt x="184" y="17"/>
                  </a:cubicBezTo>
                  <a:cubicBezTo>
                    <a:pt x="183" y="18"/>
                    <a:pt x="183" y="18"/>
                    <a:pt x="183" y="20"/>
                  </a:cubicBezTo>
                  <a:cubicBezTo>
                    <a:pt x="183" y="21"/>
                    <a:pt x="183" y="22"/>
                    <a:pt x="182" y="23"/>
                  </a:cubicBezTo>
                  <a:cubicBezTo>
                    <a:pt x="181" y="25"/>
                    <a:pt x="181" y="26"/>
                    <a:pt x="182" y="28"/>
                  </a:cubicBezTo>
                  <a:cubicBezTo>
                    <a:pt x="182" y="29"/>
                    <a:pt x="182" y="30"/>
                    <a:pt x="182" y="30"/>
                  </a:cubicBezTo>
                  <a:cubicBezTo>
                    <a:pt x="183" y="35"/>
                    <a:pt x="182" y="38"/>
                    <a:pt x="181" y="42"/>
                  </a:cubicBezTo>
                  <a:cubicBezTo>
                    <a:pt x="180" y="43"/>
                    <a:pt x="180" y="45"/>
                    <a:pt x="180" y="47"/>
                  </a:cubicBezTo>
                  <a:cubicBezTo>
                    <a:pt x="179" y="48"/>
                    <a:pt x="178" y="49"/>
                    <a:pt x="178" y="50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4" y="54"/>
                    <a:pt x="171" y="58"/>
                    <a:pt x="167" y="62"/>
                  </a:cubicBezTo>
                  <a:cubicBezTo>
                    <a:pt x="163" y="65"/>
                    <a:pt x="158" y="67"/>
                    <a:pt x="152" y="67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7"/>
                    <a:pt x="151" y="67"/>
                    <a:pt x="151" y="67"/>
                  </a:cubicBezTo>
                  <a:cubicBezTo>
                    <a:pt x="150" y="67"/>
                    <a:pt x="147" y="67"/>
                    <a:pt x="146" y="65"/>
                  </a:cubicBezTo>
                  <a:cubicBezTo>
                    <a:pt x="144" y="66"/>
                    <a:pt x="143" y="66"/>
                    <a:pt x="142" y="65"/>
                  </a:cubicBezTo>
                  <a:cubicBezTo>
                    <a:pt x="141" y="67"/>
                    <a:pt x="140" y="68"/>
                    <a:pt x="137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1" y="67"/>
                    <a:pt x="115" y="67"/>
                    <a:pt x="108" y="66"/>
                  </a:cubicBezTo>
                  <a:cubicBezTo>
                    <a:pt x="108" y="66"/>
                    <a:pt x="106" y="66"/>
                    <a:pt x="105" y="65"/>
                  </a:cubicBezTo>
                  <a:cubicBezTo>
                    <a:pt x="104" y="64"/>
                    <a:pt x="104" y="62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3" y="62"/>
                    <a:pt x="101" y="62"/>
                    <a:pt x="100" y="62"/>
                  </a:cubicBezTo>
                  <a:cubicBezTo>
                    <a:pt x="98" y="62"/>
                    <a:pt x="97" y="61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1"/>
                    <a:pt x="96" y="62"/>
                    <a:pt x="97" y="63"/>
                  </a:cubicBezTo>
                  <a:cubicBezTo>
                    <a:pt x="97" y="64"/>
                    <a:pt x="97" y="65"/>
                    <a:pt x="97" y="66"/>
                  </a:cubicBezTo>
                  <a:cubicBezTo>
                    <a:pt x="98" y="68"/>
                    <a:pt x="97" y="70"/>
                    <a:pt x="96" y="71"/>
                  </a:cubicBezTo>
                  <a:cubicBezTo>
                    <a:pt x="95" y="71"/>
                    <a:pt x="94" y="71"/>
                    <a:pt x="93" y="71"/>
                  </a:cubicBezTo>
                  <a:cubicBezTo>
                    <a:pt x="90" y="71"/>
                    <a:pt x="84" y="70"/>
                    <a:pt x="82" y="68"/>
                  </a:cubicBezTo>
                  <a:cubicBezTo>
                    <a:pt x="82" y="68"/>
                    <a:pt x="81" y="67"/>
                    <a:pt x="81" y="67"/>
                  </a:cubicBezTo>
                  <a:cubicBezTo>
                    <a:pt x="81" y="67"/>
                    <a:pt x="81" y="68"/>
                    <a:pt x="80" y="68"/>
                  </a:cubicBezTo>
                  <a:cubicBezTo>
                    <a:pt x="79" y="70"/>
                    <a:pt x="77" y="70"/>
                    <a:pt x="74" y="69"/>
                  </a:cubicBezTo>
                  <a:cubicBezTo>
                    <a:pt x="72" y="69"/>
                    <a:pt x="71" y="67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8"/>
                    <a:pt x="66" y="68"/>
                    <a:pt x="64" y="68"/>
                  </a:cubicBezTo>
                  <a:cubicBezTo>
                    <a:pt x="60" y="68"/>
                    <a:pt x="58" y="65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4"/>
                    <a:pt x="56" y="64"/>
                  </a:cubicBezTo>
                  <a:cubicBezTo>
                    <a:pt x="56" y="65"/>
                    <a:pt x="55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9" y="66"/>
                    <a:pt x="47" y="65"/>
                    <a:pt x="46" y="62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4" y="63"/>
                    <a:pt x="42" y="64"/>
                    <a:pt x="37" y="62"/>
                  </a:cubicBezTo>
                  <a:cubicBezTo>
                    <a:pt x="35" y="61"/>
                    <a:pt x="35" y="60"/>
                    <a:pt x="34" y="59"/>
                  </a:cubicBezTo>
                  <a:cubicBezTo>
                    <a:pt x="34" y="58"/>
                    <a:pt x="34" y="58"/>
                    <a:pt x="33" y="57"/>
                  </a:cubicBezTo>
                  <a:cubicBezTo>
                    <a:pt x="33" y="58"/>
                    <a:pt x="33" y="58"/>
                    <a:pt x="32" y="59"/>
                  </a:cubicBezTo>
                  <a:cubicBezTo>
                    <a:pt x="32" y="59"/>
                    <a:pt x="31" y="60"/>
                    <a:pt x="30" y="60"/>
                  </a:cubicBezTo>
                  <a:cubicBezTo>
                    <a:pt x="28" y="60"/>
                    <a:pt x="27" y="60"/>
                    <a:pt x="2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3" y="58"/>
                    <a:pt x="22" y="58"/>
                    <a:pt x="22" y="58"/>
                  </a:cubicBezTo>
                  <a:cubicBezTo>
                    <a:pt x="21" y="58"/>
                    <a:pt x="19" y="57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8" y="53"/>
                  </a:cubicBezTo>
                  <a:cubicBezTo>
                    <a:pt x="18" y="56"/>
                    <a:pt x="15" y="57"/>
                    <a:pt x="14" y="58"/>
                  </a:cubicBezTo>
                  <a:cubicBezTo>
                    <a:pt x="13" y="58"/>
                    <a:pt x="12" y="59"/>
                    <a:pt x="12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2"/>
                    <a:pt x="12" y="64"/>
                    <a:pt x="11" y="65"/>
                  </a:cubicBezTo>
                  <a:cubicBezTo>
                    <a:pt x="11" y="66"/>
                    <a:pt x="9" y="67"/>
                    <a:pt x="6" y="67"/>
                  </a:cubicBezTo>
                  <a:cubicBezTo>
                    <a:pt x="7" y="69"/>
                    <a:pt x="8" y="69"/>
                    <a:pt x="9" y="70"/>
                  </a:cubicBezTo>
                  <a:cubicBezTo>
                    <a:pt x="12" y="71"/>
                    <a:pt x="16" y="73"/>
                    <a:pt x="19" y="75"/>
                  </a:cubicBezTo>
                  <a:cubicBezTo>
                    <a:pt x="23" y="77"/>
                    <a:pt x="27" y="79"/>
                    <a:pt x="32" y="81"/>
                  </a:cubicBezTo>
                  <a:cubicBezTo>
                    <a:pt x="35" y="82"/>
                    <a:pt x="35" y="84"/>
                    <a:pt x="35" y="85"/>
                  </a:cubicBezTo>
                  <a:cubicBezTo>
                    <a:pt x="35" y="85"/>
                    <a:pt x="35" y="86"/>
                    <a:pt x="35" y="86"/>
                  </a:cubicBezTo>
                  <a:cubicBezTo>
                    <a:pt x="35" y="86"/>
                    <a:pt x="36" y="86"/>
                    <a:pt x="37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41" y="86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5" y="91"/>
                    <a:pt x="47" y="91"/>
                    <a:pt x="47" y="93"/>
                  </a:cubicBezTo>
                  <a:cubicBezTo>
                    <a:pt x="48" y="95"/>
                    <a:pt x="49" y="95"/>
                    <a:pt x="51" y="96"/>
                  </a:cubicBezTo>
                  <a:cubicBezTo>
                    <a:pt x="53" y="97"/>
                    <a:pt x="55" y="97"/>
                    <a:pt x="56" y="99"/>
                  </a:cubicBezTo>
                  <a:cubicBezTo>
                    <a:pt x="59" y="100"/>
                    <a:pt x="60" y="102"/>
                    <a:pt x="60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64" y="103"/>
                    <a:pt x="65" y="104"/>
                    <a:pt x="65" y="106"/>
                  </a:cubicBezTo>
                  <a:cubicBezTo>
                    <a:pt x="65" y="106"/>
                    <a:pt x="65" y="106"/>
                    <a:pt x="67" y="106"/>
                  </a:cubicBezTo>
                  <a:cubicBezTo>
                    <a:pt x="68" y="107"/>
                    <a:pt x="70" y="108"/>
                    <a:pt x="71" y="11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97BF3B0C-2996-4E3C-9197-B99954C0B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1938"/>
              <a:ext cx="130" cy="183"/>
            </a:xfrm>
            <a:custGeom>
              <a:avLst/>
              <a:gdLst>
                <a:gd name="T0" fmla="*/ 62 w 76"/>
                <a:gd name="T1" fmla="*/ 8 h 106"/>
                <a:gd name="T2" fmla="*/ 73 w 76"/>
                <a:gd name="T3" fmla="*/ 32 h 106"/>
                <a:gd name="T4" fmla="*/ 70 w 76"/>
                <a:gd name="T5" fmla="*/ 32 h 106"/>
                <a:gd name="T6" fmla="*/ 60 w 76"/>
                <a:gd name="T7" fmla="*/ 11 h 106"/>
                <a:gd name="T8" fmla="*/ 37 w 76"/>
                <a:gd name="T9" fmla="*/ 3 h 106"/>
                <a:gd name="T10" fmla="*/ 14 w 76"/>
                <a:gd name="T11" fmla="*/ 9 h 106"/>
                <a:gd name="T12" fmla="*/ 5 w 76"/>
                <a:gd name="T13" fmla="*/ 25 h 106"/>
                <a:gd name="T14" fmla="*/ 17 w 76"/>
                <a:gd name="T15" fmla="*/ 41 h 106"/>
                <a:gd name="T16" fmla="*/ 38 w 76"/>
                <a:gd name="T17" fmla="*/ 48 h 106"/>
                <a:gd name="T18" fmla="*/ 64 w 76"/>
                <a:gd name="T19" fmla="*/ 57 h 106"/>
                <a:gd name="T20" fmla="*/ 76 w 76"/>
                <a:gd name="T21" fmla="*/ 78 h 106"/>
                <a:gd name="T22" fmla="*/ 65 w 76"/>
                <a:gd name="T23" fmla="*/ 99 h 106"/>
                <a:gd name="T24" fmla="*/ 38 w 76"/>
                <a:gd name="T25" fmla="*/ 106 h 106"/>
                <a:gd name="T26" fmla="*/ 12 w 76"/>
                <a:gd name="T27" fmla="*/ 97 h 106"/>
                <a:gd name="T28" fmla="*/ 0 w 76"/>
                <a:gd name="T29" fmla="*/ 70 h 106"/>
                <a:gd name="T30" fmla="*/ 3 w 76"/>
                <a:gd name="T31" fmla="*/ 70 h 106"/>
                <a:gd name="T32" fmla="*/ 14 w 76"/>
                <a:gd name="T33" fmla="*/ 94 h 106"/>
                <a:gd name="T34" fmla="*/ 38 w 76"/>
                <a:gd name="T35" fmla="*/ 102 h 106"/>
                <a:gd name="T36" fmla="*/ 63 w 76"/>
                <a:gd name="T37" fmla="*/ 96 h 106"/>
                <a:gd name="T38" fmla="*/ 72 w 76"/>
                <a:gd name="T39" fmla="*/ 78 h 106"/>
                <a:gd name="T40" fmla="*/ 61 w 76"/>
                <a:gd name="T41" fmla="*/ 60 h 106"/>
                <a:gd name="T42" fmla="*/ 37 w 76"/>
                <a:gd name="T43" fmla="*/ 51 h 106"/>
                <a:gd name="T44" fmla="*/ 14 w 76"/>
                <a:gd name="T45" fmla="*/ 44 h 106"/>
                <a:gd name="T46" fmla="*/ 2 w 76"/>
                <a:gd name="T47" fmla="*/ 25 h 106"/>
                <a:gd name="T48" fmla="*/ 13 w 76"/>
                <a:gd name="T49" fmla="*/ 6 h 106"/>
                <a:gd name="T50" fmla="*/ 37 w 76"/>
                <a:gd name="T51" fmla="*/ 0 h 106"/>
                <a:gd name="T52" fmla="*/ 62 w 76"/>
                <a:gd name="T5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106">
                  <a:moveTo>
                    <a:pt x="62" y="8"/>
                  </a:moveTo>
                  <a:cubicBezTo>
                    <a:pt x="69" y="14"/>
                    <a:pt x="72" y="22"/>
                    <a:pt x="73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23"/>
                    <a:pt x="66" y="16"/>
                    <a:pt x="60" y="11"/>
                  </a:cubicBezTo>
                  <a:cubicBezTo>
                    <a:pt x="55" y="6"/>
                    <a:pt x="47" y="3"/>
                    <a:pt x="37" y="3"/>
                  </a:cubicBezTo>
                  <a:cubicBezTo>
                    <a:pt x="27" y="3"/>
                    <a:pt x="20" y="5"/>
                    <a:pt x="14" y="9"/>
                  </a:cubicBezTo>
                  <a:cubicBezTo>
                    <a:pt x="8" y="12"/>
                    <a:pt x="5" y="18"/>
                    <a:pt x="5" y="25"/>
                  </a:cubicBezTo>
                  <a:cubicBezTo>
                    <a:pt x="5" y="32"/>
                    <a:pt x="9" y="37"/>
                    <a:pt x="17" y="41"/>
                  </a:cubicBezTo>
                  <a:cubicBezTo>
                    <a:pt x="20" y="43"/>
                    <a:pt x="27" y="45"/>
                    <a:pt x="38" y="48"/>
                  </a:cubicBezTo>
                  <a:cubicBezTo>
                    <a:pt x="50" y="51"/>
                    <a:pt x="59" y="54"/>
                    <a:pt x="64" y="57"/>
                  </a:cubicBezTo>
                  <a:cubicBezTo>
                    <a:pt x="72" y="62"/>
                    <a:pt x="76" y="69"/>
                    <a:pt x="76" y="78"/>
                  </a:cubicBezTo>
                  <a:cubicBezTo>
                    <a:pt x="76" y="87"/>
                    <a:pt x="72" y="94"/>
                    <a:pt x="65" y="99"/>
                  </a:cubicBezTo>
                  <a:cubicBezTo>
                    <a:pt x="58" y="103"/>
                    <a:pt x="49" y="106"/>
                    <a:pt x="38" y="106"/>
                  </a:cubicBezTo>
                  <a:cubicBezTo>
                    <a:pt x="27" y="106"/>
                    <a:pt x="18" y="103"/>
                    <a:pt x="12" y="97"/>
                  </a:cubicBezTo>
                  <a:cubicBezTo>
                    <a:pt x="5" y="91"/>
                    <a:pt x="1" y="82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81"/>
                    <a:pt x="8" y="89"/>
                    <a:pt x="14" y="94"/>
                  </a:cubicBezTo>
                  <a:cubicBezTo>
                    <a:pt x="20" y="100"/>
                    <a:pt x="28" y="102"/>
                    <a:pt x="38" y="102"/>
                  </a:cubicBezTo>
                  <a:cubicBezTo>
                    <a:pt x="48" y="102"/>
                    <a:pt x="56" y="100"/>
                    <a:pt x="63" y="96"/>
                  </a:cubicBezTo>
                  <a:cubicBezTo>
                    <a:pt x="69" y="91"/>
                    <a:pt x="72" y="86"/>
                    <a:pt x="72" y="78"/>
                  </a:cubicBezTo>
                  <a:cubicBezTo>
                    <a:pt x="72" y="70"/>
                    <a:pt x="69" y="64"/>
                    <a:pt x="61" y="60"/>
                  </a:cubicBezTo>
                  <a:cubicBezTo>
                    <a:pt x="57" y="57"/>
                    <a:pt x="49" y="54"/>
                    <a:pt x="37" y="51"/>
                  </a:cubicBezTo>
                  <a:cubicBezTo>
                    <a:pt x="25" y="48"/>
                    <a:pt x="18" y="46"/>
                    <a:pt x="14" y="44"/>
                  </a:cubicBezTo>
                  <a:cubicBezTo>
                    <a:pt x="6" y="39"/>
                    <a:pt x="2" y="33"/>
                    <a:pt x="2" y="25"/>
                  </a:cubicBezTo>
                  <a:cubicBezTo>
                    <a:pt x="2" y="17"/>
                    <a:pt x="6" y="10"/>
                    <a:pt x="13" y="6"/>
                  </a:cubicBezTo>
                  <a:cubicBezTo>
                    <a:pt x="19" y="2"/>
                    <a:pt x="27" y="0"/>
                    <a:pt x="37" y="0"/>
                  </a:cubicBezTo>
                  <a:cubicBezTo>
                    <a:pt x="48" y="0"/>
                    <a:pt x="56" y="3"/>
                    <a:pt x="62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33607F33-6E41-4F77-B07C-019119606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" y="1942"/>
              <a:ext cx="96" cy="179"/>
            </a:xfrm>
            <a:custGeom>
              <a:avLst/>
              <a:gdLst>
                <a:gd name="T0" fmla="*/ 53 w 56"/>
                <a:gd name="T1" fmla="*/ 0 h 104"/>
                <a:gd name="T2" fmla="*/ 56 w 56"/>
                <a:gd name="T3" fmla="*/ 0 h 104"/>
                <a:gd name="T4" fmla="*/ 56 w 56"/>
                <a:gd name="T5" fmla="*/ 70 h 104"/>
                <a:gd name="T6" fmla="*/ 50 w 56"/>
                <a:gd name="T7" fmla="*/ 94 h 104"/>
                <a:gd name="T8" fmla="*/ 27 w 56"/>
                <a:gd name="T9" fmla="*/ 104 h 104"/>
                <a:gd name="T10" fmla="*/ 8 w 56"/>
                <a:gd name="T11" fmla="*/ 97 h 104"/>
                <a:gd name="T12" fmla="*/ 0 w 56"/>
                <a:gd name="T13" fmla="*/ 75 h 104"/>
                <a:gd name="T14" fmla="*/ 0 w 56"/>
                <a:gd name="T15" fmla="*/ 70 h 104"/>
                <a:gd name="T16" fmla="*/ 3 w 56"/>
                <a:gd name="T17" fmla="*/ 70 h 104"/>
                <a:gd name="T18" fmla="*/ 3 w 56"/>
                <a:gd name="T19" fmla="*/ 75 h 104"/>
                <a:gd name="T20" fmla="*/ 27 w 56"/>
                <a:gd name="T21" fmla="*/ 100 h 104"/>
                <a:gd name="T22" fmla="*/ 47 w 56"/>
                <a:gd name="T23" fmla="*/ 92 h 104"/>
                <a:gd name="T24" fmla="*/ 53 w 56"/>
                <a:gd name="T25" fmla="*/ 70 h 104"/>
                <a:gd name="T26" fmla="*/ 53 w 56"/>
                <a:gd name="T2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04">
                  <a:moveTo>
                    <a:pt x="5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80"/>
                    <a:pt x="54" y="88"/>
                    <a:pt x="50" y="94"/>
                  </a:cubicBezTo>
                  <a:cubicBezTo>
                    <a:pt x="45" y="100"/>
                    <a:pt x="37" y="104"/>
                    <a:pt x="27" y="104"/>
                  </a:cubicBezTo>
                  <a:cubicBezTo>
                    <a:pt x="19" y="104"/>
                    <a:pt x="12" y="101"/>
                    <a:pt x="8" y="97"/>
                  </a:cubicBezTo>
                  <a:cubicBezTo>
                    <a:pt x="2" y="92"/>
                    <a:pt x="0" y="84"/>
                    <a:pt x="0" y="7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92"/>
                    <a:pt x="11" y="100"/>
                    <a:pt x="27" y="100"/>
                  </a:cubicBezTo>
                  <a:cubicBezTo>
                    <a:pt x="36" y="100"/>
                    <a:pt x="43" y="97"/>
                    <a:pt x="47" y="92"/>
                  </a:cubicBezTo>
                  <a:cubicBezTo>
                    <a:pt x="51" y="87"/>
                    <a:pt x="53" y="80"/>
                    <a:pt x="53" y="7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D9DDD19D-56CA-449A-B665-7D6A6A743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" y="1942"/>
              <a:ext cx="142" cy="175"/>
            </a:xfrm>
            <a:custGeom>
              <a:avLst/>
              <a:gdLst>
                <a:gd name="T0" fmla="*/ 0 w 142"/>
                <a:gd name="T1" fmla="*/ 0 h 175"/>
                <a:gd name="T2" fmla="*/ 142 w 142"/>
                <a:gd name="T3" fmla="*/ 0 h 175"/>
                <a:gd name="T4" fmla="*/ 142 w 142"/>
                <a:gd name="T5" fmla="*/ 5 h 175"/>
                <a:gd name="T6" fmla="*/ 73 w 142"/>
                <a:gd name="T7" fmla="*/ 5 h 175"/>
                <a:gd name="T8" fmla="*/ 73 w 142"/>
                <a:gd name="T9" fmla="*/ 175 h 175"/>
                <a:gd name="T10" fmla="*/ 68 w 142"/>
                <a:gd name="T11" fmla="*/ 175 h 175"/>
                <a:gd name="T12" fmla="*/ 68 w 142"/>
                <a:gd name="T13" fmla="*/ 5 h 175"/>
                <a:gd name="T14" fmla="*/ 0 w 142"/>
                <a:gd name="T15" fmla="*/ 5 h 175"/>
                <a:gd name="T16" fmla="*/ 0 w 142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75">
                  <a:moveTo>
                    <a:pt x="0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73" y="5"/>
                  </a:lnTo>
                  <a:lnTo>
                    <a:pt x="73" y="175"/>
                  </a:lnTo>
                  <a:lnTo>
                    <a:pt x="68" y="175"/>
                  </a:lnTo>
                  <a:lnTo>
                    <a:pt x="68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68515AFF-DDC5-4281-8B42-EC4F76131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" y="1942"/>
              <a:ext cx="130" cy="179"/>
            </a:xfrm>
            <a:custGeom>
              <a:avLst/>
              <a:gdLst>
                <a:gd name="T0" fmla="*/ 0 w 76"/>
                <a:gd name="T1" fmla="*/ 0 h 104"/>
                <a:gd name="T2" fmla="*/ 4 w 76"/>
                <a:gd name="T3" fmla="*/ 0 h 104"/>
                <a:gd name="T4" fmla="*/ 4 w 76"/>
                <a:gd name="T5" fmla="*/ 62 h 104"/>
                <a:gd name="T6" fmla="*/ 12 w 76"/>
                <a:gd name="T7" fmla="*/ 90 h 104"/>
                <a:gd name="T8" fmla="*/ 38 w 76"/>
                <a:gd name="T9" fmla="*/ 100 h 104"/>
                <a:gd name="T10" fmla="*/ 65 w 76"/>
                <a:gd name="T11" fmla="*/ 90 h 104"/>
                <a:gd name="T12" fmla="*/ 73 w 76"/>
                <a:gd name="T13" fmla="*/ 62 h 104"/>
                <a:gd name="T14" fmla="*/ 73 w 76"/>
                <a:gd name="T15" fmla="*/ 0 h 104"/>
                <a:gd name="T16" fmla="*/ 76 w 76"/>
                <a:gd name="T17" fmla="*/ 0 h 104"/>
                <a:gd name="T18" fmla="*/ 76 w 76"/>
                <a:gd name="T19" fmla="*/ 62 h 104"/>
                <a:gd name="T20" fmla="*/ 68 w 76"/>
                <a:gd name="T21" fmla="*/ 92 h 104"/>
                <a:gd name="T22" fmla="*/ 38 w 76"/>
                <a:gd name="T23" fmla="*/ 104 h 104"/>
                <a:gd name="T24" fmla="*/ 9 w 76"/>
                <a:gd name="T25" fmla="*/ 92 h 104"/>
                <a:gd name="T26" fmla="*/ 0 w 76"/>
                <a:gd name="T27" fmla="*/ 62 h 104"/>
                <a:gd name="T28" fmla="*/ 0 w 76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0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74"/>
                    <a:pt x="6" y="83"/>
                    <a:pt x="12" y="90"/>
                  </a:cubicBezTo>
                  <a:cubicBezTo>
                    <a:pt x="17" y="97"/>
                    <a:pt x="26" y="100"/>
                    <a:pt x="38" y="100"/>
                  </a:cubicBezTo>
                  <a:cubicBezTo>
                    <a:pt x="50" y="100"/>
                    <a:pt x="59" y="97"/>
                    <a:pt x="65" y="90"/>
                  </a:cubicBezTo>
                  <a:cubicBezTo>
                    <a:pt x="70" y="83"/>
                    <a:pt x="73" y="74"/>
                    <a:pt x="73" y="6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75"/>
                    <a:pt x="73" y="85"/>
                    <a:pt x="68" y="92"/>
                  </a:cubicBezTo>
                  <a:cubicBezTo>
                    <a:pt x="61" y="100"/>
                    <a:pt x="52" y="104"/>
                    <a:pt x="38" y="104"/>
                  </a:cubicBezTo>
                  <a:cubicBezTo>
                    <a:pt x="25" y="104"/>
                    <a:pt x="15" y="100"/>
                    <a:pt x="9" y="92"/>
                  </a:cubicBezTo>
                  <a:cubicBezTo>
                    <a:pt x="3" y="85"/>
                    <a:pt x="0" y="75"/>
                    <a:pt x="0" y="6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7D81D32-62A0-4EBC-B30C-83A3A78BEE3C}"/>
              </a:ext>
            </a:extLst>
          </p:cNvPr>
          <p:cNvCxnSpPr>
            <a:cxnSpLocks/>
            <a:stCxn id="12" idx="36"/>
          </p:cNvCxnSpPr>
          <p:nvPr userDrawn="1"/>
        </p:nvCxnSpPr>
        <p:spPr>
          <a:xfrm flipH="1" flipV="1">
            <a:off x="3" y="751684"/>
            <a:ext cx="7096996" cy="97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53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6A57DAF-631F-4A44-86D0-529860589255}"/>
              </a:ext>
            </a:extLst>
          </p:cNvPr>
          <p:cNvSpPr/>
          <p:nvPr/>
        </p:nvSpPr>
        <p:spPr>
          <a:xfrm>
            <a:off x="1" y="6296878"/>
            <a:ext cx="9166227" cy="5611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4" name="图片 53" descr="图片包含 建筑物&#10;&#10;自动生成的说明">
            <a:extLst>
              <a:ext uri="{FF2B5EF4-FFF2-40B4-BE49-F238E27FC236}">
                <a16:creationId xmlns:a16="http://schemas.microsoft.com/office/drawing/2014/main" xmlns="" id="{0F943C2B-A008-4525-9A02-8FACF5A4AE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958"/>
          <a:stretch/>
        </p:blipFill>
        <p:spPr>
          <a:xfrm>
            <a:off x="-75626" y="3769215"/>
            <a:ext cx="9219626" cy="30887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4623B6-0942-4EEC-8E77-97957BADAAE4}"/>
              </a:ext>
            </a:extLst>
          </p:cNvPr>
          <p:cNvSpPr/>
          <p:nvPr/>
        </p:nvSpPr>
        <p:spPr>
          <a:xfrm>
            <a:off x="-2" y="1109860"/>
            <a:ext cx="9144000" cy="2479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24EFE0-6DEB-487F-AC9A-DD1D508E9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572" y="1298939"/>
            <a:ext cx="7772400" cy="2101138"/>
          </a:xfrm>
        </p:spPr>
        <p:txBody>
          <a:bodyPr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这是一个空白的</a:t>
            </a:r>
            <a:r>
              <a:rPr lang="zh-CN" altLang="en-US" dirty="0" smtClean="0">
                <a:solidFill>
                  <a:schemeClr val="bg1"/>
                </a:solidFill>
              </a:rPr>
              <a:t>模板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678BE96-F9F3-4189-8489-B9B3507CF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724400"/>
            <a:ext cx="6858000" cy="472440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202X</a:t>
            </a:r>
            <a:r>
              <a:rPr lang="zh-CN" altLang="en-US" sz="2800" dirty="0"/>
              <a:t>年</a:t>
            </a:r>
            <a:r>
              <a:rPr lang="en-US" altLang="zh-CN" sz="2800" dirty="0"/>
              <a:t>X</a:t>
            </a:r>
            <a:r>
              <a:rPr lang="zh-CN" altLang="en-US" sz="2800" dirty="0"/>
              <a:t>月</a:t>
            </a:r>
            <a:r>
              <a:rPr lang="en-US" altLang="zh-CN" sz="2800" dirty="0"/>
              <a:t>XX</a:t>
            </a:r>
            <a:r>
              <a:rPr lang="zh-CN" altLang="en-US" sz="2800" dirty="0"/>
              <a:t>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465352-F2F1-4F1B-AF43-406A84DCCE6D}"/>
              </a:ext>
            </a:extLst>
          </p:cNvPr>
          <p:cNvSpPr txBox="1"/>
          <p:nvPr/>
        </p:nvSpPr>
        <p:spPr>
          <a:xfrm>
            <a:off x="2148322" y="3784785"/>
            <a:ext cx="4847365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BE2C5C1-9E4D-450E-881E-165D273403C0}"/>
              </a:ext>
            </a:extLst>
          </p:cNvPr>
          <p:cNvCxnSpPr>
            <a:cxnSpLocks/>
          </p:cNvCxnSpPr>
          <p:nvPr/>
        </p:nvCxnSpPr>
        <p:spPr>
          <a:xfrm flipH="1">
            <a:off x="3" y="1074114"/>
            <a:ext cx="91344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4">
            <a:extLst>
              <a:ext uri="{FF2B5EF4-FFF2-40B4-BE49-F238E27FC236}">
                <a16:creationId xmlns:a16="http://schemas.microsoft.com/office/drawing/2014/main" xmlns="" id="{CF05B5EE-6AEC-4EA0-B564-D2162B3915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96557" y="492302"/>
            <a:ext cx="3547445" cy="561121"/>
            <a:chOff x="768" y="1292"/>
            <a:chExt cx="5241" cy="829"/>
          </a:xfrm>
          <a:solidFill>
            <a:schemeClr val="accent1"/>
          </a:solidFill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xmlns="" id="{0B9EA750-A7AF-4EF7-8C00-B3714E82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" y="1292"/>
              <a:ext cx="1742" cy="829"/>
            </a:xfrm>
            <a:custGeom>
              <a:avLst/>
              <a:gdLst>
                <a:gd name="T0" fmla="*/ 1742 w 1742"/>
                <a:gd name="T1" fmla="*/ 829 h 829"/>
                <a:gd name="T2" fmla="*/ 851 w 1742"/>
                <a:gd name="T3" fmla="*/ 829 h 829"/>
                <a:gd name="T4" fmla="*/ 851 w 1742"/>
                <a:gd name="T5" fmla="*/ 9 h 829"/>
                <a:gd name="T6" fmla="*/ 751 w 1742"/>
                <a:gd name="T7" fmla="*/ 9 h 829"/>
                <a:gd name="T8" fmla="*/ 751 w 1742"/>
                <a:gd name="T9" fmla="*/ 24 h 829"/>
                <a:gd name="T10" fmla="*/ 724 w 1742"/>
                <a:gd name="T11" fmla="*/ 24 h 829"/>
                <a:gd name="T12" fmla="*/ 724 w 1742"/>
                <a:gd name="T13" fmla="*/ 9 h 829"/>
                <a:gd name="T14" fmla="*/ 258 w 1742"/>
                <a:gd name="T15" fmla="*/ 9 h 829"/>
                <a:gd name="T16" fmla="*/ 258 w 1742"/>
                <a:gd name="T17" fmla="*/ 24 h 829"/>
                <a:gd name="T18" fmla="*/ 231 w 1742"/>
                <a:gd name="T19" fmla="*/ 24 h 829"/>
                <a:gd name="T20" fmla="*/ 231 w 1742"/>
                <a:gd name="T21" fmla="*/ 9 h 829"/>
                <a:gd name="T22" fmla="*/ 132 w 1742"/>
                <a:gd name="T23" fmla="*/ 9 h 829"/>
                <a:gd name="T24" fmla="*/ 132 w 1742"/>
                <a:gd name="T25" fmla="*/ 829 h 829"/>
                <a:gd name="T26" fmla="*/ 0 w 1742"/>
                <a:gd name="T27" fmla="*/ 829 h 829"/>
                <a:gd name="T28" fmla="*/ 0 w 1742"/>
                <a:gd name="T29" fmla="*/ 820 h 829"/>
                <a:gd name="T30" fmla="*/ 123 w 1742"/>
                <a:gd name="T31" fmla="*/ 820 h 829"/>
                <a:gd name="T32" fmla="*/ 123 w 1742"/>
                <a:gd name="T33" fmla="*/ 0 h 829"/>
                <a:gd name="T34" fmla="*/ 239 w 1742"/>
                <a:gd name="T35" fmla="*/ 0 h 829"/>
                <a:gd name="T36" fmla="*/ 239 w 1742"/>
                <a:gd name="T37" fmla="*/ 14 h 829"/>
                <a:gd name="T38" fmla="*/ 250 w 1742"/>
                <a:gd name="T39" fmla="*/ 14 h 829"/>
                <a:gd name="T40" fmla="*/ 250 w 1742"/>
                <a:gd name="T41" fmla="*/ 0 h 829"/>
                <a:gd name="T42" fmla="*/ 732 w 1742"/>
                <a:gd name="T43" fmla="*/ 0 h 829"/>
                <a:gd name="T44" fmla="*/ 732 w 1742"/>
                <a:gd name="T45" fmla="*/ 14 h 829"/>
                <a:gd name="T46" fmla="*/ 743 w 1742"/>
                <a:gd name="T47" fmla="*/ 14 h 829"/>
                <a:gd name="T48" fmla="*/ 743 w 1742"/>
                <a:gd name="T49" fmla="*/ 0 h 829"/>
                <a:gd name="T50" fmla="*/ 861 w 1742"/>
                <a:gd name="T51" fmla="*/ 0 h 829"/>
                <a:gd name="T52" fmla="*/ 861 w 1742"/>
                <a:gd name="T53" fmla="*/ 820 h 829"/>
                <a:gd name="T54" fmla="*/ 1742 w 1742"/>
                <a:gd name="T55" fmla="*/ 820 h 829"/>
                <a:gd name="T56" fmla="*/ 1742 w 1742"/>
                <a:gd name="T5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2" h="829">
                  <a:moveTo>
                    <a:pt x="1742" y="829"/>
                  </a:moveTo>
                  <a:lnTo>
                    <a:pt x="851" y="829"/>
                  </a:lnTo>
                  <a:lnTo>
                    <a:pt x="851" y="9"/>
                  </a:lnTo>
                  <a:lnTo>
                    <a:pt x="751" y="9"/>
                  </a:lnTo>
                  <a:lnTo>
                    <a:pt x="751" y="24"/>
                  </a:lnTo>
                  <a:lnTo>
                    <a:pt x="724" y="24"/>
                  </a:lnTo>
                  <a:lnTo>
                    <a:pt x="724" y="9"/>
                  </a:lnTo>
                  <a:lnTo>
                    <a:pt x="258" y="9"/>
                  </a:lnTo>
                  <a:lnTo>
                    <a:pt x="258" y="24"/>
                  </a:lnTo>
                  <a:lnTo>
                    <a:pt x="231" y="24"/>
                  </a:lnTo>
                  <a:lnTo>
                    <a:pt x="231" y="9"/>
                  </a:lnTo>
                  <a:lnTo>
                    <a:pt x="132" y="9"/>
                  </a:lnTo>
                  <a:lnTo>
                    <a:pt x="132" y="829"/>
                  </a:lnTo>
                  <a:lnTo>
                    <a:pt x="0" y="829"/>
                  </a:lnTo>
                  <a:lnTo>
                    <a:pt x="0" y="820"/>
                  </a:lnTo>
                  <a:lnTo>
                    <a:pt x="123" y="820"/>
                  </a:lnTo>
                  <a:lnTo>
                    <a:pt x="123" y="0"/>
                  </a:lnTo>
                  <a:lnTo>
                    <a:pt x="239" y="0"/>
                  </a:lnTo>
                  <a:lnTo>
                    <a:pt x="239" y="14"/>
                  </a:lnTo>
                  <a:lnTo>
                    <a:pt x="250" y="14"/>
                  </a:lnTo>
                  <a:lnTo>
                    <a:pt x="250" y="0"/>
                  </a:lnTo>
                  <a:lnTo>
                    <a:pt x="732" y="0"/>
                  </a:lnTo>
                  <a:lnTo>
                    <a:pt x="732" y="14"/>
                  </a:lnTo>
                  <a:lnTo>
                    <a:pt x="743" y="14"/>
                  </a:lnTo>
                  <a:lnTo>
                    <a:pt x="743" y="0"/>
                  </a:lnTo>
                  <a:lnTo>
                    <a:pt x="861" y="0"/>
                  </a:lnTo>
                  <a:lnTo>
                    <a:pt x="861" y="820"/>
                  </a:lnTo>
                  <a:lnTo>
                    <a:pt x="1742" y="820"/>
                  </a:lnTo>
                  <a:lnTo>
                    <a:pt x="1742" y="82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xmlns="" id="{2E1CE753-4F39-4A8D-A36A-29729AC0C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" y="1471"/>
              <a:ext cx="482" cy="646"/>
            </a:xfrm>
            <a:custGeom>
              <a:avLst/>
              <a:gdLst>
                <a:gd name="T0" fmla="*/ 482 w 482"/>
                <a:gd name="T1" fmla="*/ 646 h 646"/>
                <a:gd name="T2" fmla="*/ 474 w 482"/>
                <a:gd name="T3" fmla="*/ 646 h 646"/>
                <a:gd name="T4" fmla="*/ 474 w 482"/>
                <a:gd name="T5" fmla="*/ 112 h 646"/>
                <a:gd name="T6" fmla="*/ 433 w 482"/>
                <a:gd name="T7" fmla="*/ 112 h 646"/>
                <a:gd name="T8" fmla="*/ 433 w 482"/>
                <a:gd name="T9" fmla="*/ 79 h 646"/>
                <a:gd name="T10" fmla="*/ 364 w 482"/>
                <a:gd name="T11" fmla="*/ 38 h 646"/>
                <a:gd name="T12" fmla="*/ 320 w 482"/>
                <a:gd name="T13" fmla="*/ 38 h 646"/>
                <a:gd name="T14" fmla="*/ 320 w 482"/>
                <a:gd name="T15" fmla="*/ 9 h 646"/>
                <a:gd name="T16" fmla="*/ 164 w 482"/>
                <a:gd name="T17" fmla="*/ 9 h 646"/>
                <a:gd name="T18" fmla="*/ 164 w 482"/>
                <a:gd name="T19" fmla="*/ 38 h 646"/>
                <a:gd name="T20" fmla="*/ 120 w 482"/>
                <a:gd name="T21" fmla="*/ 38 h 646"/>
                <a:gd name="T22" fmla="*/ 49 w 482"/>
                <a:gd name="T23" fmla="*/ 79 h 646"/>
                <a:gd name="T24" fmla="*/ 49 w 482"/>
                <a:gd name="T25" fmla="*/ 112 h 646"/>
                <a:gd name="T26" fmla="*/ 8 w 482"/>
                <a:gd name="T27" fmla="*/ 112 h 646"/>
                <a:gd name="T28" fmla="*/ 8 w 482"/>
                <a:gd name="T29" fmla="*/ 646 h 646"/>
                <a:gd name="T30" fmla="*/ 0 w 482"/>
                <a:gd name="T31" fmla="*/ 646 h 646"/>
                <a:gd name="T32" fmla="*/ 0 w 482"/>
                <a:gd name="T33" fmla="*/ 102 h 646"/>
                <a:gd name="T34" fmla="*/ 41 w 482"/>
                <a:gd name="T35" fmla="*/ 102 h 646"/>
                <a:gd name="T36" fmla="*/ 41 w 482"/>
                <a:gd name="T37" fmla="*/ 74 h 646"/>
                <a:gd name="T38" fmla="*/ 116 w 482"/>
                <a:gd name="T39" fmla="*/ 29 h 646"/>
                <a:gd name="T40" fmla="*/ 154 w 482"/>
                <a:gd name="T41" fmla="*/ 29 h 646"/>
                <a:gd name="T42" fmla="*/ 154 w 482"/>
                <a:gd name="T43" fmla="*/ 0 h 646"/>
                <a:gd name="T44" fmla="*/ 328 w 482"/>
                <a:gd name="T45" fmla="*/ 0 h 646"/>
                <a:gd name="T46" fmla="*/ 328 w 482"/>
                <a:gd name="T47" fmla="*/ 29 h 646"/>
                <a:gd name="T48" fmla="*/ 366 w 482"/>
                <a:gd name="T49" fmla="*/ 29 h 646"/>
                <a:gd name="T50" fmla="*/ 441 w 482"/>
                <a:gd name="T51" fmla="*/ 74 h 646"/>
                <a:gd name="T52" fmla="*/ 441 w 482"/>
                <a:gd name="T53" fmla="*/ 102 h 646"/>
                <a:gd name="T54" fmla="*/ 482 w 482"/>
                <a:gd name="T55" fmla="*/ 102 h 646"/>
                <a:gd name="T56" fmla="*/ 482 w 482"/>
                <a:gd name="T5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2" h="646">
                  <a:moveTo>
                    <a:pt x="482" y="646"/>
                  </a:moveTo>
                  <a:lnTo>
                    <a:pt x="474" y="646"/>
                  </a:lnTo>
                  <a:lnTo>
                    <a:pt x="474" y="112"/>
                  </a:lnTo>
                  <a:lnTo>
                    <a:pt x="433" y="112"/>
                  </a:lnTo>
                  <a:lnTo>
                    <a:pt x="433" y="79"/>
                  </a:lnTo>
                  <a:lnTo>
                    <a:pt x="364" y="38"/>
                  </a:lnTo>
                  <a:lnTo>
                    <a:pt x="320" y="38"/>
                  </a:lnTo>
                  <a:lnTo>
                    <a:pt x="320" y="9"/>
                  </a:lnTo>
                  <a:lnTo>
                    <a:pt x="164" y="9"/>
                  </a:lnTo>
                  <a:lnTo>
                    <a:pt x="164" y="38"/>
                  </a:lnTo>
                  <a:lnTo>
                    <a:pt x="120" y="38"/>
                  </a:lnTo>
                  <a:lnTo>
                    <a:pt x="49" y="79"/>
                  </a:lnTo>
                  <a:lnTo>
                    <a:pt x="49" y="112"/>
                  </a:lnTo>
                  <a:lnTo>
                    <a:pt x="8" y="112"/>
                  </a:lnTo>
                  <a:lnTo>
                    <a:pt x="8" y="646"/>
                  </a:lnTo>
                  <a:lnTo>
                    <a:pt x="0" y="646"/>
                  </a:lnTo>
                  <a:lnTo>
                    <a:pt x="0" y="102"/>
                  </a:lnTo>
                  <a:lnTo>
                    <a:pt x="41" y="102"/>
                  </a:lnTo>
                  <a:lnTo>
                    <a:pt x="41" y="74"/>
                  </a:lnTo>
                  <a:lnTo>
                    <a:pt x="116" y="29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328" y="0"/>
                  </a:lnTo>
                  <a:lnTo>
                    <a:pt x="328" y="29"/>
                  </a:lnTo>
                  <a:lnTo>
                    <a:pt x="366" y="29"/>
                  </a:lnTo>
                  <a:lnTo>
                    <a:pt x="441" y="74"/>
                  </a:lnTo>
                  <a:lnTo>
                    <a:pt x="441" y="102"/>
                  </a:lnTo>
                  <a:lnTo>
                    <a:pt x="482" y="102"/>
                  </a:lnTo>
                  <a:lnTo>
                    <a:pt x="482" y="646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xmlns="" id="{778775F0-CE2F-4F8A-AFF2-C46E91675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" y="1614"/>
              <a:ext cx="2016" cy="507"/>
            </a:xfrm>
            <a:custGeom>
              <a:avLst/>
              <a:gdLst>
                <a:gd name="T0" fmla="*/ 1125 w 1178"/>
                <a:gd name="T1" fmla="*/ 294 h 294"/>
                <a:gd name="T2" fmla="*/ 1072 w 1178"/>
                <a:gd name="T3" fmla="*/ 231 h 294"/>
                <a:gd name="T4" fmla="*/ 959 w 1178"/>
                <a:gd name="T5" fmla="*/ 111 h 294"/>
                <a:gd name="T6" fmla="*/ 710 w 1178"/>
                <a:gd name="T7" fmla="*/ 53 h 294"/>
                <a:gd name="T8" fmla="*/ 647 w 1178"/>
                <a:gd name="T9" fmla="*/ 53 h 294"/>
                <a:gd name="T10" fmla="*/ 397 w 1178"/>
                <a:gd name="T11" fmla="*/ 111 h 294"/>
                <a:gd name="T12" fmla="*/ 284 w 1178"/>
                <a:gd name="T13" fmla="*/ 231 h 294"/>
                <a:gd name="T14" fmla="*/ 232 w 1178"/>
                <a:gd name="T15" fmla="*/ 294 h 294"/>
                <a:gd name="T16" fmla="*/ 0 w 1178"/>
                <a:gd name="T17" fmla="*/ 289 h 294"/>
                <a:gd name="T18" fmla="*/ 280 w 1178"/>
                <a:gd name="T19" fmla="*/ 227 h 294"/>
                <a:gd name="T20" fmla="*/ 394 w 1178"/>
                <a:gd name="T21" fmla="*/ 107 h 294"/>
                <a:gd name="T22" fmla="*/ 652 w 1178"/>
                <a:gd name="T23" fmla="*/ 51 h 294"/>
                <a:gd name="T24" fmla="*/ 705 w 1178"/>
                <a:gd name="T25" fmla="*/ 51 h 294"/>
                <a:gd name="T26" fmla="*/ 963 w 1178"/>
                <a:gd name="T27" fmla="*/ 107 h 294"/>
                <a:gd name="T28" fmla="*/ 1076 w 1178"/>
                <a:gd name="T29" fmla="*/ 227 h 294"/>
                <a:gd name="T30" fmla="*/ 1178 w 1178"/>
                <a:gd name="T31" fmla="*/ 289 h 294"/>
                <a:gd name="T32" fmla="*/ 1079 w 1178"/>
                <a:gd name="T33" fmla="*/ 294 h 294"/>
                <a:gd name="T34" fmla="*/ 1077 w 1178"/>
                <a:gd name="T35" fmla="*/ 293 h 294"/>
                <a:gd name="T36" fmla="*/ 1014 w 1178"/>
                <a:gd name="T37" fmla="*/ 214 h 294"/>
                <a:gd name="T38" fmla="*/ 838 w 1178"/>
                <a:gd name="T39" fmla="*/ 54 h 294"/>
                <a:gd name="T40" fmla="*/ 715 w 1178"/>
                <a:gd name="T41" fmla="*/ 94 h 294"/>
                <a:gd name="T42" fmla="*/ 690 w 1178"/>
                <a:gd name="T43" fmla="*/ 292 h 294"/>
                <a:gd name="T44" fmla="*/ 685 w 1178"/>
                <a:gd name="T45" fmla="*/ 283 h 294"/>
                <a:gd name="T46" fmla="*/ 760 w 1178"/>
                <a:gd name="T47" fmla="*/ 34 h 294"/>
                <a:gd name="T48" fmla="*/ 1000 w 1178"/>
                <a:gd name="T49" fmla="*/ 190 h 294"/>
                <a:gd name="T50" fmla="*/ 1057 w 1178"/>
                <a:gd name="T51" fmla="*/ 257 h 294"/>
                <a:gd name="T52" fmla="*/ 1081 w 1178"/>
                <a:gd name="T53" fmla="*/ 294 h 294"/>
                <a:gd name="T54" fmla="*/ 277 w 1178"/>
                <a:gd name="T55" fmla="*/ 294 h 294"/>
                <a:gd name="T56" fmla="*/ 300 w 1178"/>
                <a:gd name="T57" fmla="*/ 257 h 294"/>
                <a:gd name="T58" fmla="*/ 356 w 1178"/>
                <a:gd name="T59" fmla="*/ 190 h 294"/>
                <a:gd name="T60" fmla="*/ 597 w 1178"/>
                <a:gd name="T61" fmla="*/ 34 h 294"/>
                <a:gd name="T62" fmla="*/ 672 w 1178"/>
                <a:gd name="T63" fmla="*/ 283 h 294"/>
                <a:gd name="T64" fmla="*/ 666 w 1178"/>
                <a:gd name="T65" fmla="*/ 292 h 294"/>
                <a:gd name="T66" fmla="*/ 641 w 1178"/>
                <a:gd name="T67" fmla="*/ 94 h 294"/>
                <a:gd name="T68" fmla="*/ 519 w 1178"/>
                <a:gd name="T69" fmla="*/ 54 h 294"/>
                <a:gd name="T70" fmla="*/ 342 w 1178"/>
                <a:gd name="T71" fmla="*/ 214 h 294"/>
                <a:gd name="T72" fmla="*/ 280 w 1178"/>
                <a:gd name="T73" fmla="*/ 293 h 294"/>
                <a:gd name="T74" fmla="*/ 277 w 1178"/>
                <a:gd name="T75" fmla="*/ 2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" h="294">
                  <a:moveTo>
                    <a:pt x="1178" y="294"/>
                  </a:moveTo>
                  <a:cubicBezTo>
                    <a:pt x="1125" y="294"/>
                    <a:pt x="1125" y="294"/>
                    <a:pt x="1125" y="294"/>
                  </a:cubicBezTo>
                  <a:cubicBezTo>
                    <a:pt x="1124" y="293"/>
                    <a:pt x="1124" y="293"/>
                    <a:pt x="1124" y="293"/>
                  </a:cubicBezTo>
                  <a:cubicBezTo>
                    <a:pt x="1124" y="293"/>
                    <a:pt x="1082" y="242"/>
                    <a:pt x="1072" y="231"/>
                  </a:cubicBezTo>
                  <a:cubicBezTo>
                    <a:pt x="1068" y="226"/>
                    <a:pt x="1068" y="226"/>
                    <a:pt x="1068" y="226"/>
                  </a:cubicBezTo>
                  <a:cubicBezTo>
                    <a:pt x="1034" y="186"/>
                    <a:pt x="1000" y="145"/>
                    <a:pt x="959" y="111"/>
                  </a:cubicBezTo>
                  <a:cubicBezTo>
                    <a:pt x="918" y="76"/>
                    <a:pt x="877" y="43"/>
                    <a:pt x="833" y="28"/>
                  </a:cubicBezTo>
                  <a:cubicBezTo>
                    <a:pt x="769" y="6"/>
                    <a:pt x="728" y="14"/>
                    <a:pt x="710" y="53"/>
                  </a:cubicBezTo>
                  <a:cubicBezTo>
                    <a:pt x="705" y="63"/>
                    <a:pt x="683" y="64"/>
                    <a:pt x="678" y="64"/>
                  </a:cubicBezTo>
                  <a:cubicBezTo>
                    <a:pt x="674" y="64"/>
                    <a:pt x="652" y="63"/>
                    <a:pt x="647" y="53"/>
                  </a:cubicBezTo>
                  <a:cubicBezTo>
                    <a:pt x="629" y="14"/>
                    <a:pt x="587" y="6"/>
                    <a:pt x="524" y="28"/>
                  </a:cubicBezTo>
                  <a:cubicBezTo>
                    <a:pt x="479" y="43"/>
                    <a:pt x="439" y="76"/>
                    <a:pt x="397" y="111"/>
                  </a:cubicBezTo>
                  <a:cubicBezTo>
                    <a:pt x="357" y="145"/>
                    <a:pt x="322" y="186"/>
                    <a:pt x="289" y="226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75" y="242"/>
                    <a:pt x="233" y="293"/>
                    <a:pt x="232" y="293"/>
                  </a:cubicBezTo>
                  <a:cubicBezTo>
                    <a:pt x="232" y="294"/>
                    <a:pt x="232" y="294"/>
                    <a:pt x="232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29" y="289"/>
                    <a:pt x="229" y="289"/>
                    <a:pt x="229" y="289"/>
                  </a:cubicBezTo>
                  <a:cubicBezTo>
                    <a:pt x="235" y="282"/>
                    <a:pt x="271" y="238"/>
                    <a:pt x="280" y="227"/>
                  </a:cubicBezTo>
                  <a:cubicBezTo>
                    <a:pt x="285" y="222"/>
                    <a:pt x="285" y="222"/>
                    <a:pt x="285" y="222"/>
                  </a:cubicBezTo>
                  <a:cubicBezTo>
                    <a:pt x="318" y="183"/>
                    <a:pt x="353" y="141"/>
                    <a:pt x="394" y="107"/>
                  </a:cubicBezTo>
                  <a:cubicBezTo>
                    <a:pt x="436" y="72"/>
                    <a:pt x="477" y="39"/>
                    <a:pt x="522" y="23"/>
                  </a:cubicBezTo>
                  <a:cubicBezTo>
                    <a:pt x="589" y="0"/>
                    <a:pt x="632" y="9"/>
                    <a:pt x="652" y="51"/>
                  </a:cubicBezTo>
                  <a:cubicBezTo>
                    <a:pt x="654" y="56"/>
                    <a:pt x="667" y="58"/>
                    <a:pt x="678" y="58"/>
                  </a:cubicBezTo>
                  <a:cubicBezTo>
                    <a:pt x="690" y="58"/>
                    <a:pt x="703" y="56"/>
                    <a:pt x="705" y="51"/>
                  </a:cubicBezTo>
                  <a:cubicBezTo>
                    <a:pt x="724" y="9"/>
                    <a:pt x="768" y="0"/>
                    <a:pt x="834" y="23"/>
                  </a:cubicBezTo>
                  <a:cubicBezTo>
                    <a:pt x="880" y="39"/>
                    <a:pt x="921" y="72"/>
                    <a:pt x="963" y="107"/>
                  </a:cubicBezTo>
                  <a:cubicBezTo>
                    <a:pt x="1003" y="141"/>
                    <a:pt x="1038" y="183"/>
                    <a:pt x="1072" y="222"/>
                  </a:cubicBezTo>
                  <a:cubicBezTo>
                    <a:pt x="1076" y="227"/>
                    <a:pt x="1076" y="227"/>
                    <a:pt x="1076" y="227"/>
                  </a:cubicBezTo>
                  <a:cubicBezTo>
                    <a:pt x="1085" y="238"/>
                    <a:pt x="1122" y="282"/>
                    <a:pt x="1128" y="289"/>
                  </a:cubicBezTo>
                  <a:cubicBezTo>
                    <a:pt x="1178" y="289"/>
                    <a:pt x="1178" y="289"/>
                    <a:pt x="1178" y="289"/>
                  </a:cubicBezTo>
                  <a:lnTo>
                    <a:pt x="1178" y="294"/>
                  </a:lnTo>
                  <a:close/>
                  <a:moveTo>
                    <a:pt x="1079" y="294"/>
                  </a:moveTo>
                  <a:cubicBezTo>
                    <a:pt x="1079" y="292"/>
                    <a:pt x="1079" y="292"/>
                    <a:pt x="1079" y="292"/>
                  </a:cubicBezTo>
                  <a:cubicBezTo>
                    <a:pt x="1077" y="293"/>
                    <a:pt x="1077" y="293"/>
                    <a:pt x="1077" y="293"/>
                  </a:cubicBezTo>
                  <a:cubicBezTo>
                    <a:pt x="1076" y="290"/>
                    <a:pt x="1055" y="263"/>
                    <a:pt x="1053" y="260"/>
                  </a:cubicBezTo>
                  <a:cubicBezTo>
                    <a:pt x="1039" y="243"/>
                    <a:pt x="1026" y="228"/>
                    <a:pt x="1014" y="214"/>
                  </a:cubicBezTo>
                  <a:cubicBezTo>
                    <a:pt x="1008" y="208"/>
                    <a:pt x="1002" y="201"/>
                    <a:pt x="996" y="194"/>
                  </a:cubicBezTo>
                  <a:cubicBezTo>
                    <a:pt x="950" y="140"/>
                    <a:pt x="902" y="84"/>
                    <a:pt x="838" y="54"/>
                  </a:cubicBezTo>
                  <a:cubicBezTo>
                    <a:pt x="814" y="44"/>
                    <a:pt x="786" y="33"/>
                    <a:pt x="761" y="40"/>
                  </a:cubicBezTo>
                  <a:cubicBezTo>
                    <a:pt x="736" y="46"/>
                    <a:pt x="723" y="73"/>
                    <a:pt x="715" y="94"/>
                  </a:cubicBezTo>
                  <a:cubicBezTo>
                    <a:pt x="695" y="156"/>
                    <a:pt x="693" y="218"/>
                    <a:pt x="690" y="283"/>
                  </a:cubicBezTo>
                  <a:cubicBezTo>
                    <a:pt x="690" y="292"/>
                    <a:pt x="690" y="292"/>
                    <a:pt x="690" y="292"/>
                  </a:cubicBezTo>
                  <a:cubicBezTo>
                    <a:pt x="685" y="291"/>
                    <a:pt x="685" y="291"/>
                    <a:pt x="685" y="291"/>
                  </a:cubicBezTo>
                  <a:cubicBezTo>
                    <a:pt x="685" y="283"/>
                    <a:pt x="685" y="283"/>
                    <a:pt x="685" y="283"/>
                  </a:cubicBezTo>
                  <a:cubicBezTo>
                    <a:pt x="687" y="217"/>
                    <a:pt x="689" y="155"/>
                    <a:pt x="710" y="92"/>
                  </a:cubicBezTo>
                  <a:cubicBezTo>
                    <a:pt x="718" y="70"/>
                    <a:pt x="733" y="42"/>
                    <a:pt x="760" y="34"/>
                  </a:cubicBezTo>
                  <a:cubicBezTo>
                    <a:pt x="787" y="28"/>
                    <a:pt x="815" y="38"/>
                    <a:pt x="840" y="50"/>
                  </a:cubicBezTo>
                  <a:cubicBezTo>
                    <a:pt x="905" y="80"/>
                    <a:pt x="954" y="136"/>
                    <a:pt x="1000" y="190"/>
                  </a:cubicBezTo>
                  <a:cubicBezTo>
                    <a:pt x="1006" y="197"/>
                    <a:pt x="1012" y="204"/>
                    <a:pt x="1018" y="211"/>
                  </a:cubicBezTo>
                  <a:cubicBezTo>
                    <a:pt x="1030" y="225"/>
                    <a:pt x="1043" y="240"/>
                    <a:pt x="1057" y="257"/>
                  </a:cubicBezTo>
                  <a:cubicBezTo>
                    <a:pt x="1069" y="272"/>
                    <a:pt x="1083" y="290"/>
                    <a:pt x="1082" y="293"/>
                  </a:cubicBezTo>
                  <a:cubicBezTo>
                    <a:pt x="1081" y="294"/>
                    <a:pt x="1081" y="294"/>
                    <a:pt x="1081" y="294"/>
                  </a:cubicBezTo>
                  <a:lnTo>
                    <a:pt x="1079" y="294"/>
                  </a:lnTo>
                  <a:close/>
                  <a:moveTo>
                    <a:pt x="277" y="294"/>
                  </a:moveTo>
                  <a:cubicBezTo>
                    <a:pt x="275" y="293"/>
                    <a:pt x="275" y="293"/>
                    <a:pt x="275" y="293"/>
                  </a:cubicBezTo>
                  <a:cubicBezTo>
                    <a:pt x="274" y="290"/>
                    <a:pt x="292" y="267"/>
                    <a:pt x="300" y="257"/>
                  </a:cubicBezTo>
                  <a:cubicBezTo>
                    <a:pt x="314" y="240"/>
                    <a:pt x="326" y="225"/>
                    <a:pt x="338" y="211"/>
                  </a:cubicBezTo>
                  <a:cubicBezTo>
                    <a:pt x="344" y="204"/>
                    <a:pt x="350" y="197"/>
                    <a:pt x="356" y="190"/>
                  </a:cubicBezTo>
                  <a:cubicBezTo>
                    <a:pt x="403" y="136"/>
                    <a:pt x="451" y="80"/>
                    <a:pt x="517" y="50"/>
                  </a:cubicBezTo>
                  <a:cubicBezTo>
                    <a:pt x="541" y="38"/>
                    <a:pt x="570" y="28"/>
                    <a:pt x="597" y="34"/>
                  </a:cubicBezTo>
                  <a:cubicBezTo>
                    <a:pt x="624" y="42"/>
                    <a:pt x="639" y="70"/>
                    <a:pt x="646" y="92"/>
                  </a:cubicBezTo>
                  <a:cubicBezTo>
                    <a:pt x="667" y="155"/>
                    <a:pt x="669" y="217"/>
                    <a:pt x="672" y="283"/>
                  </a:cubicBezTo>
                  <a:cubicBezTo>
                    <a:pt x="672" y="291"/>
                    <a:pt x="672" y="291"/>
                    <a:pt x="672" y="291"/>
                  </a:cubicBezTo>
                  <a:cubicBezTo>
                    <a:pt x="666" y="292"/>
                    <a:pt x="666" y="292"/>
                    <a:pt x="666" y="292"/>
                  </a:cubicBezTo>
                  <a:cubicBezTo>
                    <a:pt x="666" y="283"/>
                    <a:pt x="666" y="283"/>
                    <a:pt x="666" y="283"/>
                  </a:cubicBezTo>
                  <a:cubicBezTo>
                    <a:pt x="664" y="218"/>
                    <a:pt x="662" y="156"/>
                    <a:pt x="641" y="94"/>
                  </a:cubicBezTo>
                  <a:cubicBezTo>
                    <a:pt x="634" y="73"/>
                    <a:pt x="620" y="46"/>
                    <a:pt x="595" y="40"/>
                  </a:cubicBezTo>
                  <a:cubicBezTo>
                    <a:pt x="570" y="33"/>
                    <a:pt x="543" y="44"/>
                    <a:pt x="519" y="54"/>
                  </a:cubicBezTo>
                  <a:cubicBezTo>
                    <a:pt x="455" y="84"/>
                    <a:pt x="407" y="140"/>
                    <a:pt x="360" y="194"/>
                  </a:cubicBezTo>
                  <a:cubicBezTo>
                    <a:pt x="354" y="201"/>
                    <a:pt x="348" y="208"/>
                    <a:pt x="342" y="214"/>
                  </a:cubicBezTo>
                  <a:cubicBezTo>
                    <a:pt x="330" y="228"/>
                    <a:pt x="318" y="243"/>
                    <a:pt x="304" y="260"/>
                  </a:cubicBezTo>
                  <a:cubicBezTo>
                    <a:pt x="302" y="263"/>
                    <a:pt x="281" y="290"/>
                    <a:pt x="280" y="293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7" y="292"/>
                    <a:pt x="277" y="292"/>
                    <a:pt x="277" y="292"/>
                  </a:cubicBezTo>
                  <a:lnTo>
                    <a:pt x="277" y="294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xmlns="" id="{260D94B0-8814-4677-BF20-027EAC04D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1893"/>
              <a:ext cx="1027" cy="228"/>
            </a:xfrm>
            <a:custGeom>
              <a:avLst/>
              <a:gdLst>
                <a:gd name="T0" fmla="*/ 1027 w 1027"/>
                <a:gd name="T1" fmla="*/ 228 h 228"/>
                <a:gd name="T2" fmla="*/ 879 w 1027"/>
                <a:gd name="T3" fmla="*/ 228 h 228"/>
                <a:gd name="T4" fmla="*/ 879 w 1027"/>
                <a:gd name="T5" fmla="*/ 11 h 228"/>
                <a:gd name="T6" fmla="*/ 67 w 1027"/>
                <a:gd name="T7" fmla="*/ 11 h 228"/>
                <a:gd name="T8" fmla="*/ 67 w 1027"/>
                <a:gd name="T9" fmla="*/ 228 h 228"/>
                <a:gd name="T10" fmla="*/ 0 w 1027"/>
                <a:gd name="T11" fmla="*/ 228 h 228"/>
                <a:gd name="T12" fmla="*/ 0 w 1027"/>
                <a:gd name="T13" fmla="*/ 219 h 228"/>
                <a:gd name="T14" fmla="*/ 57 w 1027"/>
                <a:gd name="T15" fmla="*/ 219 h 228"/>
                <a:gd name="T16" fmla="*/ 57 w 1027"/>
                <a:gd name="T17" fmla="*/ 0 h 228"/>
                <a:gd name="T18" fmla="*/ 887 w 1027"/>
                <a:gd name="T19" fmla="*/ 0 h 228"/>
                <a:gd name="T20" fmla="*/ 887 w 1027"/>
                <a:gd name="T21" fmla="*/ 219 h 228"/>
                <a:gd name="T22" fmla="*/ 1027 w 1027"/>
                <a:gd name="T23" fmla="*/ 219 h 228"/>
                <a:gd name="T24" fmla="*/ 1027 w 1027"/>
                <a:gd name="T2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7" h="228">
                  <a:moveTo>
                    <a:pt x="1027" y="228"/>
                  </a:moveTo>
                  <a:lnTo>
                    <a:pt x="879" y="228"/>
                  </a:lnTo>
                  <a:lnTo>
                    <a:pt x="879" y="11"/>
                  </a:lnTo>
                  <a:lnTo>
                    <a:pt x="67" y="11"/>
                  </a:lnTo>
                  <a:lnTo>
                    <a:pt x="67" y="228"/>
                  </a:lnTo>
                  <a:lnTo>
                    <a:pt x="0" y="228"/>
                  </a:lnTo>
                  <a:lnTo>
                    <a:pt x="0" y="219"/>
                  </a:lnTo>
                  <a:lnTo>
                    <a:pt x="57" y="219"/>
                  </a:lnTo>
                  <a:lnTo>
                    <a:pt x="57" y="0"/>
                  </a:lnTo>
                  <a:lnTo>
                    <a:pt x="887" y="0"/>
                  </a:lnTo>
                  <a:lnTo>
                    <a:pt x="887" y="219"/>
                  </a:lnTo>
                  <a:lnTo>
                    <a:pt x="1027" y="219"/>
                  </a:lnTo>
                  <a:lnTo>
                    <a:pt x="1027" y="22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406AEFE3-CE47-4898-8A22-5C336ADC6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1948"/>
              <a:ext cx="183" cy="169"/>
            </a:xfrm>
            <a:custGeom>
              <a:avLst/>
              <a:gdLst>
                <a:gd name="T0" fmla="*/ 5 w 107"/>
                <a:gd name="T1" fmla="*/ 98 h 98"/>
                <a:gd name="T2" fmla="*/ 0 w 107"/>
                <a:gd name="T3" fmla="*/ 98 h 98"/>
                <a:gd name="T4" fmla="*/ 0 w 107"/>
                <a:gd name="T5" fmla="*/ 13 h 98"/>
                <a:gd name="T6" fmla="*/ 6 w 107"/>
                <a:gd name="T7" fmla="*/ 7 h 98"/>
                <a:gd name="T8" fmla="*/ 11 w 107"/>
                <a:gd name="T9" fmla="*/ 6 h 98"/>
                <a:gd name="T10" fmla="*/ 19 w 107"/>
                <a:gd name="T11" fmla="*/ 4 h 98"/>
                <a:gd name="T12" fmla="*/ 28 w 107"/>
                <a:gd name="T13" fmla="*/ 0 h 98"/>
                <a:gd name="T14" fmla="*/ 29 w 107"/>
                <a:gd name="T15" fmla="*/ 0 h 98"/>
                <a:gd name="T16" fmla="*/ 59 w 107"/>
                <a:gd name="T17" fmla="*/ 0 h 98"/>
                <a:gd name="T18" fmla="*/ 78 w 107"/>
                <a:gd name="T19" fmla="*/ 0 h 98"/>
                <a:gd name="T20" fmla="*/ 86 w 107"/>
                <a:gd name="T21" fmla="*/ 4 h 98"/>
                <a:gd name="T22" fmla="*/ 91 w 107"/>
                <a:gd name="T23" fmla="*/ 5 h 98"/>
                <a:gd name="T24" fmla="*/ 94 w 107"/>
                <a:gd name="T25" fmla="*/ 5 h 98"/>
                <a:gd name="T26" fmla="*/ 94 w 107"/>
                <a:gd name="T27" fmla="*/ 6 h 98"/>
                <a:gd name="T28" fmla="*/ 107 w 107"/>
                <a:gd name="T29" fmla="*/ 20 h 98"/>
                <a:gd name="T30" fmla="*/ 107 w 107"/>
                <a:gd name="T31" fmla="*/ 74 h 98"/>
                <a:gd name="T32" fmla="*/ 107 w 107"/>
                <a:gd name="T33" fmla="*/ 97 h 98"/>
                <a:gd name="T34" fmla="*/ 102 w 107"/>
                <a:gd name="T35" fmla="*/ 97 h 98"/>
                <a:gd name="T36" fmla="*/ 101 w 107"/>
                <a:gd name="T37" fmla="*/ 74 h 98"/>
                <a:gd name="T38" fmla="*/ 101 w 107"/>
                <a:gd name="T39" fmla="*/ 20 h 98"/>
                <a:gd name="T40" fmla="*/ 94 w 107"/>
                <a:gd name="T41" fmla="*/ 11 h 98"/>
                <a:gd name="T42" fmla="*/ 93 w 107"/>
                <a:gd name="T43" fmla="*/ 11 h 98"/>
                <a:gd name="T44" fmla="*/ 91 w 107"/>
                <a:gd name="T45" fmla="*/ 11 h 98"/>
                <a:gd name="T46" fmla="*/ 82 w 107"/>
                <a:gd name="T47" fmla="*/ 7 h 98"/>
                <a:gd name="T48" fmla="*/ 78 w 107"/>
                <a:gd name="T49" fmla="*/ 6 h 98"/>
                <a:gd name="T50" fmla="*/ 59 w 107"/>
                <a:gd name="T51" fmla="*/ 6 h 98"/>
                <a:gd name="T52" fmla="*/ 29 w 107"/>
                <a:gd name="T53" fmla="*/ 6 h 98"/>
                <a:gd name="T54" fmla="*/ 27 w 107"/>
                <a:gd name="T55" fmla="*/ 6 h 98"/>
                <a:gd name="T56" fmla="*/ 24 w 107"/>
                <a:gd name="T57" fmla="*/ 7 h 98"/>
                <a:gd name="T58" fmla="*/ 20 w 107"/>
                <a:gd name="T59" fmla="*/ 10 h 98"/>
                <a:gd name="T60" fmla="*/ 13 w 107"/>
                <a:gd name="T61" fmla="*/ 11 h 98"/>
                <a:gd name="T62" fmla="*/ 6 w 107"/>
                <a:gd name="T63" fmla="*/ 12 h 98"/>
                <a:gd name="T64" fmla="*/ 5 w 107"/>
                <a:gd name="T65" fmla="*/ 12 h 98"/>
                <a:gd name="T66" fmla="*/ 5 w 107"/>
                <a:gd name="T67" fmla="*/ 13 h 98"/>
                <a:gd name="T68" fmla="*/ 5 w 107"/>
                <a:gd name="T6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98">
                  <a:moveTo>
                    <a:pt x="5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65"/>
                    <a:pt x="0" y="46"/>
                    <a:pt x="0" y="13"/>
                  </a:cubicBezTo>
                  <a:cubicBezTo>
                    <a:pt x="0" y="11"/>
                    <a:pt x="1" y="7"/>
                    <a:pt x="6" y="7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4" y="5"/>
                    <a:pt x="16" y="4"/>
                    <a:pt x="19" y="4"/>
                  </a:cubicBezTo>
                  <a:cubicBezTo>
                    <a:pt x="21" y="0"/>
                    <a:pt x="25" y="0"/>
                    <a:pt x="28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9" y="0"/>
                    <a:pt x="49" y="0"/>
                    <a:pt x="5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1"/>
                    <a:pt x="86" y="4"/>
                  </a:cubicBezTo>
                  <a:cubicBezTo>
                    <a:pt x="87" y="5"/>
                    <a:pt x="89" y="5"/>
                    <a:pt x="91" y="5"/>
                  </a:cubicBezTo>
                  <a:cubicBezTo>
                    <a:pt x="92" y="5"/>
                    <a:pt x="93" y="5"/>
                    <a:pt x="94" y="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106" y="7"/>
                    <a:pt x="107" y="8"/>
                    <a:pt x="107" y="20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81"/>
                    <a:pt x="107" y="86"/>
                    <a:pt x="107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86"/>
                    <a:pt x="101" y="81"/>
                    <a:pt x="101" y="74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12"/>
                    <a:pt x="101" y="12"/>
                    <a:pt x="94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1" y="11"/>
                  </a:cubicBezTo>
                  <a:cubicBezTo>
                    <a:pt x="88" y="10"/>
                    <a:pt x="84" y="10"/>
                    <a:pt x="82" y="7"/>
                  </a:cubicBezTo>
                  <a:cubicBezTo>
                    <a:pt x="81" y="6"/>
                    <a:pt x="80" y="6"/>
                    <a:pt x="78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9" y="6"/>
                    <a:pt x="39" y="6"/>
                    <a:pt x="29" y="6"/>
                  </a:cubicBezTo>
                  <a:cubicBezTo>
                    <a:pt x="28" y="6"/>
                    <a:pt x="28" y="6"/>
                    <a:pt x="27" y="6"/>
                  </a:cubicBezTo>
                  <a:cubicBezTo>
                    <a:pt x="24" y="5"/>
                    <a:pt x="24" y="5"/>
                    <a:pt x="24" y="7"/>
                  </a:cubicBezTo>
                  <a:cubicBezTo>
                    <a:pt x="24" y="8"/>
                    <a:pt x="23" y="10"/>
                    <a:pt x="20" y="10"/>
                  </a:cubicBezTo>
                  <a:cubicBezTo>
                    <a:pt x="17" y="10"/>
                    <a:pt x="15" y="10"/>
                    <a:pt x="13" y="11"/>
                  </a:cubicBezTo>
                  <a:cubicBezTo>
                    <a:pt x="11" y="11"/>
                    <a:pt x="9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46"/>
                    <a:pt x="5" y="65"/>
                    <a:pt x="5" y="9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>
              <a:extLst>
                <a:ext uri="{FF2B5EF4-FFF2-40B4-BE49-F238E27FC236}">
                  <a16:creationId xmlns:a16="http://schemas.microsoft.com/office/drawing/2014/main" xmlns="" id="{FCA13B3D-6A4F-4FA9-8D40-6C425292E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7" y="1656"/>
              <a:ext cx="1226" cy="229"/>
            </a:xfrm>
            <a:custGeom>
              <a:avLst/>
              <a:gdLst>
                <a:gd name="T0" fmla="*/ 67 w 716"/>
                <a:gd name="T1" fmla="*/ 112 h 133"/>
                <a:gd name="T2" fmla="*/ 49 w 716"/>
                <a:gd name="T3" fmla="*/ 101 h 133"/>
                <a:gd name="T4" fmla="*/ 30 w 716"/>
                <a:gd name="T5" fmla="*/ 86 h 133"/>
                <a:gd name="T6" fmla="*/ 11 w 716"/>
                <a:gd name="T7" fmla="*/ 53 h 133"/>
                <a:gd name="T8" fmla="*/ 25 w 716"/>
                <a:gd name="T9" fmla="*/ 52 h 133"/>
                <a:gd name="T10" fmla="*/ 36 w 716"/>
                <a:gd name="T11" fmla="*/ 52 h 133"/>
                <a:gd name="T12" fmla="*/ 45 w 716"/>
                <a:gd name="T13" fmla="*/ 52 h 133"/>
                <a:gd name="T14" fmla="*/ 55 w 716"/>
                <a:gd name="T15" fmla="*/ 54 h 133"/>
                <a:gd name="T16" fmla="*/ 72 w 716"/>
                <a:gd name="T17" fmla="*/ 60 h 133"/>
                <a:gd name="T18" fmla="*/ 73 w 716"/>
                <a:gd name="T19" fmla="*/ 56 h 133"/>
                <a:gd name="T20" fmla="*/ 93 w 716"/>
                <a:gd name="T21" fmla="*/ 56 h 133"/>
                <a:gd name="T22" fmla="*/ 127 w 716"/>
                <a:gd name="T23" fmla="*/ 62 h 133"/>
                <a:gd name="T24" fmla="*/ 150 w 716"/>
                <a:gd name="T25" fmla="*/ 62 h 133"/>
                <a:gd name="T26" fmla="*/ 173 w 716"/>
                <a:gd name="T27" fmla="*/ 48 h 133"/>
                <a:gd name="T28" fmla="*/ 178 w 716"/>
                <a:gd name="T29" fmla="*/ 19 h 133"/>
                <a:gd name="T30" fmla="*/ 190 w 716"/>
                <a:gd name="T31" fmla="*/ 11 h 133"/>
                <a:gd name="T32" fmla="*/ 207 w 716"/>
                <a:gd name="T33" fmla="*/ 2 h 133"/>
                <a:gd name="T34" fmla="*/ 211 w 716"/>
                <a:gd name="T35" fmla="*/ 23 h 133"/>
                <a:gd name="T36" fmla="*/ 496 w 716"/>
                <a:gd name="T37" fmla="*/ 27 h 133"/>
                <a:gd name="T38" fmla="*/ 516 w 716"/>
                <a:gd name="T39" fmla="*/ 8 h 133"/>
                <a:gd name="T40" fmla="*/ 530 w 716"/>
                <a:gd name="T41" fmla="*/ 10 h 133"/>
                <a:gd name="T42" fmla="*/ 536 w 716"/>
                <a:gd name="T43" fmla="*/ 28 h 133"/>
                <a:gd name="T44" fmla="*/ 561 w 716"/>
                <a:gd name="T45" fmla="*/ 62 h 133"/>
                <a:gd name="T46" fmla="*/ 612 w 716"/>
                <a:gd name="T47" fmla="*/ 56 h 133"/>
                <a:gd name="T48" fmla="*/ 622 w 716"/>
                <a:gd name="T49" fmla="*/ 64 h 133"/>
                <a:gd name="T50" fmla="*/ 635 w 716"/>
                <a:gd name="T51" fmla="*/ 59 h 133"/>
                <a:gd name="T52" fmla="*/ 649 w 716"/>
                <a:gd name="T53" fmla="*/ 63 h 133"/>
                <a:gd name="T54" fmla="*/ 662 w 716"/>
                <a:gd name="T55" fmla="*/ 61 h 133"/>
                <a:gd name="T56" fmla="*/ 678 w 716"/>
                <a:gd name="T57" fmla="*/ 56 h 133"/>
                <a:gd name="T58" fmla="*/ 691 w 716"/>
                <a:gd name="T59" fmla="*/ 54 h 133"/>
                <a:gd name="T60" fmla="*/ 702 w 716"/>
                <a:gd name="T61" fmla="*/ 52 h 133"/>
                <a:gd name="T62" fmla="*/ 714 w 716"/>
                <a:gd name="T63" fmla="*/ 60 h 133"/>
                <a:gd name="T64" fmla="*/ 684 w 716"/>
                <a:gd name="T65" fmla="*/ 90 h 133"/>
                <a:gd name="T66" fmla="*/ 653 w 716"/>
                <a:gd name="T67" fmla="*/ 108 h 133"/>
                <a:gd name="T68" fmla="*/ 601 w 716"/>
                <a:gd name="T69" fmla="*/ 133 h 133"/>
                <a:gd name="T70" fmla="*/ 599 w 716"/>
                <a:gd name="T71" fmla="*/ 128 h 133"/>
                <a:gd name="T72" fmla="*/ 652 w 716"/>
                <a:gd name="T73" fmla="*/ 103 h 133"/>
                <a:gd name="T74" fmla="*/ 691 w 716"/>
                <a:gd name="T75" fmla="*/ 78 h 133"/>
                <a:gd name="T76" fmla="*/ 701 w 716"/>
                <a:gd name="T77" fmla="*/ 58 h 133"/>
                <a:gd name="T78" fmla="*/ 683 w 716"/>
                <a:gd name="T79" fmla="*/ 57 h 133"/>
                <a:gd name="T80" fmla="*/ 657 w 716"/>
                <a:gd name="T81" fmla="*/ 64 h 133"/>
                <a:gd name="T82" fmla="*/ 637 w 716"/>
                <a:gd name="T83" fmla="*/ 70 h 133"/>
                <a:gd name="T84" fmla="*/ 616 w 716"/>
                <a:gd name="T85" fmla="*/ 63 h 133"/>
                <a:gd name="T86" fmla="*/ 606 w 716"/>
                <a:gd name="T87" fmla="*/ 66 h 133"/>
                <a:gd name="T88" fmla="*/ 562 w 716"/>
                <a:gd name="T89" fmla="*/ 67 h 133"/>
                <a:gd name="T90" fmla="*/ 530 w 716"/>
                <a:gd name="T91" fmla="*/ 26 h 133"/>
                <a:gd name="T92" fmla="*/ 518 w 716"/>
                <a:gd name="T93" fmla="*/ 15 h 133"/>
                <a:gd name="T94" fmla="*/ 508 w 716"/>
                <a:gd name="T95" fmla="*/ 21 h 133"/>
                <a:gd name="T96" fmla="*/ 220 w 716"/>
                <a:gd name="T97" fmla="*/ 32 h 133"/>
                <a:gd name="T98" fmla="*/ 206 w 716"/>
                <a:gd name="T99" fmla="*/ 15 h 133"/>
                <a:gd name="T100" fmla="*/ 193 w 716"/>
                <a:gd name="T101" fmla="*/ 16 h 133"/>
                <a:gd name="T102" fmla="*/ 182 w 716"/>
                <a:gd name="T103" fmla="*/ 30 h 133"/>
                <a:gd name="T104" fmla="*/ 152 w 716"/>
                <a:gd name="T105" fmla="*/ 67 h 133"/>
                <a:gd name="T106" fmla="*/ 108 w 716"/>
                <a:gd name="T107" fmla="*/ 66 h 133"/>
                <a:gd name="T108" fmla="*/ 96 w 716"/>
                <a:gd name="T109" fmla="*/ 60 h 133"/>
                <a:gd name="T110" fmla="*/ 80 w 716"/>
                <a:gd name="T111" fmla="*/ 68 h 133"/>
                <a:gd name="T112" fmla="*/ 56 w 716"/>
                <a:gd name="T113" fmla="*/ 64 h 133"/>
                <a:gd name="T114" fmla="*/ 33 w 716"/>
                <a:gd name="T115" fmla="*/ 57 h 133"/>
                <a:gd name="T116" fmla="*/ 19 w 716"/>
                <a:gd name="T117" fmla="*/ 54 h 133"/>
                <a:gd name="T118" fmla="*/ 6 w 716"/>
                <a:gd name="T119" fmla="*/ 67 h 133"/>
                <a:gd name="T120" fmla="*/ 37 w 716"/>
                <a:gd name="T121" fmla="*/ 86 h 133"/>
                <a:gd name="T122" fmla="*/ 56 w 716"/>
                <a:gd name="T123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6" h="133">
                  <a:moveTo>
                    <a:pt x="113" y="133"/>
                  </a:moveTo>
                  <a:cubicBezTo>
                    <a:pt x="112" y="133"/>
                    <a:pt x="112" y="133"/>
                    <a:pt x="112" y="133"/>
                  </a:cubicBezTo>
                  <a:cubicBezTo>
                    <a:pt x="103" y="130"/>
                    <a:pt x="94" y="126"/>
                    <a:pt x="85" y="122"/>
                  </a:cubicBezTo>
                  <a:cubicBezTo>
                    <a:pt x="83" y="121"/>
                    <a:pt x="81" y="120"/>
                    <a:pt x="80" y="119"/>
                  </a:cubicBezTo>
                  <a:cubicBezTo>
                    <a:pt x="76" y="117"/>
                    <a:pt x="73" y="115"/>
                    <a:pt x="69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2"/>
                    <a:pt x="67" y="112"/>
                    <a:pt x="65" y="111"/>
                  </a:cubicBezTo>
                  <a:cubicBezTo>
                    <a:pt x="64" y="111"/>
                    <a:pt x="62" y="110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57" y="108"/>
                    <a:pt x="55" y="107"/>
                    <a:pt x="55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1" y="102"/>
                    <a:pt x="49" y="101"/>
                  </a:cubicBezTo>
                  <a:cubicBezTo>
                    <a:pt x="47" y="100"/>
                    <a:pt x="44" y="99"/>
                    <a:pt x="43" y="96"/>
                  </a:cubicBezTo>
                  <a:cubicBezTo>
                    <a:pt x="43" y="96"/>
                    <a:pt x="42" y="96"/>
                    <a:pt x="42" y="96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5" y="91"/>
                    <a:pt x="33" y="91"/>
                    <a:pt x="31" y="89"/>
                  </a:cubicBezTo>
                  <a:cubicBezTo>
                    <a:pt x="31" y="88"/>
                    <a:pt x="30" y="87"/>
                    <a:pt x="30" y="86"/>
                  </a:cubicBezTo>
                  <a:cubicBezTo>
                    <a:pt x="25" y="84"/>
                    <a:pt x="21" y="82"/>
                    <a:pt x="16" y="80"/>
                  </a:cubicBezTo>
                  <a:cubicBezTo>
                    <a:pt x="13" y="78"/>
                    <a:pt x="10" y="76"/>
                    <a:pt x="7" y="75"/>
                  </a:cubicBezTo>
                  <a:cubicBezTo>
                    <a:pt x="4" y="74"/>
                    <a:pt x="2" y="71"/>
                    <a:pt x="1" y="68"/>
                  </a:cubicBezTo>
                  <a:cubicBezTo>
                    <a:pt x="0" y="67"/>
                    <a:pt x="0" y="65"/>
                    <a:pt x="1" y="63"/>
                  </a:cubicBezTo>
                  <a:cubicBezTo>
                    <a:pt x="2" y="62"/>
                    <a:pt x="3" y="61"/>
                    <a:pt x="6" y="62"/>
                  </a:cubicBezTo>
                  <a:cubicBezTo>
                    <a:pt x="5" y="59"/>
                    <a:pt x="7" y="57"/>
                    <a:pt x="8" y="56"/>
                  </a:cubicBezTo>
                  <a:cubicBezTo>
                    <a:pt x="9" y="55"/>
                    <a:pt x="10" y="54"/>
                    <a:pt x="11" y="53"/>
                  </a:cubicBezTo>
                  <a:cubicBezTo>
                    <a:pt x="13" y="52"/>
                    <a:pt x="14" y="52"/>
                    <a:pt x="13" y="51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7"/>
                    <a:pt x="17" y="47"/>
                  </a:cubicBezTo>
                  <a:cubicBezTo>
                    <a:pt x="18" y="47"/>
                    <a:pt x="21" y="47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5" y="50"/>
                    <a:pt x="25" y="52"/>
                  </a:cubicBezTo>
                  <a:cubicBezTo>
                    <a:pt x="26" y="53"/>
                    <a:pt x="25" y="53"/>
                    <a:pt x="25" y="54"/>
                  </a:cubicBezTo>
                  <a:cubicBezTo>
                    <a:pt x="26" y="54"/>
                    <a:pt x="26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2"/>
                  </a:cubicBezTo>
                  <a:cubicBezTo>
                    <a:pt x="28" y="50"/>
                    <a:pt x="29" y="49"/>
                    <a:pt x="30" y="49"/>
                  </a:cubicBezTo>
                  <a:cubicBezTo>
                    <a:pt x="32" y="48"/>
                    <a:pt x="34" y="48"/>
                    <a:pt x="35" y="5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3"/>
                    <a:pt x="38" y="55"/>
                    <a:pt x="39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8"/>
                    <a:pt x="41" y="57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2" y="52"/>
                    <a:pt x="43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2"/>
                    <a:pt x="49" y="53"/>
                    <a:pt x="49" y="55"/>
                  </a:cubicBezTo>
                  <a:cubicBezTo>
                    <a:pt x="50" y="57"/>
                    <a:pt x="50" y="58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59"/>
                    <a:pt x="52" y="59"/>
                  </a:cubicBezTo>
                  <a:cubicBezTo>
                    <a:pt x="52" y="58"/>
                    <a:pt x="52" y="57"/>
                    <a:pt x="52" y="56"/>
                  </a:cubicBezTo>
                  <a:cubicBezTo>
                    <a:pt x="53" y="55"/>
                    <a:pt x="53" y="55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8" y="54"/>
                    <a:pt x="59" y="56"/>
                    <a:pt x="59" y="57"/>
                  </a:cubicBezTo>
                  <a:cubicBezTo>
                    <a:pt x="61" y="58"/>
                    <a:pt x="61" y="60"/>
                    <a:pt x="62" y="61"/>
                  </a:cubicBezTo>
                  <a:cubicBezTo>
                    <a:pt x="63" y="63"/>
                    <a:pt x="63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59"/>
                    <a:pt x="66" y="57"/>
                    <a:pt x="67" y="57"/>
                  </a:cubicBezTo>
                  <a:cubicBezTo>
                    <a:pt x="67" y="57"/>
                    <a:pt x="68" y="57"/>
                    <a:pt x="68" y="57"/>
                  </a:cubicBezTo>
                  <a:cubicBezTo>
                    <a:pt x="69" y="57"/>
                    <a:pt x="71" y="57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1"/>
                    <a:pt x="73" y="61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3"/>
                    <a:pt x="75" y="62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2" y="59"/>
                    <a:pt x="83" y="61"/>
                    <a:pt x="85" y="63"/>
                  </a:cubicBezTo>
                  <a:cubicBezTo>
                    <a:pt x="85" y="63"/>
                    <a:pt x="86" y="64"/>
                    <a:pt x="86" y="64"/>
                  </a:cubicBezTo>
                  <a:cubicBezTo>
                    <a:pt x="87" y="65"/>
                    <a:pt x="90" y="66"/>
                    <a:pt x="92" y="66"/>
                  </a:cubicBezTo>
                  <a:cubicBezTo>
                    <a:pt x="92" y="66"/>
                    <a:pt x="92" y="65"/>
                    <a:pt x="91" y="65"/>
                  </a:cubicBezTo>
                  <a:cubicBezTo>
                    <a:pt x="91" y="64"/>
                    <a:pt x="91" y="63"/>
                    <a:pt x="91" y="61"/>
                  </a:cubicBezTo>
                  <a:cubicBezTo>
                    <a:pt x="90" y="59"/>
                    <a:pt x="91" y="57"/>
                    <a:pt x="93" y="56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5" y="54"/>
                    <a:pt x="96" y="54"/>
                    <a:pt x="97" y="54"/>
                  </a:cubicBezTo>
                  <a:cubicBezTo>
                    <a:pt x="99" y="54"/>
                    <a:pt x="100" y="55"/>
                    <a:pt x="101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4" y="55"/>
                    <a:pt x="107" y="55"/>
                    <a:pt x="108" y="57"/>
                  </a:cubicBezTo>
                  <a:cubicBezTo>
                    <a:pt x="109" y="58"/>
                    <a:pt x="109" y="59"/>
                    <a:pt x="109" y="61"/>
                  </a:cubicBezTo>
                  <a:cubicBezTo>
                    <a:pt x="115" y="61"/>
                    <a:pt x="121" y="62"/>
                    <a:pt x="127" y="62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8" y="63"/>
                    <a:pt x="138" y="62"/>
                    <a:pt x="138" y="62"/>
                  </a:cubicBezTo>
                  <a:cubicBezTo>
                    <a:pt x="139" y="60"/>
                    <a:pt x="141" y="59"/>
                    <a:pt x="141" y="59"/>
                  </a:cubicBezTo>
                  <a:cubicBezTo>
                    <a:pt x="142" y="59"/>
                    <a:pt x="143" y="60"/>
                    <a:pt x="143" y="60"/>
                  </a:cubicBezTo>
                  <a:cubicBezTo>
                    <a:pt x="144" y="59"/>
                    <a:pt x="145" y="58"/>
                    <a:pt x="146" y="58"/>
                  </a:cubicBezTo>
                  <a:cubicBezTo>
                    <a:pt x="148" y="58"/>
                    <a:pt x="150" y="61"/>
                    <a:pt x="151" y="62"/>
                  </a:cubicBezTo>
                  <a:cubicBezTo>
                    <a:pt x="151" y="62"/>
                    <a:pt x="150" y="62"/>
                    <a:pt x="150" y="62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7" y="62"/>
                    <a:pt x="160" y="61"/>
                    <a:pt x="163" y="58"/>
                  </a:cubicBezTo>
                  <a:cubicBezTo>
                    <a:pt x="167" y="54"/>
                    <a:pt x="170" y="51"/>
                    <a:pt x="173" y="48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5" y="44"/>
                    <a:pt x="175" y="42"/>
                    <a:pt x="176" y="40"/>
                  </a:cubicBezTo>
                  <a:cubicBezTo>
                    <a:pt x="177" y="37"/>
                    <a:pt x="178" y="34"/>
                    <a:pt x="177" y="31"/>
                  </a:cubicBezTo>
                  <a:cubicBezTo>
                    <a:pt x="177" y="31"/>
                    <a:pt x="177" y="30"/>
                    <a:pt x="177" y="29"/>
                  </a:cubicBezTo>
                  <a:cubicBezTo>
                    <a:pt x="176" y="27"/>
                    <a:pt x="175" y="24"/>
                    <a:pt x="178" y="20"/>
                  </a:cubicBezTo>
                  <a:cubicBezTo>
                    <a:pt x="178" y="20"/>
                    <a:pt x="178" y="19"/>
                    <a:pt x="178" y="19"/>
                  </a:cubicBezTo>
                  <a:cubicBezTo>
                    <a:pt x="178" y="17"/>
                    <a:pt x="178" y="15"/>
                    <a:pt x="181" y="13"/>
                  </a:cubicBezTo>
                  <a:cubicBezTo>
                    <a:pt x="181" y="13"/>
                    <a:pt x="181" y="13"/>
                    <a:pt x="181" y="12"/>
                  </a:cubicBezTo>
                  <a:cubicBezTo>
                    <a:pt x="181" y="12"/>
                    <a:pt x="181" y="11"/>
                    <a:pt x="181" y="11"/>
                  </a:cubicBezTo>
                  <a:cubicBezTo>
                    <a:pt x="181" y="7"/>
                    <a:pt x="183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6"/>
                    <a:pt x="188" y="6"/>
                    <a:pt x="188" y="7"/>
                  </a:cubicBezTo>
                  <a:cubicBezTo>
                    <a:pt x="190" y="8"/>
                    <a:pt x="190" y="10"/>
                    <a:pt x="190" y="11"/>
                  </a:cubicBezTo>
                  <a:cubicBezTo>
                    <a:pt x="189" y="11"/>
                    <a:pt x="189" y="11"/>
                    <a:pt x="189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1" y="11"/>
                    <a:pt x="192" y="11"/>
                  </a:cubicBezTo>
                  <a:cubicBezTo>
                    <a:pt x="194" y="10"/>
                    <a:pt x="195" y="8"/>
                    <a:pt x="196" y="5"/>
                  </a:cubicBezTo>
                  <a:cubicBezTo>
                    <a:pt x="197" y="2"/>
                    <a:pt x="199" y="1"/>
                    <a:pt x="202" y="1"/>
                  </a:cubicBezTo>
                  <a:cubicBezTo>
                    <a:pt x="204" y="1"/>
                    <a:pt x="206" y="1"/>
                    <a:pt x="207" y="2"/>
                  </a:cubicBezTo>
                  <a:cubicBezTo>
                    <a:pt x="211" y="4"/>
                    <a:pt x="213" y="11"/>
                    <a:pt x="211" y="16"/>
                  </a:cubicBezTo>
                  <a:cubicBezTo>
                    <a:pt x="211" y="17"/>
                    <a:pt x="211" y="17"/>
                    <a:pt x="211" y="18"/>
                  </a:cubicBezTo>
                  <a:cubicBezTo>
                    <a:pt x="210" y="19"/>
                    <a:pt x="210" y="20"/>
                    <a:pt x="210" y="20"/>
                  </a:cubicBezTo>
                  <a:cubicBezTo>
                    <a:pt x="209" y="21"/>
                    <a:pt x="209" y="22"/>
                    <a:pt x="209" y="22"/>
                  </a:cubicBezTo>
                  <a:cubicBezTo>
                    <a:pt x="209" y="22"/>
                    <a:pt x="209" y="23"/>
                    <a:pt x="209" y="23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2" y="28"/>
                    <a:pt x="213" y="28"/>
                    <a:pt x="214" y="28"/>
                  </a:cubicBezTo>
                  <a:cubicBezTo>
                    <a:pt x="215" y="28"/>
                    <a:pt x="216" y="28"/>
                    <a:pt x="217" y="27"/>
                  </a:cubicBezTo>
                  <a:cubicBezTo>
                    <a:pt x="218" y="27"/>
                    <a:pt x="219" y="27"/>
                    <a:pt x="220" y="27"/>
                  </a:cubicBezTo>
                  <a:cubicBezTo>
                    <a:pt x="275" y="27"/>
                    <a:pt x="329" y="27"/>
                    <a:pt x="384" y="27"/>
                  </a:cubicBezTo>
                  <a:cubicBezTo>
                    <a:pt x="420" y="27"/>
                    <a:pt x="456" y="27"/>
                    <a:pt x="492" y="27"/>
                  </a:cubicBezTo>
                  <a:cubicBezTo>
                    <a:pt x="493" y="27"/>
                    <a:pt x="495" y="27"/>
                    <a:pt x="496" y="27"/>
                  </a:cubicBezTo>
                  <a:cubicBezTo>
                    <a:pt x="497" y="27"/>
                    <a:pt x="498" y="27"/>
                    <a:pt x="499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499" y="24"/>
                    <a:pt x="501" y="23"/>
                    <a:pt x="503" y="22"/>
                  </a:cubicBezTo>
                  <a:cubicBezTo>
                    <a:pt x="502" y="20"/>
                    <a:pt x="501" y="18"/>
                    <a:pt x="500" y="16"/>
                  </a:cubicBezTo>
                  <a:cubicBezTo>
                    <a:pt x="498" y="11"/>
                    <a:pt x="499" y="6"/>
                    <a:pt x="503" y="3"/>
                  </a:cubicBezTo>
                  <a:cubicBezTo>
                    <a:pt x="506" y="0"/>
                    <a:pt x="508" y="0"/>
                    <a:pt x="511" y="1"/>
                  </a:cubicBezTo>
                  <a:cubicBezTo>
                    <a:pt x="515" y="2"/>
                    <a:pt x="517" y="5"/>
                    <a:pt x="516" y="8"/>
                  </a:cubicBezTo>
                  <a:cubicBezTo>
                    <a:pt x="516" y="8"/>
                    <a:pt x="516" y="9"/>
                    <a:pt x="516" y="9"/>
                  </a:cubicBezTo>
                  <a:cubicBezTo>
                    <a:pt x="517" y="9"/>
                    <a:pt x="517" y="9"/>
                    <a:pt x="517" y="9"/>
                  </a:cubicBezTo>
                  <a:cubicBezTo>
                    <a:pt x="519" y="9"/>
                    <a:pt x="520" y="10"/>
                    <a:pt x="521" y="11"/>
                  </a:cubicBezTo>
                  <a:cubicBezTo>
                    <a:pt x="521" y="10"/>
                    <a:pt x="521" y="10"/>
                    <a:pt x="521" y="9"/>
                  </a:cubicBezTo>
                  <a:cubicBezTo>
                    <a:pt x="521" y="7"/>
                    <a:pt x="523" y="5"/>
                    <a:pt x="526" y="5"/>
                  </a:cubicBezTo>
                  <a:cubicBezTo>
                    <a:pt x="528" y="5"/>
                    <a:pt x="529" y="6"/>
                    <a:pt x="529" y="6"/>
                  </a:cubicBezTo>
                  <a:cubicBezTo>
                    <a:pt x="531" y="8"/>
                    <a:pt x="530" y="9"/>
                    <a:pt x="530" y="10"/>
                  </a:cubicBezTo>
                  <a:cubicBezTo>
                    <a:pt x="530" y="11"/>
                    <a:pt x="530" y="11"/>
                    <a:pt x="530" y="12"/>
                  </a:cubicBezTo>
                  <a:cubicBezTo>
                    <a:pt x="530" y="12"/>
                    <a:pt x="530" y="13"/>
                    <a:pt x="530" y="13"/>
                  </a:cubicBezTo>
                  <a:cubicBezTo>
                    <a:pt x="531" y="13"/>
                    <a:pt x="534" y="13"/>
                    <a:pt x="534" y="17"/>
                  </a:cubicBezTo>
                  <a:cubicBezTo>
                    <a:pt x="534" y="18"/>
                    <a:pt x="534" y="19"/>
                    <a:pt x="534" y="20"/>
                  </a:cubicBezTo>
                  <a:cubicBezTo>
                    <a:pt x="534" y="22"/>
                    <a:pt x="534" y="22"/>
                    <a:pt x="535" y="23"/>
                  </a:cubicBezTo>
                  <a:cubicBezTo>
                    <a:pt x="536" y="23"/>
                    <a:pt x="536" y="24"/>
                    <a:pt x="536" y="25"/>
                  </a:cubicBezTo>
                  <a:cubicBezTo>
                    <a:pt x="536" y="26"/>
                    <a:pt x="536" y="27"/>
                    <a:pt x="536" y="28"/>
                  </a:cubicBezTo>
                  <a:cubicBezTo>
                    <a:pt x="534" y="30"/>
                    <a:pt x="534" y="32"/>
                    <a:pt x="535" y="36"/>
                  </a:cubicBezTo>
                  <a:cubicBezTo>
                    <a:pt x="535" y="37"/>
                    <a:pt x="535" y="38"/>
                    <a:pt x="536" y="39"/>
                  </a:cubicBezTo>
                  <a:cubicBezTo>
                    <a:pt x="537" y="49"/>
                    <a:pt x="544" y="54"/>
                    <a:pt x="551" y="60"/>
                  </a:cubicBezTo>
                  <a:cubicBezTo>
                    <a:pt x="552" y="61"/>
                    <a:pt x="552" y="61"/>
                    <a:pt x="552" y="61"/>
                  </a:cubicBezTo>
                  <a:cubicBezTo>
                    <a:pt x="553" y="62"/>
                    <a:pt x="554" y="62"/>
                    <a:pt x="556" y="62"/>
                  </a:cubicBezTo>
                  <a:cubicBezTo>
                    <a:pt x="557" y="62"/>
                    <a:pt x="558" y="62"/>
                    <a:pt x="559" y="62"/>
                  </a:cubicBezTo>
                  <a:cubicBezTo>
                    <a:pt x="559" y="62"/>
                    <a:pt x="560" y="62"/>
                    <a:pt x="561" y="62"/>
                  </a:cubicBezTo>
                  <a:cubicBezTo>
                    <a:pt x="561" y="62"/>
                    <a:pt x="561" y="61"/>
                    <a:pt x="561" y="61"/>
                  </a:cubicBezTo>
                  <a:cubicBezTo>
                    <a:pt x="562" y="60"/>
                    <a:pt x="563" y="57"/>
                    <a:pt x="569" y="59"/>
                  </a:cubicBezTo>
                  <a:cubicBezTo>
                    <a:pt x="569" y="60"/>
                    <a:pt x="570" y="60"/>
                    <a:pt x="571" y="60"/>
                  </a:cubicBezTo>
                  <a:cubicBezTo>
                    <a:pt x="572" y="61"/>
                    <a:pt x="574" y="62"/>
                    <a:pt x="575" y="62"/>
                  </a:cubicBezTo>
                  <a:cubicBezTo>
                    <a:pt x="584" y="62"/>
                    <a:pt x="595" y="61"/>
                    <a:pt x="605" y="60"/>
                  </a:cubicBezTo>
                  <a:cubicBezTo>
                    <a:pt x="605" y="58"/>
                    <a:pt x="605" y="57"/>
                    <a:pt x="606" y="56"/>
                  </a:cubicBezTo>
                  <a:cubicBezTo>
                    <a:pt x="607" y="55"/>
                    <a:pt x="609" y="54"/>
                    <a:pt x="612" y="56"/>
                  </a:cubicBezTo>
                  <a:cubicBezTo>
                    <a:pt x="613" y="56"/>
                    <a:pt x="613" y="56"/>
                    <a:pt x="613" y="56"/>
                  </a:cubicBezTo>
                  <a:cubicBezTo>
                    <a:pt x="614" y="56"/>
                    <a:pt x="614" y="56"/>
                    <a:pt x="614" y="56"/>
                  </a:cubicBezTo>
                  <a:cubicBezTo>
                    <a:pt x="615" y="54"/>
                    <a:pt x="617" y="54"/>
                    <a:pt x="618" y="54"/>
                  </a:cubicBezTo>
                  <a:cubicBezTo>
                    <a:pt x="619" y="54"/>
                    <a:pt x="620" y="55"/>
                    <a:pt x="620" y="55"/>
                  </a:cubicBezTo>
                  <a:cubicBezTo>
                    <a:pt x="622" y="56"/>
                    <a:pt x="623" y="57"/>
                    <a:pt x="623" y="58"/>
                  </a:cubicBezTo>
                  <a:cubicBezTo>
                    <a:pt x="624" y="59"/>
                    <a:pt x="623" y="61"/>
                    <a:pt x="623" y="61"/>
                  </a:cubicBezTo>
                  <a:cubicBezTo>
                    <a:pt x="622" y="62"/>
                    <a:pt x="622" y="63"/>
                    <a:pt x="622" y="64"/>
                  </a:cubicBezTo>
                  <a:cubicBezTo>
                    <a:pt x="621" y="64"/>
                    <a:pt x="621" y="64"/>
                    <a:pt x="621" y="64"/>
                  </a:cubicBezTo>
                  <a:cubicBezTo>
                    <a:pt x="621" y="65"/>
                    <a:pt x="621" y="65"/>
                    <a:pt x="621" y="65"/>
                  </a:cubicBezTo>
                  <a:cubicBezTo>
                    <a:pt x="621" y="65"/>
                    <a:pt x="622" y="66"/>
                    <a:pt x="623" y="66"/>
                  </a:cubicBezTo>
                  <a:cubicBezTo>
                    <a:pt x="626" y="66"/>
                    <a:pt x="628" y="64"/>
                    <a:pt x="630" y="61"/>
                  </a:cubicBezTo>
                  <a:cubicBezTo>
                    <a:pt x="631" y="61"/>
                    <a:pt x="631" y="60"/>
                    <a:pt x="632" y="59"/>
                  </a:cubicBezTo>
                  <a:cubicBezTo>
                    <a:pt x="633" y="58"/>
                    <a:pt x="633" y="58"/>
                    <a:pt x="633" y="58"/>
                  </a:cubicBezTo>
                  <a:cubicBezTo>
                    <a:pt x="635" y="59"/>
                    <a:pt x="635" y="59"/>
                    <a:pt x="635" y="59"/>
                  </a:cubicBezTo>
                  <a:cubicBezTo>
                    <a:pt x="636" y="59"/>
                    <a:pt x="638" y="61"/>
                    <a:pt x="637" y="64"/>
                  </a:cubicBezTo>
                  <a:cubicBezTo>
                    <a:pt x="638" y="64"/>
                    <a:pt x="639" y="64"/>
                    <a:pt x="639" y="64"/>
                  </a:cubicBezTo>
                  <a:cubicBezTo>
                    <a:pt x="640" y="62"/>
                    <a:pt x="641" y="61"/>
                    <a:pt x="642" y="61"/>
                  </a:cubicBezTo>
                  <a:cubicBezTo>
                    <a:pt x="642" y="60"/>
                    <a:pt x="643" y="60"/>
                    <a:pt x="643" y="59"/>
                  </a:cubicBezTo>
                  <a:cubicBezTo>
                    <a:pt x="643" y="57"/>
                    <a:pt x="646" y="56"/>
                    <a:pt x="648" y="57"/>
                  </a:cubicBezTo>
                  <a:cubicBezTo>
                    <a:pt x="649" y="57"/>
                    <a:pt x="650" y="59"/>
                    <a:pt x="650" y="61"/>
                  </a:cubicBezTo>
                  <a:cubicBezTo>
                    <a:pt x="650" y="62"/>
                    <a:pt x="650" y="62"/>
                    <a:pt x="649" y="63"/>
                  </a:cubicBezTo>
                  <a:cubicBezTo>
                    <a:pt x="651" y="63"/>
                    <a:pt x="651" y="63"/>
                    <a:pt x="652" y="62"/>
                  </a:cubicBezTo>
                  <a:cubicBezTo>
                    <a:pt x="652" y="60"/>
                    <a:pt x="653" y="59"/>
                    <a:pt x="654" y="58"/>
                  </a:cubicBezTo>
                  <a:cubicBezTo>
                    <a:pt x="654" y="58"/>
                    <a:pt x="655" y="58"/>
                    <a:pt x="655" y="57"/>
                  </a:cubicBezTo>
                  <a:cubicBezTo>
                    <a:pt x="656" y="56"/>
                    <a:pt x="656" y="54"/>
                    <a:pt x="659" y="54"/>
                  </a:cubicBezTo>
                  <a:cubicBezTo>
                    <a:pt x="659" y="54"/>
                    <a:pt x="660" y="55"/>
                    <a:pt x="660" y="55"/>
                  </a:cubicBezTo>
                  <a:cubicBezTo>
                    <a:pt x="661" y="55"/>
                    <a:pt x="663" y="56"/>
                    <a:pt x="662" y="59"/>
                  </a:cubicBezTo>
                  <a:cubicBezTo>
                    <a:pt x="663" y="59"/>
                    <a:pt x="663" y="60"/>
                    <a:pt x="662" y="61"/>
                  </a:cubicBezTo>
                  <a:cubicBezTo>
                    <a:pt x="663" y="61"/>
                    <a:pt x="664" y="60"/>
                    <a:pt x="665" y="60"/>
                  </a:cubicBezTo>
                  <a:cubicBezTo>
                    <a:pt x="666" y="59"/>
                    <a:pt x="667" y="57"/>
                    <a:pt x="668" y="56"/>
                  </a:cubicBezTo>
                  <a:cubicBezTo>
                    <a:pt x="668" y="52"/>
                    <a:pt x="670" y="52"/>
                    <a:pt x="671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3" y="52"/>
                    <a:pt x="675" y="53"/>
                    <a:pt x="675" y="56"/>
                  </a:cubicBezTo>
                  <a:cubicBezTo>
                    <a:pt x="675" y="57"/>
                    <a:pt x="675" y="57"/>
                    <a:pt x="675" y="58"/>
                  </a:cubicBezTo>
                  <a:cubicBezTo>
                    <a:pt x="677" y="58"/>
                    <a:pt x="678" y="58"/>
                    <a:pt x="678" y="56"/>
                  </a:cubicBezTo>
                  <a:cubicBezTo>
                    <a:pt x="678" y="54"/>
                    <a:pt x="679" y="53"/>
                    <a:pt x="681" y="51"/>
                  </a:cubicBezTo>
                  <a:cubicBezTo>
                    <a:pt x="681" y="50"/>
                    <a:pt x="682" y="50"/>
                    <a:pt x="682" y="49"/>
                  </a:cubicBezTo>
                  <a:cubicBezTo>
                    <a:pt x="685" y="45"/>
                    <a:pt x="685" y="45"/>
                    <a:pt x="685" y="45"/>
                  </a:cubicBezTo>
                  <a:cubicBezTo>
                    <a:pt x="687" y="50"/>
                    <a:pt x="687" y="50"/>
                    <a:pt x="687" y="50"/>
                  </a:cubicBezTo>
                  <a:cubicBezTo>
                    <a:pt x="687" y="50"/>
                    <a:pt x="688" y="51"/>
                    <a:pt x="688" y="51"/>
                  </a:cubicBezTo>
                  <a:cubicBezTo>
                    <a:pt x="688" y="53"/>
                    <a:pt x="689" y="54"/>
                    <a:pt x="689" y="54"/>
                  </a:cubicBezTo>
                  <a:cubicBezTo>
                    <a:pt x="689" y="54"/>
                    <a:pt x="690" y="54"/>
                    <a:pt x="691" y="54"/>
                  </a:cubicBezTo>
                  <a:cubicBezTo>
                    <a:pt x="690" y="53"/>
                    <a:pt x="690" y="52"/>
                    <a:pt x="691" y="51"/>
                  </a:cubicBezTo>
                  <a:cubicBezTo>
                    <a:pt x="692" y="49"/>
                    <a:pt x="694" y="49"/>
                    <a:pt x="695" y="48"/>
                  </a:cubicBezTo>
                  <a:cubicBezTo>
                    <a:pt x="695" y="48"/>
                    <a:pt x="695" y="48"/>
                    <a:pt x="695" y="48"/>
                  </a:cubicBezTo>
                  <a:cubicBezTo>
                    <a:pt x="696" y="48"/>
                    <a:pt x="697" y="47"/>
                    <a:pt x="698" y="47"/>
                  </a:cubicBezTo>
                  <a:cubicBezTo>
                    <a:pt x="699" y="47"/>
                    <a:pt x="699" y="47"/>
                    <a:pt x="699" y="47"/>
                  </a:cubicBezTo>
                  <a:cubicBezTo>
                    <a:pt x="701" y="48"/>
                    <a:pt x="701" y="48"/>
                    <a:pt x="701" y="48"/>
                  </a:cubicBezTo>
                  <a:cubicBezTo>
                    <a:pt x="702" y="49"/>
                    <a:pt x="702" y="50"/>
                    <a:pt x="702" y="52"/>
                  </a:cubicBezTo>
                  <a:cubicBezTo>
                    <a:pt x="702" y="52"/>
                    <a:pt x="702" y="52"/>
                    <a:pt x="703" y="53"/>
                  </a:cubicBezTo>
                  <a:cubicBezTo>
                    <a:pt x="704" y="54"/>
                    <a:pt x="705" y="55"/>
                    <a:pt x="706" y="57"/>
                  </a:cubicBezTo>
                  <a:cubicBezTo>
                    <a:pt x="706" y="57"/>
                    <a:pt x="707" y="57"/>
                    <a:pt x="707" y="58"/>
                  </a:cubicBezTo>
                  <a:cubicBezTo>
                    <a:pt x="707" y="59"/>
                    <a:pt x="708" y="59"/>
                    <a:pt x="708" y="60"/>
                  </a:cubicBezTo>
                  <a:cubicBezTo>
                    <a:pt x="708" y="62"/>
                    <a:pt x="709" y="62"/>
                    <a:pt x="709" y="62"/>
                  </a:cubicBezTo>
                  <a:cubicBezTo>
                    <a:pt x="709" y="62"/>
                    <a:pt x="710" y="62"/>
                    <a:pt x="711" y="62"/>
                  </a:cubicBezTo>
                  <a:cubicBezTo>
                    <a:pt x="714" y="60"/>
                    <a:pt x="714" y="60"/>
                    <a:pt x="714" y="60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6" y="69"/>
                    <a:pt x="714" y="72"/>
                    <a:pt x="709" y="75"/>
                  </a:cubicBezTo>
                  <a:cubicBezTo>
                    <a:pt x="707" y="76"/>
                    <a:pt x="705" y="77"/>
                    <a:pt x="704" y="77"/>
                  </a:cubicBezTo>
                  <a:cubicBezTo>
                    <a:pt x="701" y="78"/>
                    <a:pt x="699" y="79"/>
                    <a:pt x="697" y="81"/>
                  </a:cubicBezTo>
                  <a:cubicBezTo>
                    <a:pt x="695" y="82"/>
                    <a:pt x="694" y="82"/>
                    <a:pt x="693" y="83"/>
                  </a:cubicBezTo>
                  <a:cubicBezTo>
                    <a:pt x="689" y="84"/>
                    <a:pt x="686" y="86"/>
                    <a:pt x="684" y="89"/>
                  </a:cubicBezTo>
                  <a:cubicBezTo>
                    <a:pt x="684" y="90"/>
                    <a:pt x="684" y="90"/>
                    <a:pt x="684" y="90"/>
                  </a:cubicBezTo>
                  <a:cubicBezTo>
                    <a:pt x="682" y="90"/>
                    <a:pt x="682" y="90"/>
                    <a:pt x="682" y="90"/>
                  </a:cubicBezTo>
                  <a:cubicBezTo>
                    <a:pt x="680" y="90"/>
                    <a:pt x="679" y="91"/>
                    <a:pt x="678" y="93"/>
                  </a:cubicBezTo>
                  <a:cubicBezTo>
                    <a:pt x="676" y="94"/>
                    <a:pt x="675" y="95"/>
                    <a:pt x="673" y="96"/>
                  </a:cubicBezTo>
                  <a:cubicBezTo>
                    <a:pt x="671" y="97"/>
                    <a:pt x="670" y="98"/>
                    <a:pt x="668" y="99"/>
                  </a:cubicBezTo>
                  <a:cubicBezTo>
                    <a:pt x="666" y="101"/>
                    <a:pt x="665" y="101"/>
                    <a:pt x="663" y="102"/>
                  </a:cubicBezTo>
                  <a:cubicBezTo>
                    <a:pt x="662" y="103"/>
                    <a:pt x="661" y="104"/>
                    <a:pt x="660" y="104"/>
                  </a:cubicBezTo>
                  <a:cubicBezTo>
                    <a:pt x="659" y="106"/>
                    <a:pt x="656" y="108"/>
                    <a:pt x="653" y="108"/>
                  </a:cubicBezTo>
                  <a:cubicBezTo>
                    <a:pt x="651" y="109"/>
                    <a:pt x="648" y="110"/>
                    <a:pt x="647" y="112"/>
                  </a:cubicBezTo>
                  <a:cubicBezTo>
                    <a:pt x="645" y="114"/>
                    <a:pt x="641" y="116"/>
                    <a:pt x="639" y="117"/>
                  </a:cubicBezTo>
                  <a:cubicBezTo>
                    <a:pt x="637" y="117"/>
                    <a:pt x="636" y="118"/>
                    <a:pt x="635" y="119"/>
                  </a:cubicBezTo>
                  <a:cubicBezTo>
                    <a:pt x="634" y="119"/>
                    <a:pt x="632" y="120"/>
                    <a:pt x="631" y="120"/>
                  </a:cubicBezTo>
                  <a:cubicBezTo>
                    <a:pt x="628" y="122"/>
                    <a:pt x="625" y="123"/>
                    <a:pt x="622" y="125"/>
                  </a:cubicBezTo>
                  <a:cubicBezTo>
                    <a:pt x="616" y="127"/>
                    <a:pt x="610" y="130"/>
                    <a:pt x="604" y="132"/>
                  </a:cubicBezTo>
                  <a:cubicBezTo>
                    <a:pt x="603" y="132"/>
                    <a:pt x="602" y="133"/>
                    <a:pt x="601" y="133"/>
                  </a:cubicBezTo>
                  <a:cubicBezTo>
                    <a:pt x="601" y="133"/>
                    <a:pt x="601" y="133"/>
                    <a:pt x="601" y="133"/>
                  </a:cubicBezTo>
                  <a:lnTo>
                    <a:pt x="113" y="133"/>
                  </a:lnTo>
                  <a:close/>
                  <a:moveTo>
                    <a:pt x="71" y="110"/>
                  </a:moveTo>
                  <a:cubicBezTo>
                    <a:pt x="75" y="111"/>
                    <a:pt x="79" y="112"/>
                    <a:pt x="82" y="114"/>
                  </a:cubicBezTo>
                  <a:cubicBezTo>
                    <a:pt x="84" y="115"/>
                    <a:pt x="85" y="116"/>
                    <a:pt x="87" y="117"/>
                  </a:cubicBezTo>
                  <a:cubicBezTo>
                    <a:pt x="96" y="121"/>
                    <a:pt x="105" y="125"/>
                    <a:pt x="113" y="128"/>
                  </a:cubicBezTo>
                  <a:cubicBezTo>
                    <a:pt x="599" y="128"/>
                    <a:pt x="599" y="128"/>
                    <a:pt x="599" y="128"/>
                  </a:cubicBezTo>
                  <a:cubicBezTo>
                    <a:pt x="600" y="128"/>
                    <a:pt x="601" y="127"/>
                    <a:pt x="602" y="127"/>
                  </a:cubicBezTo>
                  <a:cubicBezTo>
                    <a:pt x="608" y="125"/>
                    <a:pt x="614" y="123"/>
                    <a:pt x="620" y="120"/>
                  </a:cubicBezTo>
                  <a:cubicBezTo>
                    <a:pt x="623" y="118"/>
                    <a:pt x="626" y="117"/>
                    <a:pt x="629" y="116"/>
                  </a:cubicBezTo>
                  <a:cubicBezTo>
                    <a:pt x="630" y="115"/>
                    <a:pt x="631" y="114"/>
                    <a:pt x="632" y="114"/>
                  </a:cubicBezTo>
                  <a:cubicBezTo>
                    <a:pt x="634" y="113"/>
                    <a:pt x="635" y="112"/>
                    <a:pt x="637" y="112"/>
                  </a:cubicBezTo>
                  <a:cubicBezTo>
                    <a:pt x="638" y="111"/>
                    <a:pt x="641" y="110"/>
                    <a:pt x="643" y="108"/>
                  </a:cubicBezTo>
                  <a:cubicBezTo>
                    <a:pt x="645" y="106"/>
                    <a:pt x="649" y="104"/>
                    <a:pt x="652" y="103"/>
                  </a:cubicBezTo>
                  <a:cubicBezTo>
                    <a:pt x="654" y="103"/>
                    <a:pt x="655" y="102"/>
                    <a:pt x="657" y="100"/>
                  </a:cubicBezTo>
                  <a:cubicBezTo>
                    <a:pt x="658" y="99"/>
                    <a:pt x="659" y="98"/>
                    <a:pt x="661" y="98"/>
                  </a:cubicBezTo>
                  <a:cubicBezTo>
                    <a:pt x="662" y="97"/>
                    <a:pt x="663" y="96"/>
                    <a:pt x="665" y="95"/>
                  </a:cubicBezTo>
                  <a:cubicBezTo>
                    <a:pt x="667" y="94"/>
                    <a:pt x="669" y="92"/>
                    <a:pt x="671" y="91"/>
                  </a:cubicBezTo>
                  <a:cubicBezTo>
                    <a:pt x="672" y="91"/>
                    <a:pt x="673" y="90"/>
                    <a:pt x="674" y="89"/>
                  </a:cubicBezTo>
                  <a:cubicBezTo>
                    <a:pt x="676" y="87"/>
                    <a:pt x="677" y="86"/>
                    <a:pt x="680" y="85"/>
                  </a:cubicBezTo>
                  <a:cubicBezTo>
                    <a:pt x="683" y="81"/>
                    <a:pt x="687" y="79"/>
                    <a:pt x="691" y="78"/>
                  </a:cubicBezTo>
                  <a:cubicBezTo>
                    <a:pt x="692" y="77"/>
                    <a:pt x="693" y="77"/>
                    <a:pt x="694" y="76"/>
                  </a:cubicBezTo>
                  <a:cubicBezTo>
                    <a:pt x="697" y="75"/>
                    <a:pt x="699" y="74"/>
                    <a:pt x="701" y="73"/>
                  </a:cubicBezTo>
                  <a:cubicBezTo>
                    <a:pt x="703" y="72"/>
                    <a:pt x="705" y="71"/>
                    <a:pt x="706" y="70"/>
                  </a:cubicBezTo>
                  <a:cubicBezTo>
                    <a:pt x="708" y="70"/>
                    <a:pt x="709" y="69"/>
                    <a:pt x="709" y="68"/>
                  </a:cubicBezTo>
                  <a:cubicBezTo>
                    <a:pt x="707" y="68"/>
                    <a:pt x="704" y="67"/>
                    <a:pt x="703" y="62"/>
                  </a:cubicBezTo>
                  <a:cubicBezTo>
                    <a:pt x="703" y="62"/>
                    <a:pt x="702" y="61"/>
                    <a:pt x="702" y="60"/>
                  </a:cubicBezTo>
                  <a:cubicBezTo>
                    <a:pt x="702" y="60"/>
                    <a:pt x="701" y="59"/>
                    <a:pt x="701" y="58"/>
                  </a:cubicBezTo>
                  <a:cubicBezTo>
                    <a:pt x="701" y="58"/>
                    <a:pt x="700" y="57"/>
                    <a:pt x="700" y="57"/>
                  </a:cubicBezTo>
                  <a:cubicBezTo>
                    <a:pt x="699" y="56"/>
                    <a:pt x="698" y="55"/>
                    <a:pt x="697" y="54"/>
                  </a:cubicBezTo>
                  <a:cubicBezTo>
                    <a:pt x="697" y="55"/>
                    <a:pt x="697" y="55"/>
                    <a:pt x="697" y="55"/>
                  </a:cubicBezTo>
                  <a:cubicBezTo>
                    <a:pt x="697" y="57"/>
                    <a:pt x="695" y="57"/>
                    <a:pt x="695" y="58"/>
                  </a:cubicBezTo>
                  <a:cubicBezTo>
                    <a:pt x="693" y="59"/>
                    <a:pt x="691" y="60"/>
                    <a:pt x="689" y="60"/>
                  </a:cubicBezTo>
                  <a:cubicBezTo>
                    <a:pt x="687" y="60"/>
                    <a:pt x="685" y="59"/>
                    <a:pt x="684" y="56"/>
                  </a:cubicBezTo>
                  <a:cubicBezTo>
                    <a:pt x="683" y="56"/>
                    <a:pt x="683" y="57"/>
                    <a:pt x="683" y="57"/>
                  </a:cubicBezTo>
                  <a:cubicBezTo>
                    <a:pt x="682" y="63"/>
                    <a:pt x="677" y="63"/>
                    <a:pt x="675" y="63"/>
                  </a:cubicBezTo>
                  <a:cubicBezTo>
                    <a:pt x="674" y="63"/>
                    <a:pt x="674" y="63"/>
                    <a:pt x="674" y="63"/>
                  </a:cubicBezTo>
                  <a:cubicBezTo>
                    <a:pt x="672" y="63"/>
                    <a:pt x="671" y="63"/>
                    <a:pt x="671" y="62"/>
                  </a:cubicBezTo>
                  <a:cubicBezTo>
                    <a:pt x="671" y="62"/>
                    <a:pt x="670" y="62"/>
                    <a:pt x="670" y="62"/>
                  </a:cubicBezTo>
                  <a:cubicBezTo>
                    <a:pt x="670" y="62"/>
                    <a:pt x="670" y="63"/>
                    <a:pt x="669" y="63"/>
                  </a:cubicBezTo>
                  <a:cubicBezTo>
                    <a:pt x="667" y="66"/>
                    <a:pt x="663" y="67"/>
                    <a:pt x="660" y="66"/>
                  </a:cubicBezTo>
                  <a:cubicBezTo>
                    <a:pt x="658" y="66"/>
                    <a:pt x="657" y="65"/>
                    <a:pt x="657" y="64"/>
                  </a:cubicBezTo>
                  <a:cubicBezTo>
                    <a:pt x="657" y="64"/>
                    <a:pt x="657" y="64"/>
                    <a:pt x="657" y="64"/>
                  </a:cubicBezTo>
                  <a:cubicBezTo>
                    <a:pt x="656" y="67"/>
                    <a:pt x="653" y="68"/>
                    <a:pt x="650" y="68"/>
                  </a:cubicBezTo>
                  <a:cubicBezTo>
                    <a:pt x="649" y="68"/>
                    <a:pt x="648" y="68"/>
                    <a:pt x="647" y="68"/>
                  </a:cubicBezTo>
                  <a:cubicBezTo>
                    <a:pt x="645" y="68"/>
                    <a:pt x="645" y="67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3" y="69"/>
                    <a:pt x="639" y="70"/>
                    <a:pt x="637" y="70"/>
                  </a:cubicBezTo>
                  <a:cubicBezTo>
                    <a:pt x="637" y="70"/>
                    <a:pt x="636" y="70"/>
                    <a:pt x="636" y="70"/>
                  </a:cubicBezTo>
                  <a:cubicBezTo>
                    <a:pt x="636" y="70"/>
                    <a:pt x="636" y="70"/>
                    <a:pt x="636" y="70"/>
                  </a:cubicBezTo>
                  <a:cubicBezTo>
                    <a:pt x="634" y="70"/>
                    <a:pt x="633" y="69"/>
                    <a:pt x="633" y="69"/>
                  </a:cubicBezTo>
                  <a:cubicBezTo>
                    <a:pt x="632" y="68"/>
                    <a:pt x="632" y="68"/>
                    <a:pt x="632" y="67"/>
                  </a:cubicBezTo>
                  <a:cubicBezTo>
                    <a:pt x="630" y="69"/>
                    <a:pt x="627" y="71"/>
                    <a:pt x="622" y="71"/>
                  </a:cubicBezTo>
                  <a:cubicBezTo>
                    <a:pt x="620" y="71"/>
                    <a:pt x="618" y="70"/>
                    <a:pt x="616" y="69"/>
                  </a:cubicBezTo>
                  <a:cubicBezTo>
                    <a:pt x="615" y="67"/>
                    <a:pt x="615" y="65"/>
                    <a:pt x="616" y="63"/>
                  </a:cubicBezTo>
                  <a:cubicBezTo>
                    <a:pt x="616" y="62"/>
                    <a:pt x="617" y="61"/>
                    <a:pt x="617" y="61"/>
                  </a:cubicBezTo>
                  <a:cubicBezTo>
                    <a:pt x="617" y="60"/>
                    <a:pt x="617" y="60"/>
                    <a:pt x="618" y="60"/>
                  </a:cubicBezTo>
                  <a:cubicBezTo>
                    <a:pt x="618" y="60"/>
                    <a:pt x="618" y="60"/>
                    <a:pt x="618" y="60"/>
                  </a:cubicBezTo>
                  <a:cubicBezTo>
                    <a:pt x="616" y="61"/>
                    <a:pt x="615" y="61"/>
                    <a:pt x="613" y="61"/>
                  </a:cubicBezTo>
                  <a:cubicBezTo>
                    <a:pt x="612" y="61"/>
                    <a:pt x="611" y="61"/>
                    <a:pt x="610" y="61"/>
                  </a:cubicBezTo>
                  <a:cubicBezTo>
                    <a:pt x="610" y="62"/>
                    <a:pt x="610" y="63"/>
                    <a:pt x="609" y="64"/>
                  </a:cubicBezTo>
                  <a:cubicBezTo>
                    <a:pt x="608" y="65"/>
                    <a:pt x="607" y="65"/>
                    <a:pt x="606" y="66"/>
                  </a:cubicBezTo>
                  <a:cubicBezTo>
                    <a:pt x="595" y="67"/>
                    <a:pt x="585" y="67"/>
                    <a:pt x="576" y="67"/>
                  </a:cubicBezTo>
                  <a:cubicBezTo>
                    <a:pt x="576" y="67"/>
                    <a:pt x="576" y="67"/>
                    <a:pt x="576" y="67"/>
                  </a:cubicBezTo>
                  <a:cubicBezTo>
                    <a:pt x="572" y="67"/>
                    <a:pt x="570" y="66"/>
                    <a:pt x="568" y="65"/>
                  </a:cubicBezTo>
                  <a:cubicBezTo>
                    <a:pt x="568" y="65"/>
                    <a:pt x="567" y="64"/>
                    <a:pt x="567" y="64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6" y="64"/>
                    <a:pt x="565" y="64"/>
                  </a:cubicBezTo>
                  <a:cubicBezTo>
                    <a:pt x="565" y="65"/>
                    <a:pt x="564" y="67"/>
                    <a:pt x="562" y="67"/>
                  </a:cubicBezTo>
                  <a:cubicBezTo>
                    <a:pt x="561" y="67"/>
                    <a:pt x="560" y="67"/>
                    <a:pt x="559" y="67"/>
                  </a:cubicBezTo>
                  <a:cubicBezTo>
                    <a:pt x="558" y="67"/>
                    <a:pt x="557" y="67"/>
                    <a:pt x="556" y="67"/>
                  </a:cubicBezTo>
                  <a:cubicBezTo>
                    <a:pt x="554" y="67"/>
                    <a:pt x="551" y="67"/>
                    <a:pt x="549" y="65"/>
                  </a:cubicBezTo>
                  <a:cubicBezTo>
                    <a:pt x="547" y="64"/>
                    <a:pt x="547" y="64"/>
                    <a:pt x="547" y="64"/>
                  </a:cubicBezTo>
                  <a:cubicBezTo>
                    <a:pt x="540" y="58"/>
                    <a:pt x="532" y="52"/>
                    <a:pt x="530" y="40"/>
                  </a:cubicBezTo>
                  <a:cubicBezTo>
                    <a:pt x="530" y="39"/>
                    <a:pt x="530" y="38"/>
                    <a:pt x="530" y="37"/>
                  </a:cubicBezTo>
                  <a:cubicBezTo>
                    <a:pt x="529" y="34"/>
                    <a:pt x="528" y="30"/>
                    <a:pt x="530" y="26"/>
                  </a:cubicBezTo>
                  <a:cubicBezTo>
                    <a:pt x="529" y="24"/>
                    <a:pt x="529" y="22"/>
                    <a:pt x="529" y="20"/>
                  </a:cubicBezTo>
                  <a:cubicBezTo>
                    <a:pt x="529" y="19"/>
                    <a:pt x="529" y="19"/>
                    <a:pt x="529" y="18"/>
                  </a:cubicBezTo>
                  <a:cubicBezTo>
                    <a:pt x="529" y="18"/>
                    <a:pt x="529" y="18"/>
                    <a:pt x="529" y="18"/>
                  </a:cubicBezTo>
                  <a:cubicBezTo>
                    <a:pt x="528" y="18"/>
                    <a:pt x="527" y="17"/>
                    <a:pt x="526" y="16"/>
                  </a:cubicBezTo>
                  <a:cubicBezTo>
                    <a:pt x="526" y="17"/>
                    <a:pt x="525" y="17"/>
                    <a:pt x="525" y="17"/>
                  </a:cubicBezTo>
                  <a:cubicBezTo>
                    <a:pt x="522" y="19"/>
                    <a:pt x="520" y="17"/>
                    <a:pt x="519" y="17"/>
                  </a:cubicBezTo>
                  <a:cubicBezTo>
                    <a:pt x="518" y="16"/>
                    <a:pt x="518" y="15"/>
                    <a:pt x="518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16" y="14"/>
                    <a:pt x="514" y="14"/>
                    <a:pt x="512" y="12"/>
                  </a:cubicBezTo>
                  <a:cubicBezTo>
                    <a:pt x="511" y="11"/>
                    <a:pt x="511" y="9"/>
                    <a:pt x="511" y="8"/>
                  </a:cubicBezTo>
                  <a:cubicBezTo>
                    <a:pt x="511" y="7"/>
                    <a:pt x="511" y="7"/>
                    <a:pt x="509" y="6"/>
                  </a:cubicBezTo>
                  <a:cubicBezTo>
                    <a:pt x="509" y="6"/>
                    <a:pt x="508" y="5"/>
                    <a:pt x="507" y="7"/>
                  </a:cubicBezTo>
                  <a:cubicBezTo>
                    <a:pt x="505" y="9"/>
                    <a:pt x="504" y="11"/>
                    <a:pt x="505" y="14"/>
                  </a:cubicBezTo>
                  <a:cubicBezTo>
                    <a:pt x="506" y="16"/>
                    <a:pt x="507" y="19"/>
                    <a:pt x="508" y="21"/>
                  </a:cubicBezTo>
                  <a:cubicBezTo>
                    <a:pt x="508" y="22"/>
                    <a:pt x="509" y="24"/>
                    <a:pt x="507" y="26"/>
                  </a:cubicBezTo>
                  <a:cubicBezTo>
                    <a:pt x="507" y="26"/>
                    <a:pt x="506" y="27"/>
                    <a:pt x="504" y="27"/>
                  </a:cubicBezTo>
                  <a:cubicBezTo>
                    <a:pt x="504" y="30"/>
                    <a:pt x="503" y="32"/>
                    <a:pt x="499" y="32"/>
                  </a:cubicBezTo>
                  <a:cubicBezTo>
                    <a:pt x="498" y="32"/>
                    <a:pt x="497" y="32"/>
                    <a:pt x="496" y="32"/>
                  </a:cubicBezTo>
                  <a:cubicBezTo>
                    <a:pt x="495" y="32"/>
                    <a:pt x="494" y="33"/>
                    <a:pt x="492" y="33"/>
                  </a:cubicBezTo>
                  <a:cubicBezTo>
                    <a:pt x="456" y="32"/>
                    <a:pt x="420" y="32"/>
                    <a:pt x="384" y="32"/>
                  </a:cubicBezTo>
                  <a:cubicBezTo>
                    <a:pt x="329" y="33"/>
                    <a:pt x="275" y="33"/>
                    <a:pt x="220" y="32"/>
                  </a:cubicBezTo>
                  <a:cubicBezTo>
                    <a:pt x="220" y="32"/>
                    <a:pt x="219" y="33"/>
                    <a:pt x="218" y="33"/>
                  </a:cubicBezTo>
                  <a:cubicBezTo>
                    <a:pt x="217" y="33"/>
                    <a:pt x="215" y="33"/>
                    <a:pt x="214" y="33"/>
                  </a:cubicBezTo>
                  <a:cubicBezTo>
                    <a:pt x="210" y="33"/>
                    <a:pt x="208" y="31"/>
                    <a:pt x="207" y="28"/>
                  </a:cubicBezTo>
                  <a:cubicBezTo>
                    <a:pt x="205" y="27"/>
                    <a:pt x="205" y="27"/>
                    <a:pt x="204" y="26"/>
                  </a:cubicBezTo>
                  <a:cubicBezTo>
                    <a:pt x="203" y="24"/>
                    <a:pt x="204" y="22"/>
                    <a:pt x="204" y="21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5" y="18"/>
                    <a:pt x="205" y="17"/>
                    <a:pt x="206" y="15"/>
                  </a:cubicBezTo>
                  <a:cubicBezTo>
                    <a:pt x="206" y="15"/>
                    <a:pt x="206" y="14"/>
                    <a:pt x="206" y="14"/>
                  </a:cubicBezTo>
                  <a:cubicBezTo>
                    <a:pt x="207" y="12"/>
                    <a:pt x="206" y="8"/>
                    <a:pt x="204" y="7"/>
                  </a:cubicBezTo>
                  <a:cubicBezTo>
                    <a:pt x="203" y="6"/>
                    <a:pt x="202" y="6"/>
                    <a:pt x="202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11"/>
                    <a:pt x="198" y="14"/>
                    <a:pt x="194" y="15"/>
                  </a:cubicBezTo>
                  <a:cubicBezTo>
                    <a:pt x="194" y="15"/>
                    <a:pt x="194" y="16"/>
                    <a:pt x="194" y="16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2" y="17"/>
                    <a:pt x="190" y="19"/>
                    <a:pt x="187" y="18"/>
                  </a:cubicBezTo>
                  <a:cubicBezTo>
                    <a:pt x="186" y="18"/>
                    <a:pt x="186" y="17"/>
                    <a:pt x="185" y="17"/>
                  </a:cubicBezTo>
                  <a:cubicBezTo>
                    <a:pt x="185" y="17"/>
                    <a:pt x="184" y="17"/>
                    <a:pt x="184" y="17"/>
                  </a:cubicBezTo>
                  <a:cubicBezTo>
                    <a:pt x="183" y="18"/>
                    <a:pt x="183" y="18"/>
                    <a:pt x="183" y="20"/>
                  </a:cubicBezTo>
                  <a:cubicBezTo>
                    <a:pt x="183" y="21"/>
                    <a:pt x="183" y="22"/>
                    <a:pt x="182" y="23"/>
                  </a:cubicBezTo>
                  <a:cubicBezTo>
                    <a:pt x="181" y="25"/>
                    <a:pt x="181" y="26"/>
                    <a:pt x="182" y="28"/>
                  </a:cubicBezTo>
                  <a:cubicBezTo>
                    <a:pt x="182" y="29"/>
                    <a:pt x="182" y="30"/>
                    <a:pt x="182" y="30"/>
                  </a:cubicBezTo>
                  <a:cubicBezTo>
                    <a:pt x="183" y="35"/>
                    <a:pt x="182" y="38"/>
                    <a:pt x="181" y="42"/>
                  </a:cubicBezTo>
                  <a:cubicBezTo>
                    <a:pt x="180" y="43"/>
                    <a:pt x="180" y="45"/>
                    <a:pt x="180" y="47"/>
                  </a:cubicBezTo>
                  <a:cubicBezTo>
                    <a:pt x="179" y="48"/>
                    <a:pt x="178" y="49"/>
                    <a:pt x="178" y="50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4" y="54"/>
                    <a:pt x="171" y="58"/>
                    <a:pt x="167" y="62"/>
                  </a:cubicBezTo>
                  <a:cubicBezTo>
                    <a:pt x="163" y="65"/>
                    <a:pt x="158" y="67"/>
                    <a:pt x="152" y="67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7"/>
                    <a:pt x="151" y="67"/>
                    <a:pt x="151" y="67"/>
                  </a:cubicBezTo>
                  <a:cubicBezTo>
                    <a:pt x="150" y="67"/>
                    <a:pt x="147" y="67"/>
                    <a:pt x="146" y="65"/>
                  </a:cubicBezTo>
                  <a:cubicBezTo>
                    <a:pt x="144" y="66"/>
                    <a:pt x="143" y="66"/>
                    <a:pt x="142" y="65"/>
                  </a:cubicBezTo>
                  <a:cubicBezTo>
                    <a:pt x="141" y="67"/>
                    <a:pt x="140" y="68"/>
                    <a:pt x="137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1" y="67"/>
                    <a:pt x="115" y="67"/>
                    <a:pt x="108" y="66"/>
                  </a:cubicBezTo>
                  <a:cubicBezTo>
                    <a:pt x="108" y="66"/>
                    <a:pt x="106" y="66"/>
                    <a:pt x="105" y="65"/>
                  </a:cubicBezTo>
                  <a:cubicBezTo>
                    <a:pt x="104" y="64"/>
                    <a:pt x="104" y="62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3" y="62"/>
                    <a:pt x="101" y="62"/>
                    <a:pt x="100" y="62"/>
                  </a:cubicBezTo>
                  <a:cubicBezTo>
                    <a:pt x="98" y="62"/>
                    <a:pt x="97" y="61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1"/>
                    <a:pt x="96" y="62"/>
                    <a:pt x="97" y="63"/>
                  </a:cubicBezTo>
                  <a:cubicBezTo>
                    <a:pt x="97" y="64"/>
                    <a:pt x="97" y="65"/>
                    <a:pt x="97" y="66"/>
                  </a:cubicBezTo>
                  <a:cubicBezTo>
                    <a:pt x="98" y="68"/>
                    <a:pt x="97" y="70"/>
                    <a:pt x="96" y="71"/>
                  </a:cubicBezTo>
                  <a:cubicBezTo>
                    <a:pt x="95" y="71"/>
                    <a:pt x="94" y="71"/>
                    <a:pt x="93" y="71"/>
                  </a:cubicBezTo>
                  <a:cubicBezTo>
                    <a:pt x="90" y="71"/>
                    <a:pt x="84" y="70"/>
                    <a:pt x="82" y="68"/>
                  </a:cubicBezTo>
                  <a:cubicBezTo>
                    <a:pt x="82" y="68"/>
                    <a:pt x="81" y="67"/>
                    <a:pt x="81" y="67"/>
                  </a:cubicBezTo>
                  <a:cubicBezTo>
                    <a:pt x="81" y="67"/>
                    <a:pt x="81" y="68"/>
                    <a:pt x="80" y="68"/>
                  </a:cubicBezTo>
                  <a:cubicBezTo>
                    <a:pt x="79" y="70"/>
                    <a:pt x="77" y="70"/>
                    <a:pt x="74" y="69"/>
                  </a:cubicBezTo>
                  <a:cubicBezTo>
                    <a:pt x="72" y="69"/>
                    <a:pt x="71" y="67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8"/>
                    <a:pt x="66" y="68"/>
                    <a:pt x="64" y="68"/>
                  </a:cubicBezTo>
                  <a:cubicBezTo>
                    <a:pt x="60" y="68"/>
                    <a:pt x="58" y="65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4"/>
                    <a:pt x="56" y="64"/>
                  </a:cubicBezTo>
                  <a:cubicBezTo>
                    <a:pt x="56" y="65"/>
                    <a:pt x="55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9" y="66"/>
                    <a:pt x="47" y="65"/>
                    <a:pt x="46" y="62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4" y="63"/>
                    <a:pt x="42" y="64"/>
                    <a:pt x="37" y="62"/>
                  </a:cubicBezTo>
                  <a:cubicBezTo>
                    <a:pt x="35" y="61"/>
                    <a:pt x="35" y="60"/>
                    <a:pt x="34" y="59"/>
                  </a:cubicBezTo>
                  <a:cubicBezTo>
                    <a:pt x="34" y="58"/>
                    <a:pt x="34" y="58"/>
                    <a:pt x="33" y="57"/>
                  </a:cubicBezTo>
                  <a:cubicBezTo>
                    <a:pt x="33" y="58"/>
                    <a:pt x="33" y="58"/>
                    <a:pt x="32" y="59"/>
                  </a:cubicBezTo>
                  <a:cubicBezTo>
                    <a:pt x="32" y="59"/>
                    <a:pt x="31" y="60"/>
                    <a:pt x="30" y="60"/>
                  </a:cubicBezTo>
                  <a:cubicBezTo>
                    <a:pt x="28" y="60"/>
                    <a:pt x="27" y="60"/>
                    <a:pt x="2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3" y="58"/>
                    <a:pt x="22" y="58"/>
                    <a:pt x="22" y="58"/>
                  </a:cubicBezTo>
                  <a:cubicBezTo>
                    <a:pt x="21" y="58"/>
                    <a:pt x="19" y="57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8" y="53"/>
                  </a:cubicBezTo>
                  <a:cubicBezTo>
                    <a:pt x="18" y="56"/>
                    <a:pt x="15" y="57"/>
                    <a:pt x="14" y="58"/>
                  </a:cubicBezTo>
                  <a:cubicBezTo>
                    <a:pt x="13" y="58"/>
                    <a:pt x="12" y="59"/>
                    <a:pt x="12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2"/>
                    <a:pt x="12" y="64"/>
                    <a:pt x="11" y="65"/>
                  </a:cubicBezTo>
                  <a:cubicBezTo>
                    <a:pt x="11" y="66"/>
                    <a:pt x="9" y="67"/>
                    <a:pt x="6" y="67"/>
                  </a:cubicBezTo>
                  <a:cubicBezTo>
                    <a:pt x="7" y="69"/>
                    <a:pt x="8" y="69"/>
                    <a:pt x="9" y="70"/>
                  </a:cubicBezTo>
                  <a:cubicBezTo>
                    <a:pt x="12" y="71"/>
                    <a:pt x="16" y="73"/>
                    <a:pt x="19" y="75"/>
                  </a:cubicBezTo>
                  <a:cubicBezTo>
                    <a:pt x="23" y="77"/>
                    <a:pt x="27" y="79"/>
                    <a:pt x="32" y="81"/>
                  </a:cubicBezTo>
                  <a:cubicBezTo>
                    <a:pt x="35" y="82"/>
                    <a:pt x="35" y="84"/>
                    <a:pt x="35" y="85"/>
                  </a:cubicBezTo>
                  <a:cubicBezTo>
                    <a:pt x="35" y="85"/>
                    <a:pt x="35" y="86"/>
                    <a:pt x="35" y="86"/>
                  </a:cubicBezTo>
                  <a:cubicBezTo>
                    <a:pt x="35" y="86"/>
                    <a:pt x="36" y="86"/>
                    <a:pt x="37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41" y="86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5" y="91"/>
                    <a:pt x="47" y="91"/>
                    <a:pt x="47" y="93"/>
                  </a:cubicBezTo>
                  <a:cubicBezTo>
                    <a:pt x="48" y="95"/>
                    <a:pt x="49" y="95"/>
                    <a:pt x="51" y="96"/>
                  </a:cubicBezTo>
                  <a:cubicBezTo>
                    <a:pt x="53" y="97"/>
                    <a:pt x="55" y="97"/>
                    <a:pt x="56" y="99"/>
                  </a:cubicBezTo>
                  <a:cubicBezTo>
                    <a:pt x="59" y="100"/>
                    <a:pt x="60" y="102"/>
                    <a:pt x="60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64" y="103"/>
                    <a:pt x="65" y="104"/>
                    <a:pt x="65" y="106"/>
                  </a:cubicBezTo>
                  <a:cubicBezTo>
                    <a:pt x="65" y="106"/>
                    <a:pt x="65" y="106"/>
                    <a:pt x="67" y="106"/>
                  </a:cubicBezTo>
                  <a:cubicBezTo>
                    <a:pt x="68" y="107"/>
                    <a:pt x="70" y="108"/>
                    <a:pt x="71" y="11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4" name="Freeform 11">
              <a:extLst>
                <a:ext uri="{FF2B5EF4-FFF2-40B4-BE49-F238E27FC236}">
                  <a16:creationId xmlns:a16="http://schemas.microsoft.com/office/drawing/2014/main" xmlns="" id="{DEA4AACA-BDDA-4FD1-8503-BBA74FFA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1938"/>
              <a:ext cx="130" cy="183"/>
            </a:xfrm>
            <a:custGeom>
              <a:avLst/>
              <a:gdLst>
                <a:gd name="T0" fmla="*/ 62 w 76"/>
                <a:gd name="T1" fmla="*/ 8 h 106"/>
                <a:gd name="T2" fmla="*/ 73 w 76"/>
                <a:gd name="T3" fmla="*/ 32 h 106"/>
                <a:gd name="T4" fmla="*/ 70 w 76"/>
                <a:gd name="T5" fmla="*/ 32 h 106"/>
                <a:gd name="T6" fmla="*/ 60 w 76"/>
                <a:gd name="T7" fmla="*/ 11 h 106"/>
                <a:gd name="T8" fmla="*/ 37 w 76"/>
                <a:gd name="T9" fmla="*/ 3 h 106"/>
                <a:gd name="T10" fmla="*/ 14 w 76"/>
                <a:gd name="T11" fmla="*/ 9 h 106"/>
                <a:gd name="T12" fmla="*/ 5 w 76"/>
                <a:gd name="T13" fmla="*/ 25 h 106"/>
                <a:gd name="T14" fmla="*/ 17 w 76"/>
                <a:gd name="T15" fmla="*/ 41 h 106"/>
                <a:gd name="T16" fmla="*/ 38 w 76"/>
                <a:gd name="T17" fmla="*/ 48 h 106"/>
                <a:gd name="T18" fmla="*/ 64 w 76"/>
                <a:gd name="T19" fmla="*/ 57 h 106"/>
                <a:gd name="T20" fmla="*/ 76 w 76"/>
                <a:gd name="T21" fmla="*/ 78 h 106"/>
                <a:gd name="T22" fmla="*/ 65 w 76"/>
                <a:gd name="T23" fmla="*/ 99 h 106"/>
                <a:gd name="T24" fmla="*/ 38 w 76"/>
                <a:gd name="T25" fmla="*/ 106 h 106"/>
                <a:gd name="T26" fmla="*/ 12 w 76"/>
                <a:gd name="T27" fmla="*/ 97 h 106"/>
                <a:gd name="T28" fmla="*/ 0 w 76"/>
                <a:gd name="T29" fmla="*/ 70 h 106"/>
                <a:gd name="T30" fmla="*/ 3 w 76"/>
                <a:gd name="T31" fmla="*/ 70 h 106"/>
                <a:gd name="T32" fmla="*/ 14 w 76"/>
                <a:gd name="T33" fmla="*/ 94 h 106"/>
                <a:gd name="T34" fmla="*/ 38 w 76"/>
                <a:gd name="T35" fmla="*/ 102 h 106"/>
                <a:gd name="T36" fmla="*/ 63 w 76"/>
                <a:gd name="T37" fmla="*/ 96 h 106"/>
                <a:gd name="T38" fmla="*/ 72 w 76"/>
                <a:gd name="T39" fmla="*/ 78 h 106"/>
                <a:gd name="T40" fmla="*/ 61 w 76"/>
                <a:gd name="T41" fmla="*/ 60 h 106"/>
                <a:gd name="T42" fmla="*/ 37 w 76"/>
                <a:gd name="T43" fmla="*/ 51 h 106"/>
                <a:gd name="T44" fmla="*/ 14 w 76"/>
                <a:gd name="T45" fmla="*/ 44 h 106"/>
                <a:gd name="T46" fmla="*/ 2 w 76"/>
                <a:gd name="T47" fmla="*/ 25 h 106"/>
                <a:gd name="T48" fmla="*/ 13 w 76"/>
                <a:gd name="T49" fmla="*/ 6 h 106"/>
                <a:gd name="T50" fmla="*/ 37 w 76"/>
                <a:gd name="T51" fmla="*/ 0 h 106"/>
                <a:gd name="T52" fmla="*/ 62 w 76"/>
                <a:gd name="T5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106">
                  <a:moveTo>
                    <a:pt x="62" y="8"/>
                  </a:moveTo>
                  <a:cubicBezTo>
                    <a:pt x="69" y="14"/>
                    <a:pt x="72" y="22"/>
                    <a:pt x="73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23"/>
                    <a:pt x="66" y="16"/>
                    <a:pt x="60" y="11"/>
                  </a:cubicBezTo>
                  <a:cubicBezTo>
                    <a:pt x="55" y="6"/>
                    <a:pt x="47" y="3"/>
                    <a:pt x="37" y="3"/>
                  </a:cubicBezTo>
                  <a:cubicBezTo>
                    <a:pt x="27" y="3"/>
                    <a:pt x="20" y="5"/>
                    <a:pt x="14" y="9"/>
                  </a:cubicBezTo>
                  <a:cubicBezTo>
                    <a:pt x="8" y="12"/>
                    <a:pt x="5" y="18"/>
                    <a:pt x="5" y="25"/>
                  </a:cubicBezTo>
                  <a:cubicBezTo>
                    <a:pt x="5" y="32"/>
                    <a:pt x="9" y="37"/>
                    <a:pt x="17" y="41"/>
                  </a:cubicBezTo>
                  <a:cubicBezTo>
                    <a:pt x="20" y="43"/>
                    <a:pt x="27" y="45"/>
                    <a:pt x="38" y="48"/>
                  </a:cubicBezTo>
                  <a:cubicBezTo>
                    <a:pt x="50" y="51"/>
                    <a:pt x="59" y="54"/>
                    <a:pt x="64" y="57"/>
                  </a:cubicBezTo>
                  <a:cubicBezTo>
                    <a:pt x="72" y="62"/>
                    <a:pt x="76" y="69"/>
                    <a:pt x="76" y="78"/>
                  </a:cubicBezTo>
                  <a:cubicBezTo>
                    <a:pt x="76" y="87"/>
                    <a:pt x="72" y="94"/>
                    <a:pt x="65" y="99"/>
                  </a:cubicBezTo>
                  <a:cubicBezTo>
                    <a:pt x="58" y="103"/>
                    <a:pt x="49" y="106"/>
                    <a:pt x="38" y="106"/>
                  </a:cubicBezTo>
                  <a:cubicBezTo>
                    <a:pt x="27" y="106"/>
                    <a:pt x="18" y="103"/>
                    <a:pt x="12" y="97"/>
                  </a:cubicBezTo>
                  <a:cubicBezTo>
                    <a:pt x="5" y="91"/>
                    <a:pt x="1" y="82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81"/>
                    <a:pt x="8" y="89"/>
                    <a:pt x="14" y="94"/>
                  </a:cubicBezTo>
                  <a:cubicBezTo>
                    <a:pt x="20" y="100"/>
                    <a:pt x="28" y="102"/>
                    <a:pt x="38" y="102"/>
                  </a:cubicBezTo>
                  <a:cubicBezTo>
                    <a:pt x="48" y="102"/>
                    <a:pt x="56" y="100"/>
                    <a:pt x="63" y="96"/>
                  </a:cubicBezTo>
                  <a:cubicBezTo>
                    <a:pt x="69" y="91"/>
                    <a:pt x="72" y="86"/>
                    <a:pt x="72" y="78"/>
                  </a:cubicBezTo>
                  <a:cubicBezTo>
                    <a:pt x="72" y="70"/>
                    <a:pt x="69" y="64"/>
                    <a:pt x="61" y="60"/>
                  </a:cubicBezTo>
                  <a:cubicBezTo>
                    <a:pt x="57" y="57"/>
                    <a:pt x="49" y="54"/>
                    <a:pt x="37" y="51"/>
                  </a:cubicBezTo>
                  <a:cubicBezTo>
                    <a:pt x="25" y="48"/>
                    <a:pt x="18" y="46"/>
                    <a:pt x="14" y="44"/>
                  </a:cubicBezTo>
                  <a:cubicBezTo>
                    <a:pt x="6" y="39"/>
                    <a:pt x="2" y="33"/>
                    <a:pt x="2" y="25"/>
                  </a:cubicBezTo>
                  <a:cubicBezTo>
                    <a:pt x="2" y="17"/>
                    <a:pt x="6" y="10"/>
                    <a:pt x="13" y="6"/>
                  </a:cubicBezTo>
                  <a:cubicBezTo>
                    <a:pt x="19" y="2"/>
                    <a:pt x="27" y="0"/>
                    <a:pt x="37" y="0"/>
                  </a:cubicBezTo>
                  <a:cubicBezTo>
                    <a:pt x="48" y="0"/>
                    <a:pt x="56" y="3"/>
                    <a:pt x="62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xmlns="" id="{37722660-4991-4413-B173-8B64D7941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" y="1942"/>
              <a:ext cx="96" cy="179"/>
            </a:xfrm>
            <a:custGeom>
              <a:avLst/>
              <a:gdLst>
                <a:gd name="T0" fmla="*/ 53 w 56"/>
                <a:gd name="T1" fmla="*/ 0 h 104"/>
                <a:gd name="T2" fmla="*/ 56 w 56"/>
                <a:gd name="T3" fmla="*/ 0 h 104"/>
                <a:gd name="T4" fmla="*/ 56 w 56"/>
                <a:gd name="T5" fmla="*/ 70 h 104"/>
                <a:gd name="T6" fmla="*/ 50 w 56"/>
                <a:gd name="T7" fmla="*/ 94 h 104"/>
                <a:gd name="T8" fmla="*/ 27 w 56"/>
                <a:gd name="T9" fmla="*/ 104 h 104"/>
                <a:gd name="T10" fmla="*/ 8 w 56"/>
                <a:gd name="T11" fmla="*/ 97 h 104"/>
                <a:gd name="T12" fmla="*/ 0 w 56"/>
                <a:gd name="T13" fmla="*/ 75 h 104"/>
                <a:gd name="T14" fmla="*/ 0 w 56"/>
                <a:gd name="T15" fmla="*/ 70 h 104"/>
                <a:gd name="T16" fmla="*/ 3 w 56"/>
                <a:gd name="T17" fmla="*/ 70 h 104"/>
                <a:gd name="T18" fmla="*/ 3 w 56"/>
                <a:gd name="T19" fmla="*/ 75 h 104"/>
                <a:gd name="T20" fmla="*/ 27 w 56"/>
                <a:gd name="T21" fmla="*/ 100 h 104"/>
                <a:gd name="T22" fmla="*/ 47 w 56"/>
                <a:gd name="T23" fmla="*/ 92 h 104"/>
                <a:gd name="T24" fmla="*/ 53 w 56"/>
                <a:gd name="T25" fmla="*/ 70 h 104"/>
                <a:gd name="T26" fmla="*/ 53 w 56"/>
                <a:gd name="T2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04">
                  <a:moveTo>
                    <a:pt x="5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80"/>
                    <a:pt x="54" y="88"/>
                    <a:pt x="50" y="94"/>
                  </a:cubicBezTo>
                  <a:cubicBezTo>
                    <a:pt x="45" y="100"/>
                    <a:pt x="37" y="104"/>
                    <a:pt x="27" y="104"/>
                  </a:cubicBezTo>
                  <a:cubicBezTo>
                    <a:pt x="19" y="104"/>
                    <a:pt x="12" y="101"/>
                    <a:pt x="8" y="97"/>
                  </a:cubicBezTo>
                  <a:cubicBezTo>
                    <a:pt x="2" y="92"/>
                    <a:pt x="0" y="84"/>
                    <a:pt x="0" y="7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92"/>
                    <a:pt x="11" y="100"/>
                    <a:pt x="27" y="100"/>
                  </a:cubicBezTo>
                  <a:cubicBezTo>
                    <a:pt x="36" y="100"/>
                    <a:pt x="43" y="97"/>
                    <a:pt x="47" y="92"/>
                  </a:cubicBezTo>
                  <a:cubicBezTo>
                    <a:pt x="51" y="87"/>
                    <a:pt x="53" y="80"/>
                    <a:pt x="53" y="7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xmlns="" id="{C63C1082-207B-441F-9FCB-D99A39152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" y="1942"/>
              <a:ext cx="142" cy="175"/>
            </a:xfrm>
            <a:custGeom>
              <a:avLst/>
              <a:gdLst>
                <a:gd name="T0" fmla="*/ 0 w 142"/>
                <a:gd name="T1" fmla="*/ 0 h 175"/>
                <a:gd name="T2" fmla="*/ 142 w 142"/>
                <a:gd name="T3" fmla="*/ 0 h 175"/>
                <a:gd name="T4" fmla="*/ 142 w 142"/>
                <a:gd name="T5" fmla="*/ 5 h 175"/>
                <a:gd name="T6" fmla="*/ 73 w 142"/>
                <a:gd name="T7" fmla="*/ 5 h 175"/>
                <a:gd name="T8" fmla="*/ 73 w 142"/>
                <a:gd name="T9" fmla="*/ 175 h 175"/>
                <a:gd name="T10" fmla="*/ 68 w 142"/>
                <a:gd name="T11" fmla="*/ 175 h 175"/>
                <a:gd name="T12" fmla="*/ 68 w 142"/>
                <a:gd name="T13" fmla="*/ 5 h 175"/>
                <a:gd name="T14" fmla="*/ 0 w 142"/>
                <a:gd name="T15" fmla="*/ 5 h 175"/>
                <a:gd name="T16" fmla="*/ 0 w 142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75">
                  <a:moveTo>
                    <a:pt x="0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73" y="5"/>
                  </a:lnTo>
                  <a:lnTo>
                    <a:pt x="73" y="175"/>
                  </a:lnTo>
                  <a:lnTo>
                    <a:pt x="68" y="175"/>
                  </a:lnTo>
                  <a:lnTo>
                    <a:pt x="68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>
              <a:extLst>
                <a:ext uri="{FF2B5EF4-FFF2-40B4-BE49-F238E27FC236}">
                  <a16:creationId xmlns:a16="http://schemas.microsoft.com/office/drawing/2014/main" xmlns="" id="{0E718843-570A-489F-9208-F40344EEB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" y="1942"/>
              <a:ext cx="130" cy="179"/>
            </a:xfrm>
            <a:custGeom>
              <a:avLst/>
              <a:gdLst>
                <a:gd name="T0" fmla="*/ 0 w 76"/>
                <a:gd name="T1" fmla="*/ 0 h 104"/>
                <a:gd name="T2" fmla="*/ 4 w 76"/>
                <a:gd name="T3" fmla="*/ 0 h 104"/>
                <a:gd name="T4" fmla="*/ 4 w 76"/>
                <a:gd name="T5" fmla="*/ 62 h 104"/>
                <a:gd name="T6" fmla="*/ 12 w 76"/>
                <a:gd name="T7" fmla="*/ 90 h 104"/>
                <a:gd name="T8" fmla="*/ 38 w 76"/>
                <a:gd name="T9" fmla="*/ 100 h 104"/>
                <a:gd name="T10" fmla="*/ 65 w 76"/>
                <a:gd name="T11" fmla="*/ 90 h 104"/>
                <a:gd name="T12" fmla="*/ 73 w 76"/>
                <a:gd name="T13" fmla="*/ 62 h 104"/>
                <a:gd name="T14" fmla="*/ 73 w 76"/>
                <a:gd name="T15" fmla="*/ 0 h 104"/>
                <a:gd name="T16" fmla="*/ 76 w 76"/>
                <a:gd name="T17" fmla="*/ 0 h 104"/>
                <a:gd name="T18" fmla="*/ 76 w 76"/>
                <a:gd name="T19" fmla="*/ 62 h 104"/>
                <a:gd name="T20" fmla="*/ 68 w 76"/>
                <a:gd name="T21" fmla="*/ 92 h 104"/>
                <a:gd name="T22" fmla="*/ 38 w 76"/>
                <a:gd name="T23" fmla="*/ 104 h 104"/>
                <a:gd name="T24" fmla="*/ 9 w 76"/>
                <a:gd name="T25" fmla="*/ 92 h 104"/>
                <a:gd name="T26" fmla="*/ 0 w 76"/>
                <a:gd name="T27" fmla="*/ 62 h 104"/>
                <a:gd name="T28" fmla="*/ 0 w 76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0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74"/>
                    <a:pt x="6" y="83"/>
                    <a:pt x="12" y="90"/>
                  </a:cubicBezTo>
                  <a:cubicBezTo>
                    <a:pt x="17" y="97"/>
                    <a:pt x="26" y="100"/>
                    <a:pt x="38" y="100"/>
                  </a:cubicBezTo>
                  <a:cubicBezTo>
                    <a:pt x="50" y="100"/>
                    <a:pt x="59" y="97"/>
                    <a:pt x="65" y="90"/>
                  </a:cubicBezTo>
                  <a:cubicBezTo>
                    <a:pt x="70" y="83"/>
                    <a:pt x="73" y="74"/>
                    <a:pt x="73" y="6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75"/>
                    <a:pt x="73" y="85"/>
                    <a:pt x="68" y="92"/>
                  </a:cubicBezTo>
                  <a:cubicBezTo>
                    <a:pt x="61" y="100"/>
                    <a:pt x="52" y="104"/>
                    <a:pt x="38" y="104"/>
                  </a:cubicBezTo>
                  <a:cubicBezTo>
                    <a:pt x="25" y="104"/>
                    <a:pt x="15" y="100"/>
                    <a:pt x="9" y="92"/>
                  </a:cubicBezTo>
                  <a:cubicBezTo>
                    <a:pt x="3" y="85"/>
                    <a:pt x="0" y="75"/>
                    <a:pt x="0" y="6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930613EC-657A-4ACF-8839-DD7D4C834665}"/>
              </a:ext>
            </a:extLst>
          </p:cNvPr>
          <p:cNvCxnSpPr>
            <a:cxnSpLocks/>
            <a:stCxn id="40" idx="36"/>
          </p:cNvCxnSpPr>
          <p:nvPr/>
        </p:nvCxnSpPr>
        <p:spPr>
          <a:xfrm flipH="1" flipV="1">
            <a:off x="3" y="1051700"/>
            <a:ext cx="5920897" cy="55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 descr="文本&#10;&#10;中度可信度描述已自动生成">
            <a:extLst>
              <a:ext uri="{FF2B5EF4-FFF2-40B4-BE49-F238E27FC236}">
                <a16:creationId xmlns:a16="http://schemas.microsoft.com/office/drawing/2014/main" xmlns="" id="{3E8788F6-FE1D-48D5-A225-C33521BFC2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6878"/>
            <a:ext cx="1706880" cy="561122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EF13BA0-4F39-4A9F-BFDE-936202804B1C}"/>
              </a:ext>
            </a:extLst>
          </p:cNvPr>
          <p:cNvSpPr txBox="1"/>
          <p:nvPr/>
        </p:nvSpPr>
        <p:spPr>
          <a:xfrm>
            <a:off x="-2" y="694192"/>
            <a:ext cx="4124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XXXXX</a:t>
            </a:r>
            <a:r>
              <a:rPr lang="zh-CN" altLang="en-US" sz="2000" b="1" dirty="0"/>
              <a:t>答辩，如果不需要可以删除</a:t>
            </a:r>
          </a:p>
        </p:txBody>
      </p:sp>
    </p:spTree>
    <p:extLst>
      <p:ext uri="{BB962C8B-B14F-4D97-AF65-F5344CB8AC3E}">
        <p14:creationId xmlns:p14="http://schemas.microsoft.com/office/powerpoint/2010/main" val="613951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要让人</a:t>
            </a:r>
            <a:r>
              <a:rPr lang="zh-CN" altLang="en-US" dirty="0" smtClean="0"/>
              <a:t>了解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字要少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不要</a:t>
            </a:r>
            <a:r>
              <a:rPr lang="zh-CN" altLang="en-US" dirty="0"/>
              <a:t>都堆成一行，</a:t>
            </a:r>
            <a:endParaRPr lang="en-US" altLang="zh-CN" dirty="0"/>
          </a:p>
          <a:p>
            <a:r>
              <a:rPr lang="zh-CN" altLang="en-US" dirty="0" smtClean="0"/>
              <a:t>这是对比</a:t>
            </a:r>
            <a:endParaRPr lang="en-US" altLang="zh-CN" dirty="0"/>
          </a:p>
          <a:p>
            <a:endParaRPr 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12" y="3346229"/>
            <a:ext cx="3736428" cy="28023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26" y="3291079"/>
            <a:ext cx="3809961" cy="285747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638300" y="4178300"/>
            <a:ext cx="1587500" cy="3937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1866900" y="4876800"/>
            <a:ext cx="736600" cy="2667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2763388" y="5130800"/>
            <a:ext cx="800100" cy="254000"/>
          </a:xfrm>
          <a:prstGeom prst="ellipse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6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要让人</a:t>
            </a:r>
            <a:r>
              <a:rPr lang="zh-CN" altLang="en-US" dirty="0" smtClean="0"/>
              <a:t>记住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每</a:t>
            </a:r>
            <a:r>
              <a:rPr lang="zh-CN" altLang="en-US" dirty="0"/>
              <a:t>一张</a:t>
            </a:r>
            <a:r>
              <a:rPr lang="en-US" altLang="zh-CN" dirty="0" err="1"/>
              <a:t>PPT</a:t>
            </a:r>
            <a:r>
              <a:rPr lang="zh-CN" altLang="en-US" dirty="0"/>
              <a:t>有一个重点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最好只有</a:t>
            </a:r>
            <a:r>
              <a:rPr lang="zh-CN" altLang="en-US" dirty="0"/>
              <a:t>一个，不要超过三个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用</a:t>
            </a:r>
            <a:r>
              <a:rPr lang="zh-CN" altLang="en-US" dirty="0"/>
              <a:t>红颜色的字强调出来，</a:t>
            </a:r>
            <a:endParaRPr lang="en-US" altLang="zh-CN" dirty="0"/>
          </a:p>
          <a:p>
            <a:r>
              <a:rPr lang="zh-CN" altLang="en-US" dirty="0" smtClean="0"/>
              <a:t>如下例</a:t>
            </a:r>
            <a:endParaRPr lang="en-US" altLang="zh-CN" dirty="0"/>
          </a:p>
          <a:p>
            <a:endParaRPr 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046" t="30777" r="28491" b="26042"/>
          <a:stretch/>
        </p:blipFill>
        <p:spPr>
          <a:xfrm>
            <a:off x="2047741" y="3241964"/>
            <a:ext cx="5264727" cy="315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善于用比较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很多人并不是很了解你的领域，</a:t>
            </a:r>
            <a:endParaRPr lang="en-US" altLang="zh-CN" dirty="0" smtClean="0"/>
          </a:p>
          <a:p>
            <a:r>
              <a:rPr lang="zh-CN" altLang="en-US" dirty="0" smtClean="0"/>
              <a:t>要善于利用对比来‘科普’：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列举本领域几个参考文献与数据，拿你的和他们对比，</a:t>
            </a:r>
            <a:endParaRPr lang="en-US" altLang="zh-CN" dirty="0" smtClean="0"/>
          </a:p>
          <a:p>
            <a:r>
              <a:rPr lang="zh-CN" altLang="en-US" dirty="0"/>
              <a:t>比如</a:t>
            </a:r>
            <a:endParaRPr lang="en-US" altLang="zh-CN" dirty="0" smtClean="0"/>
          </a:p>
          <a:p>
            <a:endParaRPr lang="en-US" dirty="0"/>
          </a:p>
        </p:txBody>
      </p:sp>
      <p:pic>
        <p:nvPicPr>
          <p:cNvPr id="2" name="图片 1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029" y="3227948"/>
            <a:ext cx="5073916" cy="33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2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要避免的错误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5" y="1548460"/>
            <a:ext cx="2976840" cy="2232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22" y="1548460"/>
            <a:ext cx="2923670" cy="2192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25" y="3918308"/>
            <a:ext cx="3051371" cy="22885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22" y="3878431"/>
            <a:ext cx="2664690" cy="199851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36781" y="4674790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vs.</a:t>
            </a:r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853635" y="2570928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vs.</a:t>
            </a:r>
            <a:endParaRPr lang="en-US" dirty="0"/>
          </a:p>
        </p:txBody>
      </p:sp>
      <p:sp>
        <p:nvSpPr>
          <p:cNvPr id="10" name="椭圆 9"/>
          <p:cNvSpPr/>
          <p:nvPr/>
        </p:nvSpPr>
        <p:spPr>
          <a:xfrm>
            <a:off x="1955800" y="2171700"/>
            <a:ext cx="939800" cy="39922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2463800" y="4674790"/>
            <a:ext cx="1272981" cy="26551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76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要避免的错误</a:t>
            </a:r>
            <a:endParaRPr lang="en-US" altLang="zh-CN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736781" y="4674790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vs</a:t>
            </a:r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853635" y="2570928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vs</a:t>
            </a:r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4" y="1685678"/>
            <a:ext cx="3000410" cy="22503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05" y="1685679"/>
            <a:ext cx="2884477" cy="21633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5" y="4146428"/>
            <a:ext cx="2678062" cy="20085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05" y="4146427"/>
            <a:ext cx="2635095" cy="197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3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smtClean="0"/>
              <a:t>这是两种不同的本事，</a:t>
            </a:r>
            <a:endParaRPr lang="en-US" altLang="zh-CN" smtClean="0"/>
          </a:p>
          <a:p>
            <a:pPr lvl="1"/>
            <a:r>
              <a:rPr lang="zh-CN" altLang="en-US" smtClean="0"/>
              <a:t>写</a:t>
            </a:r>
            <a:r>
              <a:rPr lang="en-US" altLang="zh-CN" smtClean="0"/>
              <a:t>PPT</a:t>
            </a:r>
            <a:r>
              <a:rPr lang="zh-CN" altLang="en-US" smtClean="0"/>
              <a:t>要按</a:t>
            </a:r>
            <a:r>
              <a:rPr lang="en-US" altLang="zh-CN" smtClean="0"/>
              <a:t>ABA’</a:t>
            </a:r>
            <a:r>
              <a:rPr lang="zh-CN" altLang="en-US" smtClean="0"/>
              <a:t>的规范、等等。。。</a:t>
            </a:r>
            <a:endParaRPr lang="en-US" altLang="zh-CN" smtClean="0"/>
          </a:p>
          <a:p>
            <a:pPr lvl="1"/>
            <a:r>
              <a:rPr lang="zh-CN" altLang="en-US" smtClean="0"/>
              <a:t>讲</a:t>
            </a:r>
            <a:r>
              <a:rPr lang="en-US" smtClean="0"/>
              <a:t>PPT</a:t>
            </a:r>
            <a:r>
              <a:rPr lang="zh-CN" altLang="en-US" smtClean="0"/>
              <a:t>要</a:t>
            </a:r>
            <a:r>
              <a:rPr lang="en-US" altLang="zh-CN" smtClean="0"/>
              <a:t>rehearsal </a:t>
            </a:r>
            <a:r>
              <a:rPr lang="zh-CN" altLang="en-US" smtClean="0"/>
              <a:t>（提前演练），要记时间（按规定不要超时）。。。</a:t>
            </a:r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写</a:t>
            </a:r>
            <a:r>
              <a:rPr lang="en-US" altLang="zh-CN" smtClean="0"/>
              <a:t>PPT</a:t>
            </a:r>
            <a:r>
              <a:rPr lang="zh-CN" altLang="en-US" smtClean="0"/>
              <a:t>和讲</a:t>
            </a:r>
            <a:r>
              <a:rPr lang="en-US" altLang="zh-CN" smtClean="0"/>
              <a:t>PPT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57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的内容方面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的格式方面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的呈现方面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其他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PPT</a:t>
            </a:r>
            <a:r>
              <a:rPr lang="zh-CN" altLang="en-US" dirty="0" smtClean="0"/>
              <a:t>工具，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制作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插图规范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“说明”的主要内容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636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PowerPoint </a:t>
            </a:r>
            <a:r>
              <a:rPr lang="ja-JP" altLang="en-US" dirty="0"/>
              <a:t>自定义</a:t>
            </a:r>
            <a:r>
              <a:rPr lang="en-US" altLang="ja-JP" dirty="0"/>
              <a:t>.</a:t>
            </a:r>
            <a:r>
              <a:rPr lang="en-US" dirty="0" err="1"/>
              <a:t>exportedUI</a:t>
            </a:r>
            <a:endParaRPr 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361950" y="1300120"/>
            <a:ext cx="8413750" cy="45212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14" b="55803"/>
          <a:stretch/>
        </p:blipFill>
        <p:spPr>
          <a:xfrm>
            <a:off x="685762" y="3550373"/>
            <a:ext cx="7536173" cy="264397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952144" y="4284324"/>
            <a:ext cx="2270589" cy="965770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9047" y="4859676"/>
            <a:ext cx="1767155" cy="595902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3016" y="2106202"/>
            <a:ext cx="8959065" cy="1777429"/>
          </a:xfrm>
          <a:prstGeom prst="ellipse">
            <a:avLst/>
          </a:prstGeom>
          <a:noFill/>
          <a:ln w="6350">
            <a:solidFill>
              <a:schemeClr val="tx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683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科技论文图表的规范性和方法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科技论文多为双列格式，图表的列宽应与双列文字对齐，图标中的文字要大小适中，每张图表的字体和大小要一致。</a:t>
            </a:r>
            <a:endParaRPr lang="en-US" altLang="zh-CN" dirty="0" smtClean="0"/>
          </a:p>
          <a:p>
            <a:r>
              <a:rPr lang="zh-CN" altLang="en-US" dirty="0" smtClean="0"/>
              <a:t>下面这张</a:t>
            </a:r>
            <a:r>
              <a:rPr lang="en-US" altLang="zh-CN" dirty="0" err="1" smtClean="0"/>
              <a:t>ppt</a:t>
            </a:r>
            <a:r>
              <a:rPr lang="zh-CN" altLang="en-US" dirty="0" smtClean="0"/>
              <a:t>提供了一个模版，按照这个字体和大小，图要贴在框内，然后将全选内容以粘帖→选择性粘帖→图片（增强型图元文件）置于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文档中。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见“标准</a:t>
            </a:r>
            <a:r>
              <a:rPr lang="zh-CN" altLang="en-US" dirty="0"/>
              <a:t>的双列文档</a:t>
            </a:r>
            <a:r>
              <a:rPr lang="en-US" altLang="zh-CN" dirty="0"/>
              <a:t>.</a:t>
            </a:r>
            <a:r>
              <a:rPr lang="en-US" altLang="zh-CN" dirty="0" err="1" smtClean="0"/>
              <a:t>docx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415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如何利用</a:t>
            </a:r>
            <a:r>
              <a:rPr lang="en-US" altLang="zh-CN" dirty="0" err="1"/>
              <a:t>PPT</a:t>
            </a:r>
            <a:r>
              <a:rPr lang="zh-CN" altLang="en-US" dirty="0"/>
              <a:t>画</a:t>
            </a:r>
            <a:r>
              <a:rPr lang="en-US" altLang="zh-CN" dirty="0"/>
              <a:t>word</a:t>
            </a:r>
            <a:r>
              <a:rPr lang="zh-CN" altLang="en-US" dirty="0"/>
              <a:t>当中的</a:t>
            </a:r>
            <a:r>
              <a:rPr lang="zh-CN" altLang="en-US" dirty="0" smtClean="0"/>
              <a:t>插图</a:t>
            </a:r>
            <a:endParaRPr 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Word</a:t>
            </a: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双列论文标准</a:t>
            </a:r>
            <a:r>
              <a:rPr lang="zh-CN" altLang="en-US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图片</a:t>
            </a:r>
            <a:r>
              <a:rPr lang="en-US" altLang="zh-CN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字体</a:t>
            </a:r>
            <a:r>
              <a:rPr lang="zh-CN" altLang="en-US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的样式与大</a:t>
            </a: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小：</a:t>
            </a:r>
            <a:r>
              <a:rPr lang="en-US" altLang="zh-CN" sz="900" b="1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Calibri 9</a:t>
            </a:r>
          </a:p>
          <a:p>
            <a:pPr marL="0" indent="0">
              <a:buNone/>
            </a:pPr>
            <a:r>
              <a:rPr lang="zh-CN" altLang="en-US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字体的间距</a:t>
            </a: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是：</a:t>
            </a:r>
            <a:r>
              <a:rPr lang="en-US" altLang="zh-CN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0.3</a:t>
            </a:r>
            <a:endParaRPr lang="en-US" altLang="zh-CN" sz="900" kern="0" spc="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Paste special  </a:t>
            </a:r>
            <a:r>
              <a:rPr lang="en-US" altLang="zh-CN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-&gt; </a:t>
            </a: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增</a:t>
            </a:r>
            <a:r>
              <a:rPr lang="zh-CN" altLang="en-US" sz="900" kern="0" spc="50" dirty="0">
                <a:latin typeface="Calibri" panose="020F0502020204030204" pitchFamily="34" charset="0"/>
                <a:cs typeface="Calibri" panose="020F0502020204030204" pitchFamily="34" charset="0"/>
              </a:rPr>
              <a:t>强型</a:t>
            </a:r>
            <a:r>
              <a:rPr lang="zh-CN" altLang="en-US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图 </a:t>
            </a:r>
            <a:r>
              <a:rPr lang="en-US" altLang="zh-CN" sz="900" kern="0" spc="50" dirty="0" smtClean="0">
                <a:latin typeface="Calibri" panose="020F0502020204030204" pitchFamily="34" charset="0"/>
                <a:cs typeface="Calibri" panose="020F0502020204030204" pitchFamily="34" charset="0"/>
              </a:rPr>
              <a:t>or PNG</a:t>
            </a:r>
            <a:endParaRPr lang="en-US" altLang="zh-CN" sz="900" kern="0" spc="5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CN" sz="900" kern="0" spc="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328350" y="2466902"/>
            <a:ext cx="3384376" cy="3204356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7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5979" y="4069080"/>
            <a:ext cx="32006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把你要放的图放在这个框中，写</a:t>
            </a:r>
            <a:r>
              <a:rPr lang="zh-CN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上文字，字的样式如上面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描述。</a:t>
            </a:r>
            <a:endParaRPr lang="en-US" altLang="zh-CN" sz="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要注意</a:t>
            </a:r>
            <a:r>
              <a:rPr lang="en-US" altLang="zh-CN" sz="9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两个要点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r>
              <a:rPr lang="en-US" altLang="zh-CN" sz="9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第一就是文字的大小</a:t>
            </a:r>
            <a:r>
              <a:rPr lang="zh-CN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等严格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按照上</a:t>
            </a:r>
            <a:r>
              <a:rPr lang="en-US" altLang="zh-CN" sz="9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边的说明。第二就是图的缩减必须是在这个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框内</a:t>
            </a:r>
            <a:r>
              <a:rPr lang="en-US" altLang="zh-CN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 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9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paste到Word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，使用</a:t>
            </a:r>
            <a:r>
              <a:rPr lang="en-US" altLang="zh-CN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Paste </a:t>
            </a:r>
            <a:r>
              <a:rPr lang="en-US" altLang="zh-CN" sz="900" dirty="0">
                <a:latin typeface="Calibri" panose="020F0502020204030204" pitchFamily="34" charset="0"/>
                <a:cs typeface="Calibri" panose="020F0502020204030204" pitchFamily="34" charset="0"/>
              </a:rPr>
              <a:t>special  </a:t>
            </a:r>
            <a:r>
              <a:rPr lang="zh-CN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增强型</a:t>
            </a:r>
            <a:r>
              <a:rPr lang="zh-CN" altLang="en-US" sz="900" dirty="0" smtClean="0">
                <a:latin typeface="Calibri" panose="020F0502020204030204" pitchFamily="34" charset="0"/>
                <a:cs typeface="Calibri" panose="020F0502020204030204" pitchFamily="34" charset="0"/>
              </a:rPr>
              <a:t>图。</a:t>
            </a:r>
            <a:endParaRPr lang="en-US" altLang="zh-CN" sz="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983" y="3617446"/>
            <a:ext cx="6526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0" spc="30" dirty="0" smtClean="0">
                <a:solidFill>
                  <a:schemeClr val="tx1"/>
                </a:solidFill>
                <a:latin typeface="Calibri" panose="020F0502020204030204" pitchFamily="34" charset="0"/>
                <a:ea typeface="Malgun Gothic Semilight" panose="020B0502040204020203" charset="-122"/>
                <a:cs typeface="Gabriola" panose="04040605051002020D02" charset="0"/>
              </a:rPr>
              <a:t>TC joints</a:t>
            </a:r>
            <a:endParaRPr lang="en-US" altLang="zh-CN" sz="900" b="0" kern="0" spc="30" dirty="0">
              <a:solidFill>
                <a:schemeClr val="tx1"/>
              </a:solidFill>
              <a:latin typeface="Calibri" panose="020F0502020204030204" pitchFamily="34" charset="0"/>
              <a:ea typeface="Malgun Gothic Semilight" panose="020B0502040204020203" charset="-122"/>
              <a:cs typeface="Gabriola" panose="04040605051002020D02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92" y="2578648"/>
            <a:ext cx="3269106" cy="106720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686853" y="3671708"/>
            <a:ext cx="410627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 flipH="1">
            <a:off x="1684736" y="3392366"/>
            <a:ext cx="245362" cy="281119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1" name="直接连接符 10"/>
          <p:cNvCxnSpPr/>
          <p:nvPr/>
        </p:nvCxnSpPr>
        <p:spPr bwMode="auto">
          <a:xfrm flipH="1">
            <a:off x="1684736" y="3181589"/>
            <a:ext cx="240670" cy="491896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2" name="直接连接符 11"/>
          <p:cNvCxnSpPr/>
          <p:nvPr/>
        </p:nvCxnSpPr>
        <p:spPr bwMode="auto">
          <a:xfrm flipH="1">
            <a:off x="1684737" y="2831328"/>
            <a:ext cx="235977" cy="842157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 flipV="1">
            <a:off x="2800982" y="3671708"/>
            <a:ext cx="461970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 flipH="1">
            <a:off x="2794775" y="3333850"/>
            <a:ext cx="80953" cy="33963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5" name="直接连接符 14"/>
          <p:cNvCxnSpPr/>
          <p:nvPr/>
        </p:nvCxnSpPr>
        <p:spPr>
          <a:xfrm>
            <a:off x="3865438" y="3673485"/>
            <a:ext cx="378427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 bwMode="auto">
          <a:xfrm>
            <a:off x="4142522" y="3366749"/>
            <a:ext cx="100981" cy="31217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sp>
        <p:nvSpPr>
          <p:cNvPr id="17" name="文本框 16"/>
          <p:cNvSpPr txBox="1"/>
          <p:nvPr/>
        </p:nvSpPr>
        <p:spPr>
          <a:xfrm>
            <a:off x="2711714" y="3631650"/>
            <a:ext cx="71141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kern="0" spc="30" dirty="0" err="1">
                <a:latin typeface="Calibri" panose="020F0502020204030204" pitchFamily="34" charset="0"/>
                <a:ea typeface="Malgun Gothic Semilight" panose="020B0502040204020203" charset="-122"/>
              </a:rPr>
              <a:t>PtRh</a:t>
            </a:r>
            <a:r>
              <a:rPr lang="en-US" altLang="zh-CN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 </a:t>
            </a:r>
            <a:r>
              <a:rPr lang="en-US" altLang="zh-CN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altLang="zh-CN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66380" y="3638752"/>
            <a:ext cx="5802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Pt </a:t>
            </a:r>
            <a:r>
              <a:rPr lang="en-US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pic>
        <p:nvPicPr>
          <p:cNvPr id="19" name="图片 18" descr="屏幕剪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3" y="4487203"/>
            <a:ext cx="2962635" cy="14897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14927" y="6032677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Word </a:t>
            </a:r>
            <a:r>
              <a:rPr lang="zh-CN" altLang="en-US" dirty="0" smtClean="0"/>
              <a:t>双列文档截图</a:t>
            </a:r>
            <a:endParaRPr lang="en-US" dirty="0" smtClean="0"/>
          </a:p>
        </p:txBody>
      </p:sp>
      <p:sp>
        <p:nvSpPr>
          <p:cNvPr id="21" name="椭圆 20"/>
          <p:cNvSpPr/>
          <p:nvPr/>
        </p:nvSpPr>
        <p:spPr>
          <a:xfrm>
            <a:off x="6434378" y="2752825"/>
            <a:ext cx="611315" cy="308009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346667" y="5680364"/>
            <a:ext cx="650289" cy="2965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924067" y="5991984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8 x 8 </a:t>
            </a:r>
            <a:r>
              <a:rPr lang="en-US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cm</a:t>
            </a:r>
            <a:r>
              <a:rPr lang="en-US" sz="1200" baseline="30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1200" baseline="30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7970" y="6354171"/>
            <a:ext cx="220765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en-US" sz="1100" b="1" dirty="0"/>
              <a:t>见“标准的双列文档</a:t>
            </a:r>
            <a:r>
              <a:rPr lang="en-US" altLang="zh-CN" sz="1100" b="1" dirty="0"/>
              <a:t>.</a:t>
            </a:r>
            <a:r>
              <a:rPr lang="en-US" altLang="zh-CN" sz="1100" b="1" dirty="0" err="1"/>
              <a:t>docx</a:t>
            </a:r>
            <a:r>
              <a:rPr lang="zh-CN" altLang="en-US" sz="1100" b="1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75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E3AFCA14-050A-44A2-B9A5-322E79BFC89B}"/>
              </a:ext>
            </a:extLst>
          </p:cNvPr>
          <p:cNvSpPr/>
          <p:nvPr/>
        </p:nvSpPr>
        <p:spPr>
          <a:xfrm>
            <a:off x="1968266" y="881324"/>
            <a:ext cx="104416" cy="5436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9050">
            <a:noFill/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2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466773-166B-48F9-8BA0-5A890F082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493D673D-EF0F-4CDE-9CB0-CF6CDF2E4B7F}"/>
              </a:ext>
            </a:extLst>
          </p:cNvPr>
          <p:cNvSpPr/>
          <p:nvPr/>
        </p:nvSpPr>
        <p:spPr>
          <a:xfrm>
            <a:off x="363538" y="1153160"/>
            <a:ext cx="8416924" cy="2667726"/>
          </a:xfrm>
          <a:prstGeom prst="roundRect">
            <a:avLst>
              <a:gd name="adj" fmla="val 28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对角圆角矩形 80">
            <a:extLst>
              <a:ext uri="{FF2B5EF4-FFF2-40B4-BE49-F238E27FC236}">
                <a16:creationId xmlns:a16="http://schemas.microsoft.com/office/drawing/2014/main" xmlns="" id="{B0DA8647-C69E-479D-A9B3-CA54BD1BA710}"/>
              </a:ext>
            </a:extLst>
          </p:cNvPr>
          <p:cNvSpPr/>
          <p:nvPr/>
        </p:nvSpPr>
        <p:spPr>
          <a:xfrm>
            <a:off x="611012" y="881324"/>
            <a:ext cx="1357217" cy="5436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69772" y="5159829"/>
            <a:ext cx="1975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这是写</a:t>
            </a:r>
            <a:r>
              <a:rPr lang="en-US" altLang="zh-CN" dirty="0"/>
              <a:t>PPT</a:t>
            </a:r>
            <a:r>
              <a:rPr lang="zh-CN" altLang="en-US" dirty="0"/>
              <a:t>一个很好的策略，实用简单直白</a:t>
            </a:r>
            <a:r>
              <a:rPr lang="zh-CN" altLang="en-US" dirty="0" smtClean="0"/>
              <a:t>，难点</a:t>
            </a:r>
            <a:r>
              <a:rPr lang="en-US" altLang="zh-CN" dirty="0" smtClean="0"/>
              <a:t>+</a:t>
            </a:r>
            <a:r>
              <a:rPr lang="zh-CN" altLang="en-US" dirty="0"/>
              <a:t>实施效果</a:t>
            </a:r>
            <a:r>
              <a:rPr lang="zh-CN" altLang="en-US" dirty="0" smtClean="0"/>
              <a:t>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8768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标尺与元件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80B6512-22FA-47CD-A68A-DCB1550EB6C2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14" name="直接箭头连接符 13"/>
          <p:cNvCxnSpPr>
            <a:stCxn id="22" idx="0"/>
          </p:cNvCxnSpPr>
          <p:nvPr/>
        </p:nvCxnSpPr>
        <p:spPr bwMode="auto">
          <a:xfrm flipV="1">
            <a:off x="3426776" y="2446906"/>
            <a:ext cx="0" cy="378435"/>
          </a:xfrm>
          <a:prstGeom prst="straightConnector1">
            <a:avLst/>
          </a:prstGeom>
          <a:noFill/>
          <a:ln w="6350" algn="ctr">
            <a:solidFill>
              <a:schemeClr val="tx1"/>
            </a:solidFill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组合 17"/>
          <p:cNvGrpSpPr/>
          <p:nvPr/>
        </p:nvGrpSpPr>
        <p:grpSpPr>
          <a:xfrm>
            <a:off x="4470892" y="1590080"/>
            <a:ext cx="2016224" cy="602082"/>
            <a:chOff x="4752020" y="1664804"/>
            <a:chExt cx="3780420" cy="1656184"/>
          </a:xfrm>
        </p:grpSpPr>
        <p:cxnSp>
          <p:nvCxnSpPr>
            <p:cNvPr id="6" name="直接箭头连接符 5"/>
            <p:cNvCxnSpPr/>
            <p:nvPr/>
          </p:nvCxnSpPr>
          <p:spPr bwMode="auto">
            <a:xfrm>
              <a:off x="6552220" y="1664804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箭头连接符 7"/>
            <p:cNvCxnSpPr/>
            <p:nvPr/>
          </p:nvCxnSpPr>
          <p:spPr bwMode="auto">
            <a:xfrm>
              <a:off x="4752020" y="2492896"/>
              <a:ext cx="37804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直接箭头连接符 31"/>
            <p:cNvCxnSpPr/>
            <p:nvPr/>
          </p:nvCxnSpPr>
          <p:spPr bwMode="auto">
            <a:xfrm>
              <a:off x="8532440" y="2492896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箭头连接符 32"/>
            <p:cNvCxnSpPr/>
            <p:nvPr/>
          </p:nvCxnSpPr>
          <p:spPr bwMode="auto">
            <a:xfrm>
              <a:off x="4752020" y="2492896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" name="矩形 19"/>
          <p:cNvSpPr/>
          <p:nvPr/>
        </p:nvSpPr>
        <p:spPr>
          <a:xfrm>
            <a:off x="2861810" y="1798834"/>
            <a:ext cx="1044116" cy="64807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0" dirty="0" smtClean="0">
                <a:solidFill>
                  <a:schemeClr val="tx1"/>
                </a:solidFill>
                <a:cs typeface="+mn-ea"/>
                <a:sym typeface="+mn-lt"/>
              </a:rPr>
              <a:t>开始</a:t>
            </a:r>
            <a:endParaRPr lang="en-US" b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454668" y="2825341"/>
            <a:ext cx="1944216" cy="888429"/>
          </a:xfrm>
          <a:prstGeom prst="diamond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0" dirty="0" smtClean="0">
                <a:solidFill>
                  <a:schemeClr val="tx1"/>
                </a:solidFill>
                <a:cs typeface="+mn-ea"/>
                <a:sym typeface="+mn-lt"/>
              </a:rPr>
              <a:t>转承</a:t>
            </a:r>
            <a:endParaRPr lang="en-US" b="0" dirty="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550679" y="2861829"/>
            <a:ext cx="936104" cy="303461"/>
            <a:chOff x="1518564" y="3269555"/>
            <a:chExt cx="936104" cy="303461"/>
          </a:xfrm>
        </p:grpSpPr>
        <p:cxnSp>
          <p:nvCxnSpPr>
            <p:cNvPr id="13" name="直接箭头连接符 12"/>
            <p:cNvCxnSpPr/>
            <p:nvPr/>
          </p:nvCxnSpPr>
          <p:spPr bwMode="auto">
            <a:xfrm flipH="1">
              <a:off x="1518564" y="3269555"/>
              <a:ext cx="936104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直接箭头连接符 37"/>
            <p:cNvCxnSpPr/>
            <p:nvPr/>
          </p:nvCxnSpPr>
          <p:spPr bwMode="auto">
            <a:xfrm flipH="1">
              <a:off x="1518564" y="3269555"/>
              <a:ext cx="712" cy="303461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3" name="组合 52"/>
          <p:cNvGrpSpPr/>
          <p:nvPr/>
        </p:nvGrpSpPr>
        <p:grpSpPr>
          <a:xfrm flipV="1">
            <a:off x="1518564" y="1913075"/>
            <a:ext cx="1195036" cy="468052"/>
            <a:chOff x="1518564" y="3269555"/>
            <a:chExt cx="936104" cy="303461"/>
          </a:xfrm>
        </p:grpSpPr>
        <p:cxnSp>
          <p:nvCxnSpPr>
            <p:cNvPr id="54" name="直接箭头连接符 53"/>
            <p:cNvCxnSpPr/>
            <p:nvPr/>
          </p:nvCxnSpPr>
          <p:spPr bwMode="auto">
            <a:xfrm flipH="1">
              <a:off x="1518564" y="3269555"/>
              <a:ext cx="936104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直接箭头连接符 54"/>
            <p:cNvCxnSpPr/>
            <p:nvPr/>
          </p:nvCxnSpPr>
          <p:spPr bwMode="auto">
            <a:xfrm flipH="1">
              <a:off x="1518564" y="3269555"/>
              <a:ext cx="712" cy="303461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7" name="组合 46"/>
          <p:cNvGrpSpPr/>
          <p:nvPr/>
        </p:nvGrpSpPr>
        <p:grpSpPr>
          <a:xfrm>
            <a:off x="4470892" y="2856944"/>
            <a:ext cx="2016224" cy="602082"/>
            <a:chOff x="5760132" y="3111688"/>
            <a:chExt cx="2016224" cy="602082"/>
          </a:xfrm>
        </p:grpSpPr>
        <p:grpSp>
          <p:nvGrpSpPr>
            <p:cNvPr id="56" name="组合 55"/>
            <p:cNvGrpSpPr/>
            <p:nvPr/>
          </p:nvGrpSpPr>
          <p:grpSpPr>
            <a:xfrm>
              <a:off x="5760132" y="3111688"/>
              <a:ext cx="2016224" cy="602082"/>
              <a:chOff x="4752020" y="1664804"/>
              <a:chExt cx="3780420" cy="1656184"/>
            </a:xfrm>
          </p:grpSpPr>
          <p:cxnSp>
            <p:nvCxnSpPr>
              <p:cNvPr id="58" name="直接箭头连接符 57"/>
              <p:cNvCxnSpPr/>
              <p:nvPr/>
            </p:nvCxnSpPr>
            <p:spPr bwMode="auto">
              <a:xfrm>
                <a:off x="6552220" y="1664804"/>
                <a:ext cx="0" cy="828092"/>
              </a:xfrm>
              <a:prstGeom prst="straightConnector1">
                <a:avLst/>
              </a:prstGeom>
              <a:noFill/>
              <a:ln w="6350" algn="ctr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>
                <a:outerShdw dist="35921" dir="2700000" sx="1000" sy="1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9" name="直接箭头连接符 58"/>
              <p:cNvCxnSpPr/>
              <p:nvPr/>
            </p:nvCxnSpPr>
            <p:spPr bwMode="auto">
              <a:xfrm>
                <a:off x="4752020" y="2492896"/>
                <a:ext cx="3780420" cy="0"/>
              </a:xfrm>
              <a:prstGeom prst="straightConnector1">
                <a:avLst/>
              </a:prstGeom>
              <a:noFill/>
              <a:ln w="6350" algn="ctr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>
                <a:outerShdw dist="35921" dir="2700000" sx="1000" sy="1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直接箭头连接符 59"/>
              <p:cNvCxnSpPr/>
              <p:nvPr/>
            </p:nvCxnSpPr>
            <p:spPr bwMode="auto">
              <a:xfrm>
                <a:off x="8532440" y="2492896"/>
                <a:ext cx="0" cy="828092"/>
              </a:xfrm>
              <a:prstGeom prst="straightConnector1">
                <a:avLst/>
              </a:prstGeom>
              <a:noFill/>
              <a:ln w="6350" algn="ctr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>
                <a:outerShdw dist="35921" dir="2700000" sx="1000" sy="1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直接箭头连接符 60"/>
              <p:cNvCxnSpPr/>
              <p:nvPr/>
            </p:nvCxnSpPr>
            <p:spPr bwMode="auto">
              <a:xfrm>
                <a:off x="4752020" y="2492896"/>
                <a:ext cx="0" cy="828092"/>
              </a:xfrm>
              <a:prstGeom prst="straightConnector1">
                <a:avLst/>
              </a:prstGeom>
              <a:noFill/>
              <a:ln w="6350" algn="ctr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>
                <a:outerShdw dist="35921" dir="2700000" sx="1000" sy="1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45" name="直接箭头连接符 44"/>
            <p:cNvCxnSpPr/>
            <p:nvPr/>
          </p:nvCxnSpPr>
          <p:spPr bwMode="auto">
            <a:xfrm>
              <a:off x="6720239" y="3392996"/>
              <a:ext cx="0" cy="292485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2" name="文本框 61"/>
          <p:cNvSpPr txBox="1"/>
          <p:nvPr/>
        </p:nvSpPr>
        <p:spPr>
          <a:xfrm>
            <a:off x="3029345" y="1194118"/>
            <a:ext cx="1248139" cy="2769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/>
              <a:t>技术路线</a:t>
            </a:r>
            <a:endParaRPr lang="en-US" b="0" kern="0" dirty="0" smtClean="0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04664" y="4899504"/>
            <a:ext cx="1189948" cy="180020"/>
            <a:chOff x="1403648" y="2618910"/>
            <a:chExt cx="1189948" cy="180020"/>
          </a:xfrm>
        </p:grpSpPr>
        <p:cxnSp>
          <p:nvCxnSpPr>
            <p:cNvPr id="27" name="直接箭头连接符 26"/>
            <p:cNvCxnSpPr/>
            <p:nvPr/>
          </p:nvCxnSpPr>
          <p:spPr bwMode="auto">
            <a:xfrm>
              <a:off x="1403648" y="2708920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矩形 27"/>
            <p:cNvSpPr/>
            <p:nvPr/>
          </p:nvSpPr>
          <p:spPr>
            <a:xfrm>
              <a:off x="1800600" y="2618910"/>
              <a:ext cx="396044" cy="18002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ffectLst>
              <a:outerShdw dist="127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133984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 bwMode="auto">
            <a:xfrm>
              <a:off x="2196644" y="2708920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" name="组合 29"/>
          <p:cNvGrpSpPr/>
          <p:nvPr/>
        </p:nvGrpSpPr>
        <p:grpSpPr>
          <a:xfrm>
            <a:off x="4277484" y="5547576"/>
            <a:ext cx="648264" cy="360040"/>
            <a:chOff x="2735796" y="2744924"/>
            <a:chExt cx="648264" cy="360040"/>
          </a:xfrm>
        </p:grpSpPr>
        <p:cxnSp>
          <p:nvCxnSpPr>
            <p:cNvPr id="31" name="直接箭头连接符 30"/>
            <p:cNvCxnSpPr/>
            <p:nvPr/>
          </p:nvCxnSpPr>
          <p:spPr bwMode="auto">
            <a:xfrm>
              <a:off x="2735796" y="2924944"/>
              <a:ext cx="2522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直接箭头连接符 33"/>
            <p:cNvCxnSpPr/>
            <p:nvPr/>
          </p:nvCxnSpPr>
          <p:spPr bwMode="auto">
            <a:xfrm>
              <a:off x="3131840" y="2924944"/>
              <a:ext cx="2522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直接连接符 34"/>
            <p:cNvCxnSpPr/>
            <p:nvPr/>
          </p:nvCxnSpPr>
          <p:spPr bwMode="auto">
            <a:xfrm flipH="1">
              <a:off x="2987824" y="2744924"/>
              <a:ext cx="192" cy="360040"/>
            </a:xfrm>
            <a:prstGeom prst="line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直接连接符 35"/>
            <p:cNvCxnSpPr/>
            <p:nvPr/>
          </p:nvCxnSpPr>
          <p:spPr bwMode="auto">
            <a:xfrm>
              <a:off x="3131840" y="2744924"/>
              <a:ext cx="0" cy="360040"/>
            </a:xfrm>
            <a:prstGeom prst="line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7" name="组合 36"/>
          <p:cNvGrpSpPr/>
          <p:nvPr/>
        </p:nvGrpSpPr>
        <p:grpSpPr>
          <a:xfrm>
            <a:off x="5525806" y="4864882"/>
            <a:ext cx="1097368" cy="314201"/>
            <a:chOff x="3524171" y="1623645"/>
            <a:chExt cx="1097368" cy="314201"/>
          </a:xfrm>
        </p:grpSpPr>
        <p:cxnSp>
          <p:nvCxnSpPr>
            <p:cNvPr id="39" name="直接箭头连接符 38"/>
            <p:cNvCxnSpPr/>
            <p:nvPr/>
          </p:nvCxnSpPr>
          <p:spPr bwMode="auto">
            <a:xfrm flipV="1">
              <a:off x="4224587" y="1623645"/>
              <a:ext cx="0" cy="288594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直接箭头连接符 39"/>
            <p:cNvCxnSpPr/>
            <p:nvPr/>
          </p:nvCxnSpPr>
          <p:spPr bwMode="auto">
            <a:xfrm>
              <a:off x="3524171" y="1780746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直接箭头连接符 41"/>
            <p:cNvCxnSpPr/>
            <p:nvPr/>
          </p:nvCxnSpPr>
          <p:spPr bwMode="auto">
            <a:xfrm>
              <a:off x="4224587" y="1780746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等腰三角形 42"/>
            <p:cNvSpPr/>
            <p:nvPr/>
          </p:nvSpPr>
          <p:spPr>
            <a:xfrm rot="5400000">
              <a:off x="3915754" y="1629014"/>
              <a:ext cx="314201" cy="303464"/>
            </a:xfrm>
            <a:prstGeom prst="triangle">
              <a:avLst/>
            </a:pr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1339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525806" y="5734133"/>
            <a:ext cx="1011825" cy="503836"/>
            <a:chOff x="3524171" y="2492896"/>
            <a:chExt cx="1011825" cy="503836"/>
          </a:xfrm>
        </p:grpSpPr>
        <p:cxnSp>
          <p:nvCxnSpPr>
            <p:cNvPr id="46" name="直接箭头连接符 45"/>
            <p:cNvCxnSpPr/>
            <p:nvPr/>
          </p:nvCxnSpPr>
          <p:spPr bwMode="auto">
            <a:xfrm>
              <a:off x="3524171" y="2600908"/>
              <a:ext cx="219737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直接箭头连接符 47"/>
            <p:cNvCxnSpPr/>
            <p:nvPr/>
          </p:nvCxnSpPr>
          <p:spPr bwMode="auto">
            <a:xfrm>
              <a:off x="4376320" y="2744924"/>
              <a:ext cx="159676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等腰三角形 48"/>
            <p:cNvSpPr/>
            <p:nvPr/>
          </p:nvSpPr>
          <p:spPr>
            <a:xfrm rot="5400000">
              <a:off x="3808196" y="2428608"/>
              <a:ext cx="503836" cy="632412"/>
            </a:xfrm>
            <a:prstGeom prst="triangle">
              <a:avLst/>
            </a:pr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133984"/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箭头连接符 49"/>
            <p:cNvCxnSpPr/>
            <p:nvPr/>
          </p:nvCxnSpPr>
          <p:spPr bwMode="auto">
            <a:xfrm>
              <a:off x="3524171" y="2888940"/>
              <a:ext cx="219737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文本框 50"/>
          <p:cNvSpPr txBox="1"/>
          <p:nvPr/>
        </p:nvSpPr>
        <p:spPr>
          <a:xfrm>
            <a:off x="5154911" y="4250410"/>
            <a:ext cx="729739" cy="2769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/>
              <a:t>电子</a:t>
            </a:r>
            <a:endParaRPr lang="en-US" b="0" kern="0" dirty="0" smtClean="0">
              <a:solidFill>
                <a:schemeClr val="tx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280671" y="4756440"/>
            <a:ext cx="442000" cy="1216958"/>
            <a:chOff x="2718022" y="2894670"/>
            <a:chExt cx="1133899" cy="1918191"/>
          </a:xfrm>
        </p:grpSpPr>
        <p:cxnSp>
          <p:nvCxnSpPr>
            <p:cNvPr id="57" name="直接箭头连接符 56"/>
            <p:cNvCxnSpPr/>
            <p:nvPr/>
          </p:nvCxnSpPr>
          <p:spPr bwMode="auto">
            <a:xfrm>
              <a:off x="3851920" y="2894670"/>
              <a:ext cx="1" cy="1918191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直接箭头连接符 62"/>
            <p:cNvCxnSpPr/>
            <p:nvPr/>
          </p:nvCxnSpPr>
          <p:spPr bwMode="auto">
            <a:xfrm flipH="1">
              <a:off x="2718022" y="2894670"/>
              <a:ext cx="5050" cy="1918191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直接箭头连接符 63"/>
            <p:cNvCxnSpPr/>
            <p:nvPr/>
          </p:nvCxnSpPr>
          <p:spPr bwMode="auto">
            <a:xfrm flipH="1">
              <a:off x="2718022" y="4709175"/>
              <a:ext cx="1133897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5" name="组合 64"/>
          <p:cNvGrpSpPr/>
          <p:nvPr/>
        </p:nvGrpSpPr>
        <p:grpSpPr>
          <a:xfrm>
            <a:off x="1909901" y="4869695"/>
            <a:ext cx="995120" cy="1137274"/>
            <a:chOff x="3959932" y="3487868"/>
            <a:chExt cx="2186830" cy="1779682"/>
          </a:xfrm>
          <a:effectLst/>
        </p:grpSpPr>
        <p:cxnSp>
          <p:nvCxnSpPr>
            <p:cNvPr id="66" name="直接箭头连接符 65"/>
            <p:cNvCxnSpPr/>
            <p:nvPr/>
          </p:nvCxnSpPr>
          <p:spPr bwMode="auto">
            <a:xfrm>
              <a:off x="3959932" y="4071690"/>
              <a:ext cx="2186830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直接箭头连接符 66"/>
            <p:cNvCxnSpPr/>
            <p:nvPr/>
          </p:nvCxnSpPr>
          <p:spPr bwMode="auto">
            <a:xfrm>
              <a:off x="3959932" y="4673499"/>
              <a:ext cx="2186830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8" name="组合 67"/>
            <p:cNvGrpSpPr/>
            <p:nvPr/>
          </p:nvGrpSpPr>
          <p:grpSpPr>
            <a:xfrm>
              <a:off x="4320311" y="3487868"/>
              <a:ext cx="8131" cy="1779682"/>
              <a:chOff x="4320311" y="3487868"/>
              <a:chExt cx="8131" cy="1779682"/>
            </a:xfrm>
          </p:grpSpPr>
          <p:cxnSp>
            <p:nvCxnSpPr>
              <p:cNvPr id="69" name="直接箭头连接符 68"/>
              <p:cNvCxnSpPr/>
              <p:nvPr/>
            </p:nvCxnSpPr>
            <p:spPr bwMode="auto">
              <a:xfrm flipH="1">
                <a:off x="4320311" y="3487868"/>
                <a:ext cx="1" cy="583807"/>
              </a:xfrm>
              <a:prstGeom prst="straightConnector1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ffectLst>
                <a:outerShdw dist="35921" dir="27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直接箭头连接符 69"/>
              <p:cNvCxnSpPr/>
              <p:nvPr/>
            </p:nvCxnSpPr>
            <p:spPr bwMode="auto">
              <a:xfrm flipH="1">
                <a:off x="4328441" y="4683743"/>
                <a:ext cx="1" cy="583807"/>
              </a:xfrm>
              <a:prstGeom prst="straightConnector1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 type="arrow" w="med" len="med"/>
                <a:tailEnd type="none" w="med" len="med"/>
              </a:ln>
              <a:effectLst>
                <a:outerShdw dist="35921" dir="27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1" name="文本框 70"/>
          <p:cNvSpPr txBox="1"/>
          <p:nvPr/>
        </p:nvSpPr>
        <p:spPr>
          <a:xfrm>
            <a:off x="2407461" y="4255015"/>
            <a:ext cx="729739" cy="2769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/>
              <a:t>机械</a:t>
            </a:r>
            <a:endParaRPr lang="en-US" b="0" kern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51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6EAA"/>
          </a:solidFill>
          <a:ln w="38100">
            <a:solidFill>
              <a:srgbClr val="3F6E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505200" y="265176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例子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200" dirty="0" smtClean="0"/>
              <a:t>航空</a:t>
            </a:r>
            <a:r>
              <a:rPr lang="zh-CN" altLang="en-US" sz="3200" dirty="0"/>
              <a:t>发动机高温</a:t>
            </a:r>
            <a:r>
              <a:rPr lang="zh-CN" altLang="en-US" sz="3200" dirty="0" smtClean="0"/>
              <a:t>测量声</a:t>
            </a:r>
            <a:r>
              <a:rPr lang="zh-CN" altLang="en-US" sz="3200" dirty="0"/>
              <a:t>表面波</a:t>
            </a:r>
            <a:r>
              <a:rPr lang="zh-CN" altLang="en-US" sz="3200" dirty="0" smtClean="0"/>
              <a:t>传感器研究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469123" y="5453554"/>
            <a:ext cx="5820358" cy="468179"/>
          </a:xfrm>
        </p:spPr>
        <p:txBody>
          <a:bodyPr/>
          <a:lstStyle/>
          <a:p>
            <a:r>
              <a:rPr lang="zh-CN" altLang="en-US" dirty="0"/>
              <a:t>答辩人：胡铭楷</a:t>
            </a:r>
            <a:endParaRPr lang="en-US" altLang="zh-CN" dirty="0"/>
          </a:p>
          <a:p>
            <a:r>
              <a:rPr lang="zh-CN" altLang="en-US" dirty="0"/>
              <a:t>导师：    段力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72382" y="6254648"/>
            <a:ext cx="4159250" cy="499004"/>
          </a:xfrm>
        </p:spPr>
        <p:txBody>
          <a:bodyPr/>
          <a:lstStyle/>
          <a:p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40345" y="5120639"/>
            <a:ext cx="2294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（ </a:t>
            </a:r>
            <a:r>
              <a:rPr lang="en-US" sz="2800" dirty="0" err="1">
                <a:solidFill>
                  <a:srgbClr val="FFFF00"/>
                </a:solidFill>
              </a:rPr>
              <a:t>PPT</a:t>
            </a:r>
            <a:r>
              <a:rPr lang="zh-CN" altLang="en-US" sz="2800" dirty="0">
                <a:solidFill>
                  <a:srgbClr val="FFFF00"/>
                </a:solidFill>
              </a:rPr>
              <a:t>样板）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0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41535" y="1303550"/>
            <a:ext cx="843427" cy="443226"/>
            <a:chOff x="666810" y="2586037"/>
            <a:chExt cx="468000" cy="245937"/>
          </a:xfrm>
        </p:grpSpPr>
        <p:sp>
          <p:nvSpPr>
            <p:cNvPr id="4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5" name="文本框 4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研究背景、目标与内容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841535" y="2223523"/>
            <a:ext cx="843427" cy="443226"/>
            <a:chOff x="666810" y="2586037"/>
            <a:chExt cx="468000" cy="245937"/>
          </a:xfrm>
        </p:grpSpPr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14" name="文本框 1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理论分析与器件设计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841535" y="3143496"/>
            <a:ext cx="843427" cy="443226"/>
            <a:chOff x="666810" y="2586037"/>
            <a:chExt cx="468000" cy="245937"/>
          </a:xfrm>
        </p:grpSpPr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19" name="文本框 18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制作工艺与测试平台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841535" y="4063469"/>
            <a:ext cx="843427" cy="443226"/>
            <a:chOff x="666810" y="2586037"/>
            <a:chExt cx="468000" cy="245937"/>
          </a:xfrm>
        </p:grpSpPr>
        <p:sp>
          <p:nvSpPr>
            <p:cNvPr id="2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24" name="文本框 2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特性测试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841535" y="4983444"/>
            <a:ext cx="843427" cy="443226"/>
            <a:chOff x="666810" y="2586037"/>
            <a:chExt cx="468000" cy="245937"/>
          </a:xfrm>
        </p:grpSpPr>
        <p:sp>
          <p:nvSpPr>
            <p:cNvPr id="33" name="Freeform 10"/>
            <p:cNvSpPr>
              <a:spLocks/>
            </p:cNvSpPr>
            <p:nvPr userDrawn="1"/>
          </p:nvSpPr>
          <p:spPr bwMode="auto">
            <a:xfrm>
              <a:off x="666810" y="2621442"/>
              <a:ext cx="468000" cy="190800"/>
            </a:xfrm>
            <a:custGeom>
              <a:avLst/>
              <a:gdLst>
                <a:gd name="T0" fmla="*/ 3120 w 3800"/>
                <a:gd name="T1" fmla="*/ 0 h 1532"/>
                <a:gd name="T2" fmla="*/ 682 w 3800"/>
                <a:gd name="T3" fmla="*/ 0 h 1532"/>
                <a:gd name="T4" fmla="*/ 682 w 3800"/>
                <a:gd name="T5" fmla="*/ 284 h 1532"/>
                <a:gd name="T6" fmla="*/ 0 w 3800"/>
                <a:gd name="T7" fmla="*/ 766 h 1532"/>
                <a:gd name="T8" fmla="*/ 682 w 3800"/>
                <a:gd name="T9" fmla="*/ 1248 h 1532"/>
                <a:gd name="T10" fmla="*/ 682 w 3800"/>
                <a:gd name="T11" fmla="*/ 1532 h 1532"/>
                <a:gd name="T12" fmla="*/ 3120 w 3800"/>
                <a:gd name="T13" fmla="*/ 1532 h 1532"/>
                <a:gd name="T14" fmla="*/ 3120 w 3800"/>
                <a:gd name="T15" fmla="*/ 1248 h 1532"/>
                <a:gd name="T16" fmla="*/ 3800 w 3800"/>
                <a:gd name="T17" fmla="*/ 766 h 1532"/>
                <a:gd name="T18" fmla="*/ 3120 w 3800"/>
                <a:gd name="T19" fmla="*/ 284 h 1532"/>
                <a:gd name="T20" fmla="*/ 3120 w 3800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0" h="1532">
                  <a:moveTo>
                    <a:pt x="3120" y="0"/>
                  </a:moveTo>
                  <a:lnTo>
                    <a:pt x="682" y="0"/>
                  </a:lnTo>
                  <a:lnTo>
                    <a:pt x="682" y="284"/>
                  </a:lnTo>
                  <a:lnTo>
                    <a:pt x="0" y="766"/>
                  </a:lnTo>
                  <a:lnTo>
                    <a:pt x="682" y="1248"/>
                  </a:lnTo>
                  <a:lnTo>
                    <a:pt x="682" y="1532"/>
                  </a:lnTo>
                  <a:lnTo>
                    <a:pt x="3120" y="1532"/>
                  </a:lnTo>
                  <a:lnTo>
                    <a:pt x="3120" y="1248"/>
                  </a:lnTo>
                  <a:lnTo>
                    <a:pt x="3800" y="766"/>
                  </a:lnTo>
                  <a:lnTo>
                    <a:pt x="3120" y="284"/>
                  </a:lnTo>
                  <a:lnTo>
                    <a:pt x="3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34" name="文本框 33"/>
            <p:cNvSpPr txBox="1"/>
            <p:nvPr userDrawn="1"/>
          </p:nvSpPr>
          <p:spPr>
            <a:xfrm>
              <a:off x="794494" y="2586037"/>
              <a:ext cx="212633" cy="245937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总结与后续工作规划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32576" y="1168563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A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264" y="3207303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B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2935" y="5051123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A</a:t>
            </a:r>
            <a:r>
              <a:rPr lang="zh-CN" altLang="en-US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’</a:t>
            </a:r>
            <a:endParaRPr lang="en-US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267593" y="2488671"/>
            <a:ext cx="230111" cy="2124979"/>
          </a:xfrm>
          <a:prstGeom prst="rightBrace">
            <a:avLst>
              <a:gd name="adj1" fmla="val 84751"/>
              <a:gd name="adj2" fmla="val 50000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500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32403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 </a:t>
            </a:r>
            <a:r>
              <a:rPr lang="en-US" altLang="zh-CN" dirty="0"/>
              <a:t>—— </a:t>
            </a:r>
            <a:r>
              <a:rPr lang="zh-CN" altLang="en-US" dirty="0"/>
              <a:t>介绍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</a:rPr>
              <a:t>声表面波  </a:t>
            </a:r>
            <a:r>
              <a:rPr lang="zh-CN" altLang="en-US" dirty="0"/>
              <a:t>沿物体表面传播的一种弹性波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</a:rPr>
              <a:t>声表面波器件 </a:t>
            </a:r>
            <a:r>
              <a:rPr lang="zh-CN" altLang="en-US" b="1" dirty="0">
                <a:solidFill>
                  <a:schemeClr val="accent1"/>
                </a:solidFill>
              </a:rPr>
              <a:t> </a:t>
            </a:r>
            <a:r>
              <a:rPr lang="zh-CN" altLang="en-US" dirty="0"/>
              <a:t>由具有压电特性的基底材料和在基片上制作的金属膜叉指状换能器</a:t>
            </a:r>
            <a:r>
              <a:rPr lang="zh-CN" altLang="en-US" b="1" dirty="0">
                <a:solidFill>
                  <a:srgbClr val="C00000"/>
                </a:solidFill>
              </a:rPr>
              <a:t>（</a:t>
            </a:r>
            <a:r>
              <a:rPr lang="en-US" altLang="zh-CN" b="1" dirty="0">
                <a:solidFill>
                  <a:srgbClr val="C00000"/>
                </a:solidFill>
              </a:rPr>
              <a:t>IDT</a:t>
            </a:r>
            <a:r>
              <a:rPr lang="zh-CN" altLang="en-US" b="1" dirty="0">
                <a:solidFill>
                  <a:srgbClr val="C00000"/>
                </a:solidFill>
              </a:rPr>
              <a:t>）</a:t>
            </a:r>
            <a:r>
              <a:rPr lang="zh-CN" altLang="en-US" dirty="0"/>
              <a:t>组成。电信号通过叉指发射</a:t>
            </a:r>
            <a:r>
              <a:rPr lang="zh-CN" altLang="en-US" b="1" dirty="0">
                <a:solidFill>
                  <a:srgbClr val="C00000"/>
                </a:solidFill>
              </a:rPr>
              <a:t>换能器转换</a:t>
            </a:r>
            <a:r>
              <a:rPr lang="zh-CN" altLang="en-US" dirty="0"/>
              <a:t>成声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信号（逆压电效应），在介质中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传播一定距离后到达接收叉指换能</a:t>
            </a:r>
            <a:endParaRPr lang="en-US" altLang="zh-CN" dirty="0"/>
          </a:p>
          <a:p>
            <a:pPr marL="216000" indent="0">
              <a:lnSpc>
                <a:spcPct val="150000"/>
              </a:lnSpc>
              <a:buNone/>
            </a:pPr>
            <a:r>
              <a:rPr lang="zh-CN" altLang="en-US" dirty="0"/>
              <a:t>器，又转换成电信号（正压电效应）。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064EFF1-E934-4E31-BE14-D2A97917C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064" y="3561034"/>
            <a:ext cx="4314286" cy="1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1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 </a:t>
            </a:r>
            <a:r>
              <a:rPr lang="en-US" altLang="zh-CN" dirty="0"/>
              <a:t>—— </a:t>
            </a:r>
            <a:r>
              <a:rPr lang="zh-CN" altLang="en-US" dirty="0"/>
              <a:t>应用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应用</a:t>
            </a:r>
            <a:r>
              <a:rPr lang="zh-CN" altLang="en-US" sz="2400" b="1" dirty="0">
                <a:solidFill>
                  <a:schemeClr val="accent1"/>
                </a:solidFill>
              </a:rPr>
              <a:t>领域：</a:t>
            </a:r>
            <a:endParaRPr lang="en-US" altLang="zh-CN" sz="24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en-US" dirty="0"/>
              <a:t>      电视机、手机、通信网络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zh-CN" altLang="en-US" dirty="0"/>
              <a:t>汽车、电气网络温度监测系统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zh-CN" altLang="en-US" dirty="0"/>
              <a:t>极端环境</a:t>
            </a:r>
            <a:r>
              <a:rPr lang="zh-CN" altLang="en-US" dirty="0" smtClean="0"/>
              <a:t>测试</a:t>
            </a:r>
            <a:r>
              <a:rPr lang="en-US" altLang="zh-CN" dirty="0" smtClean="0"/>
              <a:t>-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b="1" dirty="0" smtClean="0">
                <a:solidFill>
                  <a:srgbClr val="C00000"/>
                </a:solidFill>
              </a:rPr>
              <a:t>航空</a:t>
            </a:r>
            <a:r>
              <a:rPr lang="zh-CN" altLang="en-US" b="1" dirty="0">
                <a:solidFill>
                  <a:srgbClr val="C00000"/>
                </a:solidFill>
              </a:rPr>
              <a:t>发动机内部</a:t>
            </a:r>
            <a:r>
              <a:rPr lang="zh-CN" altLang="en-US" b="1" dirty="0" smtClean="0">
                <a:solidFill>
                  <a:srgbClr val="C00000"/>
                </a:solidFill>
              </a:rPr>
              <a:t>传感</a:t>
            </a:r>
            <a:r>
              <a:rPr lang="en-US" altLang="zh-CN" dirty="0" smtClean="0"/>
              <a:t>                         </a:t>
            </a:r>
            <a:endParaRPr lang="zh-CN" altLang="en-US" dirty="0"/>
          </a:p>
        </p:txBody>
      </p:sp>
      <p:pic>
        <p:nvPicPr>
          <p:cNvPr id="4" name="图片 3" descr="图片包含 事情, 物体&#10;&#10;已生成极高可信度的说明">
            <a:extLst>
              <a:ext uri="{FF2B5EF4-FFF2-40B4-BE49-F238E27FC236}">
                <a16:creationId xmlns="" xmlns:a16="http://schemas.microsoft.com/office/drawing/2014/main" id="{7EB94DFF-700E-4522-B81B-77B6FDF3A1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" r="4467"/>
          <a:stretch/>
        </p:blipFill>
        <p:spPr>
          <a:xfrm>
            <a:off x="4918099" y="3403845"/>
            <a:ext cx="3249227" cy="236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71CE8907-B4FD-4BC2-96FE-E0A03BC58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研究背景</a:t>
            </a:r>
            <a:r>
              <a:rPr lang="en-US" altLang="zh-CN" dirty="0"/>
              <a:t>——</a:t>
            </a:r>
            <a:r>
              <a:rPr lang="zh-CN" altLang="en-US" dirty="0"/>
              <a:t>声表面波温度传感器原理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A533D4-3E13-4BB1-81A2-3E8FAD6388F8}"/>
              </a:ext>
            </a:extLst>
          </p:cNvPr>
          <p:cNvSpPr/>
          <p:nvPr/>
        </p:nvSpPr>
        <p:spPr>
          <a:xfrm>
            <a:off x="3099706" y="1181314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外界环境</a:t>
            </a:r>
            <a:r>
              <a:rPr lang="zh-CN" altLang="en-US" sz="2000" b="1" dirty="0">
                <a:solidFill>
                  <a:srgbClr val="FFFF00"/>
                </a:solidFill>
              </a:rPr>
              <a:t>温度</a:t>
            </a:r>
            <a:r>
              <a:rPr lang="zh-CN" altLang="en-US" sz="2000" dirty="0"/>
              <a:t>改变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="" xmlns:a16="http://schemas.microsoft.com/office/drawing/2014/main" id="{5217E96E-A489-4D18-9307-D8D772D99E5C}"/>
              </a:ext>
            </a:extLst>
          </p:cNvPr>
          <p:cNvSpPr/>
          <p:nvPr/>
        </p:nvSpPr>
        <p:spPr>
          <a:xfrm>
            <a:off x="4109355" y="1785257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672787D-29DC-4958-A050-FA4FDDAA4443}"/>
              </a:ext>
            </a:extLst>
          </p:cNvPr>
          <p:cNvSpPr/>
          <p:nvPr/>
        </p:nvSpPr>
        <p:spPr>
          <a:xfrm>
            <a:off x="2404378" y="2284425"/>
            <a:ext cx="3762378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压电晶体表面特性（</a:t>
            </a:r>
            <a:r>
              <a:rPr lang="zh-CN" altLang="en-US" sz="2000" b="1" dirty="0">
                <a:solidFill>
                  <a:srgbClr val="FFFF00"/>
                </a:solidFill>
              </a:rPr>
              <a:t>刚度</a:t>
            </a:r>
            <a:r>
              <a:rPr lang="zh-CN" altLang="en-US" sz="2000" dirty="0"/>
              <a:t>）改变</a:t>
            </a:r>
          </a:p>
        </p:txBody>
      </p:sp>
      <p:sp>
        <p:nvSpPr>
          <p:cNvPr id="13" name="箭头: 下 12">
            <a:extLst>
              <a:ext uri="{FF2B5EF4-FFF2-40B4-BE49-F238E27FC236}">
                <a16:creationId xmlns="" xmlns:a16="http://schemas.microsoft.com/office/drawing/2014/main" id="{66D05B49-1869-4D4D-B945-AA11F3F838F1}"/>
              </a:ext>
            </a:extLst>
          </p:cNvPr>
          <p:cNvSpPr/>
          <p:nvPr/>
        </p:nvSpPr>
        <p:spPr>
          <a:xfrm>
            <a:off x="4109355" y="2888368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646FDAA-417D-4300-BB3E-415074AF8EAC}"/>
              </a:ext>
            </a:extLst>
          </p:cNvPr>
          <p:cNvSpPr/>
          <p:nvPr/>
        </p:nvSpPr>
        <p:spPr>
          <a:xfrm>
            <a:off x="3099706" y="3393395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表面声波</a:t>
            </a:r>
            <a:r>
              <a:rPr lang="zh-CN" altLang="en-US" sz="2000" b="1" dirty="0">
                <a:solidFill>
                  <a:srgbClr val="FFFF00"/>
                </a:solidFill>
              </a:rPr>
              <a:t>声速</a:t>
            </a:r>
            <a:r>
              <a:rPr lang="zh-CN" altLang="en-US" sz="2000" dirty="0"/>
              <a:t>改变</a:t>
            </a:r>
          </a:p>
        </p:txBody>
      </p:sp>
      <p:sp>
        <p:nvSpPr>
          <p:cNvPr id="15" name="箭头: 下 14">
            <a:extLst>
              <a:ext uri="{FF2B5EF4-FFF2-40B4-BE49-F238E27FC236}">
                <a16:creationId xmlns="" xmlns:a16="http://schemas.microsoft.com/office/drawing/2014/main" id="{9485FDE6-99F7-4735-9F97-30AA611DA9A0}"/>
              </a:ext>
            </a:extLst>
          </p:cNvPr>
          <p:cNvSpPr/>
          <p:nvPr/>
        </p:nvSpPr>
        <p:spPr>
          <a:xfrm>
            <a:off x="4109355" y="4001408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5FCA47C-0D8E-46E9-A333-9A2658E7C4E3}"/>
              </a:ext>
            </a:extLst>
          </p:cNvPr>
          <p:cNvSpPr/>
          <p:nvPr/>
        </p:nvSpPr>
        <p:spPr>
          <a:xfrm>
            <a:off x="3099704" y="4502365"/>
            <a:ext cx="237172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器件谐振</a:t>
            </a:r>
            <a:r>
              <a:rPr lang="zh-CN" altLang="en-US" sz="2000" b="1" dirty="0">
                <a:solidFill>
                  <a:srgbClr val="FFFF00"/>
                </a:solidFill>
              </a:rPr>
              <a:t>频率</a:t>
            </a:r>
            <a:r>
              <a:rPr lang="zh-CN" altLang="en-US" sz="2000" dirty="0"/>
              <a:t>改变</a:t>
            </a:r>
          </a:p>
        </p:txBody>
      </p:sp>
      <p:sp>
        <p:nvSpPr>
          <p:cNvPr id="18" name="箭头: 下 17">
            <a:extLst>
              <a:ext uri="{FF2B5EF4-FFF2-40B4-BE49-F238E27FC236}">
                <a16:creationId xmlns="" xmlns:a16="http://schemas.microsoft.com/office/drawing/2014/main" id="{F373EF93-922D-4148-9414-16AFE0C01391}"/>
              </a:ext>
            </a:extLst>
          </p:cNvPr>
          <p:cNvSpPr/>
          <p:nvPr/>
        </p:nvSpPr>
        <p:spPr>
          <a:xfrm>
            <a:off x="4109355" y="5108097"/>
            <a:ext cx="352425" cy="428625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79853B0-A057-4B41-AC47-C24C6CBBEDBF}"/>
              </a:ext>
            </a:extLst>
          </p:cNvPr>
          <p:cNvSpPr/>
          <p:nvPr/>
        </p:nvSpPr>
        <p:spPr>
          <a:xfrm>
            <a:off x="2123388" y="5605476"/>
            <a:ext cx="4324355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建立</a:t>
            </a:r>
            <a:r>
              <a:rPr lang="zh-CN" altLang="en-US" sz="2000" b="1" dirty="0">
                <a:solidFill>
                  <a:srgbClr val="FFFF00"/>
                </a:solidFill>
              </a:rPr>
              <a:t>谐振频率与环境温度</a:t>
            </a:r>
            <a:r>
              <a:rPr lang="zh-CN" altLang="en-US" sz="2000" dirty="0"/>
              <a:t>的对应关系</a:t>
            </a:r>
          </a:p>
        </p:txBody>
      </p:sp>
      <p:sp>
        <p:nvSpPr>
          <p:cNvPr id="4" name="五角星 3"/>
          <p:cNvSpPr/>
          <p:nvPr/>
        </p:nvSpPr>
        <p:spPr>
          <a:xfrm>
            <a:off x="2623457" y="5176851"/>
            <a:ext cx="476247" cy="428625"/>
          </a:xfrm>
          <a:prstGeom prst="star5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E17D315E-B6D4-4062-B79C-FAE204C1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  <a:r>
              <a:rPr lang="en-US" altLang="zh-CN" dirty="0"/>
              <a:t>——</a:t>
            </a:r>
            <a:r>
              <a:rPr lang="zh-CN" altLang="en-US" dirty="0"/>
              <a:t>国外研究现况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F4747640-A0B9-40F5-93A3-870735911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Al/128Y-LN</a:t>
            </a:r>
            <a:endParaRPr lang="zh-CN" altLang="en-US" b="1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555F3F0-40B3-4A38-832D-0C04EE4FC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2" y="1491343"/>
            <a:ext cx="3077024" cy="21526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87CBC26-30D2-4AAD-A0FB-E90FB3ED0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84" y="3599840"/>
            <a:ext cx="3272355" cy="24473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DAC1807-03BA-401B-80E8-5FB880C46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645" y="1491343"/>
            <a:ext cx="4229100" cy="35623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392990" y="4030473"/>
            <a:ext cx="1052186" cy="85177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6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B831288E-0222-4ED3-8F71-772082C77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研究背景</a:t>
            </a:r>
            <a:r>
              <a:rPr lang="en-US" altLang="zh-CN" dirty="0" smtClean="0"/>
              <a:t>——</a:t>
            </a:r>
            <a:r>
              <a:rPr lang="zh-CN" altLang="en-US" dirty="0"/>
              <a:t>目前存在的</a:t>
            </a:r>
            <a:r>
              <a:rPr lang="zh-CN" altLang="en-US" dirty="0" smtClean="0"/>
              <a:t>主要问题</a:t>
            </a:r>
            <a:endParaRPr lang="zh-CN" altLang="en-US" dirty="0"/>
          </a:p>
        </p:txBody>
      </p:sp>
      <p:sp>
        <p:nvSpPr>
          <p:cNvPr id="9" name="内容占位符 8">
            <a:extLst>
              <a:ext uri="{FF2B5EF4-FFF2-40B4-BE49-F238E27FC236}">
                <a16:creationId xmlns="" xmlns:a16="http://schemas.microsoft.com/office/drawing/2014/main" id="{3895C820-5520-44BB-A253-A3B243F83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b="1" dirty="0" smtClean="0">
                <a:solidFill>
                  <a:srgbClr val="FF0000"/>
                </a:solidFill>
              </a:rPr>
              <a:t>缺乏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LN</a:t>
            </a:r>
            <a:r>
              <a:rPr lang="zh-CN" altLang="en-US" dirty="0"/>
              <a:t>衬底材料</a:t>
            </a:r>
            <a:r>
              <a:rPr lang="zh-CN" altLang="en-US" dirty="0" smtClean="0"/>
              <a:t>制作</a:t>
            </a:r>
            <a:r>
              <a:rPr lang="en-US" altLang="zh-CN" dirty="0" smtClean="0"/>
              <a:t>SAW</a:t>
            </a:r>
            <a:r>
              <a:rPr lang="zh-CN" altLang="en-US" dirty="0"/>
              <a:t>高温传感器，达到</a:t>
            </a:r>
            <a:r>
              <a:rPr lang="zh-CN" altLang="en-US" b="1" dirty="0" smtClean="0">
                <a:solidFill>
                  <a:srgbClr val="C00000"/>
                </a:solidFill>
              </a:rPr>
              <a:t>超过</a:t>
            </a:r>
            <a:r>
              <a:rPr lang="en-US" altLang="zh-CN" b="1" dirty="0" smtClean="0">
                <a:solidFill>
                  <a:srgbClr val="C00000"/>
                </a:solidFill>
              </a:rPr>
              <a:t>400</a:t>
            </a:r>
            <a:r>
              <a:rPr lang="zh-CN" altLang="en-US" b="1" dirty="0">
                <a:solidFill>
                  <a:srgbClr val="C00000"/>
                </a:solidFill>
              </a:rPr>
              <a:t>℃</a:t>
            </a:r>
            <a:r>
              <a:rPr lang="zh-CN" altLang="en-US" dirty="0"/>
              <a:t>稳定测温的实验结果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高温下的温频关系的线性程度较差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/>
              <a:t>缺乏重复性探究实验</a:t>
            </a:r>
            <a:endParaRPr lang="en-US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RFID</a:t>
            </a:r>
            <a:r>
              <a:rPr lang="zh-CN" altLang="en-US" dirty="0"/>
              <a:t>及相应匹配电路、封装无法在高温环境下使用</a:t>
            </a:r>
          </a:p>
        </p:txBody>
      </p:sp>
    </p:spTree>
    <p:extLst>
      <p:ext uri="{BB962C8B-B14F-4D97-AF65-F5344CB8AC3E}">
        <p14:creationId xmlns:p14="http://schemas.microsoft.com/office/powerpoint/2010/main" val="141602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>
            <a:extLst>
              <a:ext uri="{FF2B5EF4-FFF2-40B4-BE49-F238E27FC236}">
                <a16:creationId xmlns:a16="http://schemas.microsoft.com/office/drawing/2014/main" xmlns="" id="{E3AFCA14-050A-44A2-B9A5-322E79BFC89B}"/>
              </a:ext>
            </a:extLst>
          </p:cNvPr>
          <p:cNvSpPr/>
          <p:nvPr/>
        </p:nvSpPr>
        <p:spPr>
          <a:xfrm>
            <a:off x="2527066" y="881324"/>
            <a:ext cx="104416" cy="5436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9050">
            <a:noFill/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2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466773-166B-48F9-8BA0-5A890F082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493D673D-EF0F-4CDE-9CB0-CF6CDF2E4B7F}"/>
              </a:ext>
            </a:extLst>
          </p:cNvPr>
          <p:cNvSpPr/>
          <p:nvPr/>
        </p:nvSpPr>
        <p:spPr>
          <a:xfrm>
            <a:off x="363538" y="1153160"/>
            <a:ext cx="8416924" cy="1010920"/>
          </a:xfrm>
          <a:prstGeom prst="roundRect">
            <a:avLst>
              <a:gd name="adj" fmla="val 28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对角圆角矩形 80">
            <a:extLst>
              <a:ext uri="{FF2B5EF4-FFF2-40B4-BE49-F238E27FC236}">
                <a16:creationId xmlns:a16="http://schemas.microsoft.com/office/drawing/2014/main" xmlns="" id="{B0DA8647-C69E-479D-A9B3-CA54BD1BA710}"/>
              </a:ext>
            </a:extLst>
          </p:cNvPr>
          <p:cNvSpPr/>
          <p:nvPr/>
        </p:nvSpPr>
        <p:spPr>
          <a:xfrm>
            <a:off x="611008" y="881324"/>
            <a:ext cx="1916058" cy="5436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81" tIns="49291" rIns="98581" bIns="49291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实施效果</a:t>
            </a:r>
          </a:p>
        </p:txBody>
      </p:sp>
    </p:spTree>
    <p:extLst>
      <p:ext uri="{BB962C8B-B14F-4D97-AF65-F5344CB8AC3E}">
        <p14:creationId xmlns:p14="http://schemas.microsoft.com/office/powerpoint/2010/main" val="26579718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研究目标：</a:t>
            </a:r>
            <a:endParaRPr lang="en-US" altLang="zh-CN" b="1" dirty="0" smtClean="0"/>
          </a:p>
          <a:p>
            <a:r>
              <a:rPr lang="zh-CN" altLang="en-US" dirty="0" smtClean="0"/>
              <a:t>设计制造能够实现室温至</a:t>
            </a:r>
            <a:r>
              <a:rPr lang="en-US" altLang="zh-CN" dirty="0" smtClean="0"/>
              <a:t>800</a:t>
            </a:r>
            <a:r>
              <a:rPr lang="zh-CN" altLang="en-US" dirty="0" smtClean="0"/>
              <a:t>℃温度测试的声表面波温度（</a:t>
            </a:r>
            <a:r>
              <a:rPr lang="en-US" altLang="zh-CN" dirty="0" smtClean="0"/>
              <a:t>SAW) </a:t>
            </a:r>
            <a:r>
              <a:rPr lang="zh-CN" altLang="en-US" dirty="0" smtClean="0"/>
              <a:t>传感器</a:t>
            </a:r>
            <a:endParaRPr lang="en-US" altLang="zh-CN" dirty="0" smtClean="0"/>
          </a:p>
          <a:p>
            <a:r>
              <a:rPr lang="zh-CN" altLang="en-US" dirty="0" smtClean="0"/>
              <a:t>设计与实现能够应用于高温下无线通信系统</a:t>
            </a:r>
            <a:endParaRPr lang="en-US" altLang="zh-CN" dirty="0" smtClean="0"/>
          </a:p>
          <a:p>
            <a:r>
              <a:rPr lang="zh-CN" altLang="en-US" dirty="0" smtClean="0"/>
              <a:t>传感器工程应用成熟性：线性特性好、重复性好、高温下稳定性好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研究内容：</a:t>
            </a:r>
            <a:endParaRPr lang="en-US" altLang="zh-CN" b="1" dirty="0" smtClean="0"/>
          </a:p>
          <a:p>
            <a:r>
              <a:rPr lang="zh-CN" altLang="en-US" dirty="0" smtClean="0"/>
              <a:t>声表面波器件基本原理</a:t>
            </a:r>
            <a:endParaRPr lang="en-US" altLang="zh-CN" dirty="0" smtClean="0"/>
          </a:p>
          <a:p>
            <a:r>
              <a:rPr lang="zh-CN" altLang="en-US" dirty="0" smtClean="0"/>
              <a:t>相关材料选择与</a:t>
            </a:r>
            <a:r>
              <a:rPr lang="en-US" altLang="zh-CN" dirty="0" smtClean="0"/>
              <a:t>SAW</a:t>
            </a:r>
            <a:r>
              <a:rPr lang="zh-CN" altLang="en-US" dirty="0" smtClean="0"/>
              <a:t>器件设计</a:t>
            </a:r>
            <a:endParaRPr lang="en-US" altLang="zh-CN" dirty="0" smtClean="0"/>
          </a:p>
          <a:p>
            <a:r>
              <a:rPr lang="en-US" altLang="zh-CN" dirty="0" smtClean="0"/>
              <a:t>MEMS</a:t>
            </a:r>
            <a:r>
              <a:rPr lang="zh-CN" altLang="en-US" dirty="0" smtClean="0"/>
              <a:t>制作工艺</a:t>
            </a:r>
            <a:endParaRPr lang="en-US" altLang="zh-CN" dirty="0" smtClean="0"/>
          </a:p>
          <a:p>
            <a:r>
              <a:rPr lang="zh-CN" altLang="en-US" dirty="0" smtClean="0"/>
              <a:t>温度测试方案设计与实现</a:t>
            </a:r>
            <a:endParaRPr lang="zh-CN" altLang="en-US" dirty="0"/>
          </a:p>
        </p:txBody>
      </p:sp>
      <p:sp>
        <p:nvSpPr>
          <p:cNvPr id="11" name="标题 2">
            <a:extLst>
              <a:ext uri="{FF2B5EF4-FFF2-40B4-BE49-F238E27FC236}">
                <a16:creationId xmlns="" xmlns:a16="http://schemas.microsoft.com/office/drawing/2014/main" id="{B831288E-0222-4ED3-8F71-772082C779E7}"/>
              </a:ext>
            </a:extLst>
          </p:cNvPr>
          <p:cNvSpPr txBox="1">
            <a:spLocks/>
          </p:cNvSpPr>
          <p:nvPr/>
        </p:nvSpPr>
        <p:spPr>
          <a:xfrm>
            <a:off x="355602" y="182857"/>
            <a:ext cx="8416925" cy="5688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研究目标与研究内容</a:t>
            </a:r>
          </a:p>
        </p:txBody>
      </p:sp>
    </p:spTree>
    <p:extLst>
      <p:ext uri="{BB962C8B-B14F-4D97-AF65-F5344CB8AC3E}">
        <p14:creationId xmlns:p14="http://schemas.microsoft.com/office/powerpoint/2010/main" val="12888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24144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单端口谐振型声表面波器件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37478" y="4336546"/>
            <a:ext cx="2336800" cy="246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图片 27">
            <a:extLst>
              <a:ext uri="{FF2B5EF4-FFF2-40B4-BE49-F238E27FC236}">
                <a16:creationId xmlns="" xmlns:a16="http://schemas.microsoft.com/office/drawing/2014/main" id="{1DC5390B-ED3F-4EF1-9F40-FFD5D32AC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0"/>
          <a:stretch>
            <a:fillRect/>
          </a:stretch>
        </p:blipFill>
        <p:spPr bwMode="auto">
          <a:xfrm>
            <a:off x="161706" y="1215168"/>
            <a:ext cx="3692043" cy="213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228">
            <a:extLst>
              <a:ext uri="{FF2B5EF4-FFF2-40B4-BE49-F238E27FC236}">
                <a16:creationId xmlns="" xmlns:a16="http://schemas.microsoft.com/office/drawing/2014/main" id="{58587853-ECD0-44EA-A82B-6D374331D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0" y="3512071"/>
            <a:ext cx="3692043" cy="214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62185E0-E40F-467F-A512-CC43DBFCBEA9}"/>
              </a:ext>
            </a:extLst>
          </p:cNvPr>
          <p:cNvSpPr txBox="1"/>
          <p:nvPr/>
        </p:nvSpPr>
        <p:spPr>
          <a:xfrm>
            <a:off x="4015673" y="1604215"/>
            <a:ext cx="51283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原理</a:t>
            </a:r>
            <a:r>
              <a:rPr lang="zh-CN" altLang="en-US" sz="2000" dirty="0"/>
              <a:t> 在信号频率不匹配时，信号经正（逆）</a:t>
            </a:r>
            <a:endParaRPr lang="en-US" altLang="zh-CN" sz="2000" dirty="0"/>
          </a:p>
          <a:p>
            <a:r>
              <a:rPr lang="zh-CN" altLang="en-US" sz="2000" dirty="0"/>
              <a:t>压电效应从端口反射回源端；信号频率匹配</a:t>
            </a:r>
            <a:endParaRPr lang="en-US" altLang="zh-CN" sz="2000" dirty="0"/>
          </a:p>
          <a:p>
            <a:r>
              <a:rPr lang="zh-CN" altLang="en-US" sz="2000" dirty="0"/>
              <a:t>时，在谐振腔内形成驻波，能量以电阻为载</a:t>
            </a:r>
            <a:endParaRPr lang="en-US" altLang="zh-CN" sz="2000" dirty="0"/>
          </a:p>
          <a:p>
            <a:r>
              <a:rPr lang="zh-CN" altLang="en-US" sz="2000" dirty="0"/>
              <a:t>体消耗。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6174B3F-A36D-4ACB-8124-7677CF5042BB}"/>
              </a:ext>
            </a:extLst>
          </p:cNvPr>
          <p:cNvSpPr txBox="1"/>
          <p:nvPr/>
        </p:nvSpPr>
        <p:spPr>
          <a:xfrm>
            <a:off x="4015673" y="3604093"/>
            <a:ext cx="37657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</a:rPr>
              <a:t>a    </a:t>
            </a:r>
            <a:r>
              <a:rPr lang="zh-CN" altLang="en-US" sz="2000" dirty="0"/>
              <a:t>叉指换能器指宽</a:t>
            </a:r>
            <a:r>
              <a:rPr lang="en-US" altLang="zh-CN" sz="2000" dirty="0"/>
              <a:t>/</a:t>
            </a:r>
            <a:r>
              <a:rPr lang="zh-CN" altLang="en-US" sz="2000" dirty="0"/>
              <a:t>反射栅指宽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λ    </a:t>
            </a:r>
            <a:r>
              <a:rPr lang="en-US" altLang="zh-CN" sz="2000" dirty="0"/>
              <a:t>(4a) </a:t>
            </a:r>
            <a:r>
              <a:rPr lang="zh-CN" altLang="en-US" sz="2000" dirty="0"/>
              <a:t>声表面波波长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W</a:t>
            </a:r>
            <a:r>
              <a:rPr lang="en-US" altLang="zh-CN" sz="2000" dirty="0"/>
              <a:t>   </a:t>
            </a:r>
            <a:r>
              <a:rPr lang="zh-CN" altLang="en-US" sz="2000" dirty="0"/>
              <a:t>声孔径大小</a:t>
            </a:r>
            <a:r>
              <a:rPr lang="en-US" altLang="zh-CN" sz="2000" dirty="0"/>
              <a:t> </a:t>
            </a:r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N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p</a:t>
            </a:r>
            <a:r>
              <a:rPr lang="en-US" altLang="zh-CN" sz="2000" dirty="0"/>
              <a:t>  </a:t>
            </a:r>
            <a:r>
              <a:rPr lang="zh-CN" altLang="en-US" sz="2000" dirty="0"/>
              <a:t>叉指换能器对数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N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g</a:t>
            </a:r>
            <a:r>
              <a:rPr lang="en-US" altLang="zh-CN" sz="2000" dirty="0"/>
              <a:t>  </a:t>
            </a:r>
            <a:r>
              <a:rPr lang="zh-CN" altLang="en-US" sz="2000" dirty="0"/>
              <a:t>反射栅对数</a:t>
            </a:r>
            <a:endParaRPr lang="en-US" altLang="zh-CN" sz="2000" dirty="0"/>
          </a:p>
          <a:p>
            <a:r>
              <a:rPr lang="en-US" altLang="zh-CN" sz="2000" b="1" dirty="0">
                <a:solidFill>
                  <a:schemeClr val="accent1"/>
                </a:solidFill>
              </a:rPr>
              <a:t>L</a:t>
            </a:r>
            <a:r>
              <a:rPr lang="en-US" altLang="zh-CN" sz="2000" b="1" baseline="-25000" dirty="0">
                <a:solidFill>
                  <a:schemeClr val="accent1"/>
                </a:solidFill>
              </a:rPr>
              <a:t>g</a:t>
            </a:r>
            <a:r>
              <a:rPr lang="en-US" altLang="zh-CN" sz="2000" dirty="0"/>
              <a:t>   </a:t>
            </a:r>
            <a:r>
              <a:rPr lang="zh-CN" altLang="en-US" sz="2000" dirty="0"/>
              <a:t>叉指换能器与反射栅间隔</a:t>
            </a:r>
          </a:p>
        </p:txBody>
      </p:sp>
    </p:spTree>
    <p:extLst>
      <p:ext uri="{BB962C8B-B14F-4D97-AF65-F5344CB8AC3E}">
        <p14:creationId xmlns:p14="http://schemas.microsoft.com/office/powerpoint/2010/main" val="211554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0F81CF48-61BD-492F-A3FE-58BF11B2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声表面波器件</a:t>
            </a:r>
            <a:r>
              <a:rPr lang="en-US" altLang="zh-CN" dirty="0"/>
              <a:t>——</a:t>
            </a:r>
            <a:r>
              <a:rPr lang="zh-CN" altLang="en-US" dirty="0"/>
              <a:t>材料选取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="" xmlns:a16="http://schemas.microsoft.com/office/drawing/2014/main" id="{2D9D31FD-FBC7-4452-B99B-2A4A124CF76E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61950" y="944563"/>
          <a:ext cx="8415525" cy="44386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1209">
                  <a:extLst>
                    <a:ext uri="{9D8B030D-6E8A-4147-A177-3AD203B41FA5}">
                      <a16:colId xmlns="" xmlns:a16="http://schemas.microsoft.com/office/drawing/2014/main" val="1639254604"/>
                    </a:ext>
                  </a:extLst>
                </a:gridCol>
                <a:gridCol w="1009620">
                  <a:extLst>
                    <a:ext uri="{9D8B030D-6E8A-4147-A177-3AD203B41FA5}">
                      <a16:colId xmlns="" xmlns:a16="http://schemas.microsoft.com/office/drawing/2014/main" val="3883048923"/>
                    </a:ext>
                  </a:extLst>
                </a:gridCol>
                <a:gridCol w="1009620">
                  <a:extLst>
                    <a:ext uri="{9D8B030D-6E8A-4147-A177-3AD203B41FA5}">
                      <a16:colId xmlns="" xmlns:a16="http://schemas.microsoft.com/office/drawing/2014/main" val="1518602483"/>
                    </a:ext>
                  </a:extLst>
                </a:gridCol>
                <a:gridCol w="1009620">
                  <a:extLst>
                    <a:ext uri="{9D8B030D-6E8A-4147-A177-3AD203B41FA5}">
                      <a16:colId xmlns="" xmlns:a16="http://schemas.microsoft.com/office/drawing/2014/main" val="1135143761"/>
                    </a:ext>
                  </a:extLst>
                </a:gridCol>
                <a:gridCol w="1066216">
                  <a:extLst>
                    <a:ext uri="{9D8B030D-6E8A-4147-A177-3AD203B41FA5}">
                      <a16:colId xmlns="" xmlns:a16="http://schemas.microsoft.com/office/drawing/2014/main" val="634612455"/>
                    </a:ext>
                  </a:extLst>
                </a:gridCol>
                <a:gridCol w="1009620">
                  <a:extLst>
                    <a:ext uri="{9D8B030D-6E8A-4147-A177-3AD203B41FA5}">
                      <a16:colId xmlns="" xmlns:a16="http://schemas.microsoft.com/office/drawing/2014/main" val="145757160"/>
                    </a:ext>
                  </a:extLst>
                </a:gridCol>
                <a:gridCol w="1009620">
                  <a:extLst>
                    <a:ext uri="{9D8B030D-6E8A-4147-A177-3AD203B41FA5}">
                      <a16:colId xmlns="" xmlns:a16="http://schemas.microsoft.com/office/drawing/2014/main" val="1700544151"/>
                    </a:ext>
                  </a:extLst>
                </a:gridCol>
              </a:tblGrid>
              <a:tr h="6072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材料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石英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铌酸锂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钽酸锂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氧化锌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硅酸镓镧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磷酸镓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3890923940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相变</a:t>
                      </a:r>
                      <a:r>
                        <a:rPr lang="en-US" sz="1600" kern="0" dirty="0">
                          <a:effectLst/>
                        </a:rPr>
                        <a:t>(</a:t>
                      </a:r>
                      <a:r>
                        <a:rPr lang="zh-CN" sz="1600" kern="0" dirty="0">
                          <a:effectLst/>
                        </a:rPr>
                        <a:t>从室温到熔点</a:t>
                      </a:r>
                      <a:r>
                        <a:rPr lang="en-US" sz="1600" kern="0" dirty="0">
                          <a:effectLst/>
                        </a:rPr>
                        <a:t>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3611103664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相变温度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573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1140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605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1470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970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1020417628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硬度</a:t>
                      </a:r>
                      <a:r>
                        <a:rPr lang="en-US" sz="1600" kern="0">
                          <a:effectLst/>
                        </a:rPr>
                        <a:t>(</a:t>
                      </a:r>
                      <a:r>
                        <a:rPr lang="zh-CN" sz="1600" kern="0">
                          <a:effectLst/>
                        </a:rPr>
                        <a:t>莫氏</a:t>
                      </a:r>
                      <a:r>
                        <a:rPr lang="en-US" sz="1600" kern="0">
                          <a:effectLst/>
                        </a:rPr>
                        <a:t>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1150359772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延迟温度系数</a:t>
                      </a:r>
                      <a:r>
                        <a:rPr lang="en-US" sz="1600" kern="0">
                          <a:effectLst/>
                        </a:rPr>
                        <a:t>(ppm)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-74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-40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-20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3061032251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机电耦合系数</a:t>
                      </a:r>
                      <a:r>
                        <a:rPr lang="en-US" sz="1600" kern="0">
                          <a:effectLst/>
                        </a:rPr>
                        <a:t>(%)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5.6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685810249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相速度</a:t>
                      </a:r>
                      <a:r>
                        <a:rPr lang="en-US" sz="1600" kern="0">
                          <a:effectLst/>
                        </a:rPr>
                        <a:t>(m/s)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3800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4000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3400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3200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2700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2900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3954038845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介电常数</a:t>
                      </a:r>
                      <a:r>
                        <a:rPr lang="en-US" sz="1600" kern="0">
                          <a:effectLst/>
                        </a:rPr>
                        <a:t>ε11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4.423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41.9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1.7-2.5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449725043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弹性常数</a:t>
                      </a:r>
                      <a:r>
                        <a:rPr lang="en-US" sz="1600" kern="0">
                          <a:effectLst/>
                        </a:rPr>
                        <a:t>c66(Gpa)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39.986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89.3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93.31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0.4247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42.35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22.38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1375264948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压电常数</a:t>
                      </a:r>
                      <a:r>
                        <a:rPr lang="en-US" sz="1600" kern="0">
                          <a:effectLst/>
                        </a:rPr>
                        <a:t>e11(C/m²)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0.17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1.849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-0.45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0.21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2596659073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密度</a:t>
                      </a:r>
                      <a:r>
                        <a:rPr lang="en-US" sz="1600" kern="0">
                          <a:effectLst/>
                        </a:rPr>
                        <a:t>(g/cm³)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2.64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4.64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7.46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5.606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5.75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3.57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2643452055"/>
                  </a:ext>
                </a:extLst>
              </a:tr>
              <a:tr h="361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</a:rPr>
                        <a:t>热膨胀系数</a:t>
                      </a:r>
                      <a:r>
                        <a:rPr lang="en-US" sz="1600" kern="0">
                          <a:effectLst/>
                        </a:rPr>
                        <a:t>a11</a:t>
                      </a:r>
                      <a:r>
                        <a:rPr lang="zh-CN" sz="1600" kern="0">
                          <a:effectLst/>
                        </a:rPr>
                        <a:t>（</a:t>
                      </a:r>
                      <a:r>
                        <a:rPr lang="en-US" sz="1600" kern="0">
                          <a:effectLst/>
                        </a:rPr>
                        <a:t>10―⁶</a:t>
                      </a:r>
                      <a:r>
                        <a:rPr lang="zh-CN" sz="1600" kern="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13.77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15.4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16.1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6.5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5.15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*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76812" marR="76812" marT="0" marB="0" anchor="ctr"/>
                </a:tc>
                <a:extLst>
                  <a:ext uri="{0D108BD9-81ED-4DB2-BD59-A6C34878D82A}">
                    <a16:rowId xmlns="" xmlns:a16="http://schemas.microsoft.com/office/drawing/2014/main" val="3631749925"/>
                  </a:ext>
                </a:extLst>
              </a:tr>
            </a:tbl>
          </a:graphicData>
        </a:graphic>
      </p:graphicFrame>
      <p:sp>
        <p:nvSpPr>
          <p:cNvPr id="2" name="椭圆 1"/>
          <p:cNvSpPr/>
          <p:nvPr/>
        </p:nvSpPr>
        <p:spPr>
          <a:xfrm>
            <a:off x="3733800" y="1737360"/>
            <a:ext cx="1036320" cy="71628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7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制作工艺与测试平台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129823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制作工艺</a:t>
            </a:r>
            <a:r>
              <a:rPr lang="en-US" altLang="zh-CN" dirty="0"/>
              <a:t>——SAW</a:t>
            </a:r>
            <a:r>
              <a:rPr lang="zh-CN" altLang="en-US" dirty="0"/>
              <a:t>器件制作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光刻显影后效果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D4CE0C3C-47D3-4455-AB34-8268314DB49D}" type="slidenum">
              <a:rPr lang="en-US" altLang="zh-CN" smtClean="0"/>
              <a:pPr/>
              <a:t>35</a:t>
            </a:fld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sz="quarter" idx="4294967295"/>
          </p:nvPr>
        </p:nvSpPr>
        <p:spPr>
          <a:xfrm>
            <a:off x="5032689" y="945102"/>
            <a:ext cx="4032250" cy="4826000"/>
          </a:xfrm>
        </p:spPr>
        <p:txBody>
          <a:bodyPr/>
          <a:lstStyle/>
          <a:p>
            <a:r>
              <a:rPr lang="zh-CN" altLang="en-US" dirty="0"/>
              <a:t>溅射剥离后效果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5602" y="1702169"/>
            <a:ext cx="3630884" cy="4474798"/>
            <a:chOff x="262393" y="2235200"/>
            <a:chExt cx="3630884" cy="44747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57613" y="2755206"/>
              <a:ext cx="4160043" cy="3120032"/>
            </a:xfrm>
            <a:prstGeom prst="rect">
              <a:avLst/>
            </a:prstGeom>
          </p:spPr>
        </p:pic>
        <p:cxnSp>
          <p:nvCxnSpPr>
            <p:cNvPr id="10" name="直接箭头连接符 9"/>
            <p:cNvCxnSpPr/>
            <p:nvPr/>
          </p:nvCxnSpPr>
          <p:spPr>
            <a:xfrm>
              <a:off x="1997476" y="4346222"/>
              <a:ext cx="280918" cy="434024"/>
            </a:xfrm>
            <a:prstGeom prst="straightConnector1">
              <a:avLst/>
            </a:prstGeom>
            <a:ln w="317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167" y="4798184"/>
              <a:ext cx="2378110" cy="1911814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1633491" y="3994951"/>
              <a:ext cx="523783" cy="320271"/>
            </a:xfrm>
            <a:prstGeom prst="ellipse">
              <a:avLst/>
            </a:prstGeom>
            <a:noFill/>
            <a:ln w="31750">
              <a:solidFill>
                <a:schemeClr val="accent1">
                  <a:alpha val="9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2885242" y="6196614"/>
              <a:ext cx="230820" cy="887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806522" y="5827282"/>
              <a:ext cx="619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accent1"/>
                  </a:solidFill>
                </a:rPr>
                <a:t>2μm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9218" name="图片 20">
            <a:extLst>
              <a:ext uri="{FF2B5EF4-FFF2-40B4-BE49-F238E27FC236}">
                <a16:creationId xmlns="" xmlns:a16="http://schemas.microsoft.com/office/drawing/2014/main" id="{403D6428-5F80-4967-8DEE-5E46751CE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89943" y="2184483"/>
            <a:ext cx="4203482" cy="314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40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0B8ECF1-F668-4071-A6FD-425D2AA93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测试平台</a:t>
            </a:r>
            <a:r>
              <a:rPr lang="en-US" altLang="zh-CN" dirty="0"/>
              <a:t>——</a:t>
            </a:r>
            <a:r>
              <a:rPr lang="zh-CN" altLang="en-US" dirty="0"/>
              <a:t>高温测试</a:t>
            </a:r>
          </a:p>
        </p:txBody>
      </p:sp>
      <p:pic>
        <p:nvPicPr>
          <p:cNvPr id="6146" name="图片 261">
            <a:extLst>
              <a:ext uri="{FF2B5EF4-FFF2-40B4-BE49-F238E27FC236}">
                <a16:creationId xmlns="" xmlns:a16="http://schemas.microsoft.com/office/drawing/2014/main" id="{D5209A11-21A4-4370-8C60-758AD3C32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" y="1244806"/>
            <a:ext cx="6427788" cy="481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箭头: 右 5">
            <a:extLst>
              <a:ext uri="{FF2B5EF4-FFF2-40B4-BE49-F238E27FC236}">
                <a16:creationId xmlns="" xmlns:a16="http://schemas.microsoft.com/office/drawing/2014/main" id="{3A7DF653-03BC-4767-8655-DA151E2D6D58}"/>
              </a:ext>
            </a:extLst>
          </p:cNvPr>
          <p:cNvSpPr/>
          <p:nvPr/>
        </p:nvSpPr>
        <p:spPr>
          <a:xfrm rot="2146102">
            <a:off x="3531653" y="2272692"/>
            <a:ext cx="1200150" cy="8947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258D759-4CDD-4268-86D1-559B63A24C67}"/>
              </a:ext>
            </a:extLst>
          </p:cNvPr>
          <p:cNvSpPr/>
          <p:nvPr/>
        </p:nvSpPr>
        <p:spPr>
          <a:xfrm>
            <a:off x="1474128" y="1664153"/>
            <a:ext cx="2057400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Muffle furnace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箭头: 右 8">
            <a:extLst>
              <a:ext uri="{FF2B5EF4-FFF2-40B4-BE49-F238E27FC236}">
                <a16:creationId xmlns="" xmlns:a16="http://schemas.microsoft.com/office/drawing/2014/main" id="{F6675031-DACF-4657-9078-D1D59192B023}"/>
              </a:ext>
            </a:extLst>
          </p:cNvPr>
          <p:cNvSpPr/>
          <p:nvPr/>
        </p:nvSpPr>
        <p:spPr>
          <a:xfrm rot="5400000">
            <a:off x="1990835" y="3428603"/>
            <a:ext cx="495079" cy="10059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D836EC-6512-4885-A906-8221745BD9A1}"/>
              </a:ext>
            </a:extLst>
          </p:cNvPr>
          <p:cNvSpPr/>
          <p:nvPr/>
        </p:nvSpPr>
        <p:spPr>
          <a:xfrm>
            <a:off x="1812423" y="2749083"/>
            <a:ext cx="952501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VNA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="" xmlns:a16="http://schemas.microsoft.com/office/drawing/2014/main" id="{CF722D00-F5BF-46DE-ADAF-839EEEB011E4}"/>
              </a:ext>
            </a:extLst>
          </p:cNvPr>
          <p:cNvSpPr/>
          <p:nvPr/>
        </p:nvSpPr>
        <p:spPr>
          <a:xfrm rot="18705638">
            <a:off x="2929309" y="4832122"/>
            <a:ext cx="787760" cy="889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74B74AF-5E53-4589-9319-0B50D5D6E541}"/>
              </a:ext>
            </a:extLst>
          </p:cNvPr>
          <p:cNvSpPr/>
          <p:nvPr/>
        </p:nvSpPr>
        <p:spPr>
          <a:xfrm>
            <a:off x="1777672" y="5267089"/>
            <a:ext cx="1250022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adapter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="" xmlns:a16="http://schemas.microsoft.com/office/drawing/2014/main" id="{7A388126-F2FA-4EC8-8DB7-A0D3709BEDB2}"/>
              </a:ext>
            </a:extLst>
          </p:cNvPr>
          <p:cNvSpPr/>
          <p:nvPr/>
        </p:nvSpPr>
        <p:spPr>
          <a:xfrm rot="13103183">
            <a:off x="4469748" y="4788134"/>
            <a:ext cx="787760" cy="889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3ECF5FF-C208-4AC4-9544-153325461B4F}"/>
              </a:ext>
            </a:extLst>
          </p:cNvPr>
          <p:cNvSpPr/>
          <p:nvPr/>
        </p:nvSpPr>
        <p:spPr>
          <a:xfrm>
            <a:off x="5272751" y="5071849"/>
            <a:ext cx="1250022" cy="371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</a:rPr>
              <a:t>Pt cable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01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 noChangeAspect="1"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>
            <a:spLocks/>
          </p:cNvSpPr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 noChangeAspect="1"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 noChangeAspect="1"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制作工艺</a:t>
            </a:r>
          </a:p>
        </p:txBody>
      </p:sp>
      <p:sp>
        <p:nvSpPr>
          <p:cNvPr id="23" name="Freeform 10"/>
          <p:cNvSpPr>
            <a:spLocks noChangeAspect="1"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 noChangeAspect="1"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232441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AAF8ED45-08AA-44FD-938B-C15656590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温频特性测试</a:t>
            </a:r>
            <a:r>
              <a:rPr lang="en-US" altLang="zh-CN" dirty="0"/>
              <a:t>——</a:t>
            </a:r>
            <a:r>
              <a:rPr lang="zh-CN" altLang="en-US" dirty="0"/>
              <a:t>高温测试（重复性与稳定性）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509AC12-8549-4C81-A4FA-218CBA705DA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516565" y="1918170"/>
            <a:ext cx="3255962" cy="330517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dirty="0" smtClean="0"/>
              <a:t>SAW</a:t>
            </a:r>
            <a:r>
              <a:rPr lang="zh-CN" altLang="en-US" dirty="0"/>
              <a:t>传感器最高测量温度已经达到</a:t>
            </a:r>
            <a:r>
              <a:rPr lang="en-US" altLang="zh-CN" dirty="0"/>
              <a:t>800</a:t>
            </a:r>
            <a:r>
              <a:rPr lang="zh-CN" altLang="en-US" dirty="0"/>
              <a:t>度，</a:t>
            </a:r>
            <a:r>
              <a:rPr lang="zh-CN" altLang="en-US" b="1" dirty="0">
                <a:solidFill>
                  <a:srgbClr val="FF0000"/>
                </a:solidFill>
              </a:rPr>
              <a:t>打破了之前的</a:t>
            </a:r>
            <a:r>
              <a:rPr lang="zh-CN" altLang="en-US" b="1" dirty="0" smtClean="0">
                <a:solidFill>
                  <a:srgbClr val="FF0000"/>
                </a:solidFill>
              </a:rPr>
              <a:t>记录。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p"/>
            </a:pPr>
            <a:r>
              <a:rPr lang="zh-CN" altLang="en-US" dirty="0"/>
              <a:t>测量误差小于 </a:t>
            </a:r>
            <a:r>
              <a:rPr lang="en-US" altLang="zh-CN" dirty="0"/>
              <a:t>1%</a:t>
            </a:r>
            <a:r>
              <a:rPr lang="zh-CN" altLang="en-US" dirty="0"/>
              <a:t>，整体表现出一定重复性。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p"/>
            </a:pPr>
            <a:r>
              <a:rPr lang="zh-CN" altLang="en-US" dirty="0"/>
              <a:t>在高温下表现出一定的稳定性。</a:t>
            </a:r>
          </a:p>
        </p:txBody>
      </p:sp>
      <p:pic>
        <p:nvPicPr>
          <p:cNvPr id="17410" name="图片 18">
            <a:extLst>
              <a:ext uri="{FF2B5EF4-FFF2-40B4-BE49-F238E27FC236}">
                <a16:creationId xmlns="" xmlns:a16="http://schemas.microsoft.com/office/drawing/2014/main" id="{DE7C7F01-1486-4119-9C11-12756C0C1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" y="1391530"/>
            <a:ext cx="25273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2">
            <a:extLst>
              <a:ext uri="{FF2B5EF4-FFF2-40B4-BE49-F238E27FC236}">
                <a16:creationId xmlns="" xmlns:a16="http://schemas.microsoft.com/office/drawing/2014/main" id="{76D17C2B-4E66-4D6E-BEA8-FED7F13C5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74" y="1391034"/>
            <a:ext cx="25400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1BA8F48-8A49-4DD4-99CE-631F7F01BED2}"/>
              </a:ext>
            </a:extLst>
          </p:cNvPr>
          <p:cNvSpPr/>
          <p:nvPr/>
        </p:nvSpPr>
        <p:spPr>
          <a:xfrm>
            <a:off x="189499" y="3378925"/>
            <a:ext cx="48117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初始频率为</a:t>
            </a:r>
            <a:r>
              <a:rPr lang="en-US" altLang="zh-CN" sz="1600" dirty="0"/>
              <a:t>415.75MHz,</a:t>
            </a:r>
            <a:r>
              <a:rPr lang="zh-CN" altLang="en-US" sz="1600" dirty="0"/>
              <a:t>温度频率系数为</a:t>
            </a:r>
            <a:r>
              <a:rPr lang="en-US" altLang="zh-CN" sz="1600" dirty="0"/>
              <a:t>-2.97KHz/</a:t>
            </a:r>
            <a:r>
              <a:rPr lang="zh-CN" altLang="en-US" sz="1600" dirty="0"/>
              <a:t>℃</a:t>
            </a:r>
          </a:p>
        </p:txBody>
      </p:sp>
      <p:pic>
        <p:nvPicPr>
          <p:cNvPr id="17412" name="图片 23">
            <a:extLst>
              <a:ext uri="{FF2B5EF4-FFF2-40B4-BE49-F238E27FC236}">
                <a16:creationId xmlns="" xmlns:a16="http://schemas.microsoft.com/office/drawing/2014/main" id="{147C2690-C47D-4EBF-87D7-4DFC90ACA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5" y="4171706"/>
            <a:ext cx="2533650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4">
            <a:extLst>
              <a:ext uri="{FF2B5EF4-FFF2-40B4-BE49-F238E27FC236}">
                <a16:creationId xmlns="" xmlns:a16="http://schemas.microsoft.com/office/drawing/2014/main" id="{9FED6581-6357-4596-BCC4-6288F18CF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355" y="4198942"/>
            <a:ext cx="2397125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1632768" y="2422525"/>
            <a:ext cx="751562" cy="66109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5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E4FCF4F-E997-48C4-9E9E-181FA37FB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SAW</a:t>
            </a:r>
            <a:r>
              <a:rPr lang="zh-CN" altLang="en-US" dirty="0" smtClean="0"/>
              <a:t>器件有</a:t>
            </a:r>
            <a:r>
              <a:rPr lang="zh-CN" altLang="en-US" dirty="0"/>
              <a:t>无</a:t>
            </a:r>
            <a:r>
              <a:rPr lang="zh-CN" altLang="en-US" dirty="0" smtClean="0"/>
              <a:t>钝化比较 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95DB709-4743-45C7-96C3-FAC7220389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850</a:t>
            </a:r>
            <a:r>
              <a:rPr lang="zh-CN" altLang="en-US" dirty="0"/>
              <a:t>℃高温处理</a:t>
            </a:r>
            <a:r>
              <a:rPr lang="zh-CN" altLang="en-US" dirty="0" smtClean="0"/>
              <a:t>前</a:t>
            </a:r>
            <a:endParaRPr lang="zh-CN" alt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="" xmlns:a16="http://schemas.microsoft.com/office/drawing/2014/main" id="{C448BD65-7038-4D09-9473-7EF6174846A3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880676" y="945102"/>
            <a:ext cx="4032250" cy="4826000"/>
          </a:xfrm>
        </p:spPr>
        <p:txBody>
          <a:bodyPr/>
          <a:lstStyle/>
          <a:p>
            <a:r>
              <a:rPr lang="en-US" altLang="zh-CN" dirty="0"/>
              <a:t>850</a:t>
            </a:r>
            <a:r>
              <a:rPr lang="zh-CN" altLang="en-US" dirty="0"/>
              <a:t>℃高温处理后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1266" name="图片 25">
            <a:extLst>
              <a:ext uri="{FF2B5EF4-FFF2-40B4-BE49-F238E27FC236}">
                <a16:creationId xmlns="" xmlns:a16="http://schemas.microsoft.com/office/drawing/2014/main" id="{3601AB73-4E93-4B99-9AA2-D6DEDBAC4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37" y="1709466"/>
            <a:ext cx="2669351" cy="200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26">
            <a:extLst>
              <a:ext uri="{FF2B5EF4-FFF2-40B4-BE49-F238E27FC236}">
                <a16:creationId xmlns="" xmlns:a16="http://schemas.microsoft.com/office/drawing/2014/main" id="{A211DCBB-3404-4E27-9345-FD400F25E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075" y="1709466"/>
            <a:ext cx="2674790" cy="200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227744" y="2353381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（无钝化层）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10" name="图片 6">
            <a:extLst>
              <a:ext uri="{FF2B5EF4-FFF2-40B4-BE49-F238E27FC236}">
                <a16:creationId xmlns="" xmlns:a16="http://schemas.microsoft.com/office/drawing/2014/main" id="{2E1724AD-F6F7-4C74-8BAB-1C00A075B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98" y="3940946"/>
            <a:ext cx="2444691" cy="183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>
            <a:extLst>
              <a:ext uri="{FF2B5EF4-FFF2-40B4-BE49-F238E27FC236}">
                <a16:creationId xmlns="" xmlns:a16="http://schemas.microsoft.com/office/drawing/2014/main" id="{8B1C2707-6B6F-43BC-AD7F-13ABB4642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075" y="3940946"/>
            <a:ext cx="2444690" cy="183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121424" y="4594750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2060"/>
                </a:solidFill>
              </a:rPr>
              <a:t>（有钝化层） 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55537" y="3364377"/>
            <a:ext cx="4357389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钝化层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SAW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起到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了保护作用！</a:t>
            </a:r>
            <a:endParaRPr 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7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讲解视频小微</a:t>
            </a:r>
            <a:r>
              <a:rPr lang="zh-CN" altLang="en-US" dirty="0" smtClean="0"/>
              <a:t>课</a:t>
            </a:r>
            <a:endParaRPr lang="zh-CN" altLang="en-US" dirty="0"/>
          </a:p>
        </p:txBody>
      </p:sp>
      <p:pic>
        <p:nvPicPr>
          <p:cNvPr id="5" name="MyVideo_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36" y="751684"/>
            <a:ext cx="9144000" cy="514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1391" y="6091504"/>
            <a:ext cx="362150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模板</a:t>
            </a:r>
            <a:r>
              <a:rPr lang="zh-CN" altLang="en-US" dirty="0" smtClean="0"/>
              <a:t>下载</a:t>
            </a:r>
            <a:r>
              <a:rPr lang="zh-CN" altLang="en-US" dirty="0"/>
              <a:t> </a:t>
            </a:r>
            <a:r>
              <a:rPr lang="zh-CN" altLang="en-US" dirty="0" smtClean="0"/>
              <a:t>http</a:t>
            </a:r>
            <a:r>
              <a:rPr lang="zh-CN" altLang="en-US" dirty="0"/>
              <a:t>://km2000.us/jiaoda/</a:t>
            </a:r>
          </a:p>
        </p:txBody>
      </p:sp>
      <p:sp>
        <p:nvSpPr>
          <p:cNvPr id="6" name="矩形 5"/>
          <p:cNvSpPr/>
          <p:nvPr/>
        </p:nvSpPr>
        <p:spPr>
          <a:xfrm>
            <a:off x="5522496" y="18389"/>
            <a:ext cx="362150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模板</a:t>
            </a:r>
            <a:r>
              <a:rPr lang="zh-CN" altLang="en-US" dirty="0" smtClean="0"/>
              <a:t>下载</a:t>
            </a:r>
            <a:r>
              <a:rPr lang="zh-CN" altLang="en-US" dirty="0"/>
              <a:t> </a:t>
            </a:r>
            <a:r>
              <a:rPr lang="zh-CN" altLang="en-US" dirty="0" smtClean="0"/>
              <a:t>http</a:t>
            </a:r>
            <a:r>
              <a:rPr lang="zh-CN" altLang="en-US" dirty="0"/>
              <a:t>://km2000.us/jiaoda/</a:t>
            </a:r>
          </a:p>
        </p:txBody>
      </p:sp>
    </p:spTree>
    <p:extLst>
      <p:ext uri="{BB962C8B-B14F-4D97-AF65-F5344CB8AC3E}">
        <p14:creationId xmlns:p14="http://schemas.microsoft.com/office/powerpoint/2010/main" val="351242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0"/>
          <p:cNvSpPr>
            <a:spLocks/>
          </p:cNvSpPr>
          <p:nvPr userDrawn="1"/>
        </p:nvSpPr>
        <p:spPr bwMode="auto">
          <a:xfrm>
            <a:off x="1841535" y="1367357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71646" y="1303550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2534033" y="1711215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15073" y="1274734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研究背景、目标与内容</a:t>
            </a:r>
          </a:p>
        </p:txBody>
      </p:sp>
      <p:sp>
        <p:nvSpPr>
          <p:cNvPr id="13" name="Freeform 10"/>
          <p:cNvSpPr>
            <a:spLocks/>
          </p:cNvSpPr>
          <p:nvPr userDrawn="1"/>
        </p:nvSpPr>
        <p:spPr bwMode="auto">
          <a:xfrm>
            <a:off x="1841535" y="2287330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2071646" y="2223523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13" idx="6"/>
          </p:cNvCxnSpPr>
          <p:nvPr/>
        </p:nvCxnSpPr>
        <p:spPr>
          <a:xfrm>
            <a:off x="2534033" y="2631188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915073" y="2194707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理论分析与器件设计</a:t>
            </a:r>
          </a:p>
        </p:txBody>
      </p:sp>
      <p:sp>
        <p:nvSpPr>
          <p:cNvPr id="18" name="Freeform 10"/>
          <p:cNvSpPr>
            <a:spLocks/>
          </p:cNvSpPr>
          <p:nvPr userDrawn="1"/>
        </p:nvSpPr>
        <p:spPr bwMode="auto">
          <a:xfrm>
            <a:off x="1841535" y="3207303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19" name="文本框 18"/>
          <p:cNvSpPr txBox="1"/>
          <p:nvPr userDrawn="1"/>
        </p:nvSpPr>
        <p:spPr>
          <a:xfrm>
            <a:off x="2071646" y="3143496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8" idx="6"/>
          </p:cNvCxnSpPr>
          <p:nvPr/>
        </p:nvCxnSpPr>
        <p:spPr>
          <a:xfrm>
            <a:off x="2534033" y="3551161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915073" y="3114680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材料选择与制作工艺</a:t>
            </a:r>
          </a:p>
        </p:txBody>
      </p:sp>
      <p:sp>
        <p:nvSpPr>
          <p:cNvPr id="23" name="Freeform 10"/>
          <p:cNvSpPr>
            <a:spLocks/>
          </p:cNvSpPr>
          <p:nvPr userDrawn="1"/>
        </p:nvSpPr>
        <p:spPr bwMode="auto">
          <a:xfrm>
            <a:off x="1841535" y="4127276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2071646" y="4063469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3" idx="6"/>
          </p:cNvCxnSpPr>
          <p:nvPr/>
        </p:nvCxnSpPr>
        <p:spPr>
          <a:xfrm>
            <a:off x="2534033" y="4471134"/>
            <a:ext cx="4500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15073" y="4034653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特性测试</a:t>
            </a:r>
          </a:p>
        </p:txBody>
      </p:sp>
      <p:sp>
        <p:nvSpPr>
          <p:cNvPr id="33" name="Freeform 10"/>
          <p:cNvSpPr>
            <a:spLocks/>
          </p:cNvSpPr>
          <p:nvPr userDrawn="1"/>
        </p:nvSpPr>
        <p:spPr bwMode="auto">
          <a:xfrm>
            <a:off x="1841535" y="5047251"/>
            <a:ext cx="843427" cy="343858"/>
          </a:xfrm>
          <a:custGeom>
            <a:avLst/>
            <a:gdLst>
              <a:gd name="T0" fmla="*/ 3120 w 3800"/>
              <a:gd name="T1" fmla="*/ 0 h 1532"/>
              <a:gd name="T2" fmla="*/ 682 w 3800"/>
              <a:gd name="T3" fmla="*/ 0 h 1532"/>
              <a:gd name="T4" fmla="*/ 682 w 3800"/>
              <a:gd name="T5" fmla="*/ 284 h 1532"/>
              <a:gd name="T6" fmla="*/ 0 w 3800"/>
              <a:gd name="T7" fmla="*/ 766 h 1532"/>
              <a:gd name="T8" fmla="*/ 682 w 3800"/>
              <a:gd name="T9" fmla="*/ 1248 h 1532"/>
              <a:gd name="T10" fmla="*/ 682 w 3800"/>
              <a:gd name="T11" fmla="*/ 1532 h 1532"/>
              <a:gd name="T12" fmla="*/ 3120 w 3800"/>
              <a:gd name="T13" fmla="*/ 1532 h 1532"/>
              <a:gd name="T14" fmla="*/ 3120 w 3800"/>
              <a:gd name="T15" fmla="*/ 1248 h 1532"/>
              <a:gd name="T16" fmla="*/ 3800 w 3800"/>
              <a:gd name="T17" fmla="*/ 766 h 1532"/>
              <a:gd name="T18" fmla="*/ 3120 w 3800"/>
              <a:gd name="T19" fmla="*/ 284 h 1532"/>
              <a:gd name="T20" fmla="*/ 3120 w 3800"/>
              <a:gd name="T21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00" h="1532">
                <a:moveTo>
                  <a:pt x="3120" y="0"/>
                </a:moveTo>
                <a:lnTo>
                  <a:pt x="682" y="0"/>
                </a:lnTo>
                <a:lnTo>
                  <a:pt x="682" y="284"/>
                </a:lnTo>
                <a:lnTo>
                  <a:pt x="0" y="766"/>
                </a:lnTo>
                <a:lnTo>
                  <a:pt x="682" y="1248"/>
                </a:lnTo>
                <a:lnTo>
                  <a:pt x="682" y="1532"/>
                </a:lnTo>
                <a:lnTo>
                  <a:pt x="3120" y="1532"/>
                </a:lnTo>
                <a:lnTo>
                  <a:pt x="3120" y="1248"/>
                </a:lnTo>
                <a:lnTo>
                  <a:pt x="3800" y="766"/>
                </a:lnTo>
                <a:lnTo>
                  <a:pt x="3120" y="284"/>
                </a:lnTo>
                <a:lnTo>
                  <a:pt x="312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2071646" y="4983444"/>
            <a:ext cx="383206" cy="443226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>
            <a:off x="2534033" y="5391109"/>
            <a:ext cx="4500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915073" y="4954628"/>
            <a:ext cx="4387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总结与后续工作规划</a:t>
            </a:r>
          </a:p>
        </p:txBody>
      </p:sp>
    </p:spTree>
    <p:extLst>
      <p:ext uri="{BB962C8B-B14F-4D97-AF65-F5344CB8AC3E}">
        <p14:creationId xmlns:p14="http://schemas.microsoft.com/office/powerpoint/2010/main" val="115442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9A4F5F4-361B-48C0-A165-45FA9368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07E3762-39B0-442A-930D-0A6C17C88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u="sng" dirty="0" smtClean="0"/>
              <a:t>调研</a:t>
            </a:r>
            <a:r>
              <a:rPr lang="zh-CN" altLang="en-US" dirty="0"/>
              <a:t>声表面波温度传感器的相关文献，并根据实际项目</a:t>
            </a:r>
            <a:r>
              <a:rPr lang="zh-CN" altLang="en-US" dirty="0" smtClean="0"/>
              <a:t>需求选择</a:t>
            </a:r>
            <a:r>
              <a:rPr lang="zh-CN" altLang="en-US" dirty="0"/>
              <a:t>器件材料、设计器件参数。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探索声表面波温度传感器的加工</a:t>
            </a:r>
            <a:r>
              <a:rPr lang="zh-CN" altLang="en-US" u="sng" dirty="0"/>
              <a:t>工艺</a:t>
            </a:r>
            <a:r>
              <a:rPr lang="zh-CN" altLang="en-US" dirty="0"/>
              <a:t>，并通过研究与改良</a:t>
            </a:r>
            <a:r>
              <a:rPr lang="zh-CN" altLang="en-US" dirty="0" smtClean="0"/>
              <a:t>工艺提高</a:t>
            </a:r>
            <a:r>
              <a:rPr lang="zh-CN" altLang="en-US" dirty="0"/>
              <a:t>制作良品率。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dirty="0"/>
              <a:t>探究提升材料</a:t>
            </a:r>
            <a:r>
              <a:rPr lang="zh-CN" altLang="en-US" u="sng" dirty="0"/>
              <a:t>工作温度上限</a:t>
            </a:r>
            <a:r>
              <a:rPr lang="zh-CN" altLang="en-US" dirty="0"/>
              <a:t>的方法，并经过实验论证。</a:t>
            </a:r>
            <a:endParaRPr lang="en-US" altLang="zh-CN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u="sng" dirty="0"/>
              <a:t>设计高温测试系统</a:t>
            </a:r>
            <a:r>
              <a:rPr lang="zh-CN" altLang="en-US" dirty="0"/>
              <a:t>，并</a:t>
            </a:r>
            <a:r>
              <a:rPr lang="zh-CN" altLang="en-US" b="1" dirty="0">
                <a:solidFill>
                  <a:srgbClr val="C00000"/>
                </a:solidFill>
              </a:rPr>
              <a:t>实现室温至</a:t>
            </a:r>
            <a:r>
              <a:rPr lang="en-US" altLang="zh-CN" b="1" dirty="0">
                <a:solidFill>
                  <a:srgbClr val="C00000"/>
                </a:solidFill>
              </a:rPr>
              <a:t>800</a:t>
            </a:r>
            <a:r>
              <a:rPr lang="zh-CN" altLang="en-US" b="1" dirty="0">
                <a:solidFill>
                  <a:srgbClr val="C00000"/>
                </a:solidFill>
              </a:rPr>
              <a:t>℃的温度测试</a:t>
            </a:r>
            <a:r>
              <a:rPr lang="zh-CN" altLang="en-US" dirty="0"/>
              <a:t>，取得的实验结果满足设计目标。</a:t>
            </a:r>
            <a:endParaRPr lang="en-US" altLang="zh-CN" dirty="0"/>
          </a:p>
          <a:p>
            <a:pPr marL="800100" lvl="1" indent="-342900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22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9A4F5F4-361B-48C0-A165-45FA9368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主要创新点</a:t>
            </a:r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设计并制作出利于无线匹配的温度传感器，无需外连匹配电路网络。</a:t>
            </a:r>
            <a:endParaRPr lang="en-US" altLang="zh-CN" dirty="0" smtClean="0"/>
          </a:p>
          <a:p>
            <a:r>
              <a:rPr lang="zh-CN" altLang="en-US" dirty="0" smtClean="0"/>
              <a:t>通过制作二氧化硅钝化层使得器件材料工作温度</a:t>
            </a:r>
            <a:r>
              <a:rPr lang="zh-CN" altLang="en-US" b="1" dirty="0">
                <a:solidFill>
                  <a:srgbClr val="C00000"/>
                </a:solidFill>
              </a:rPr>
              <a:t>超过</a:t>
            </a:r>
            <a:r>
              <a:rPr lang="zh-CN" altLang="en-US" b="1" dirty="0" smtClean="0">
                <a:solidFill>
                  <a:srgbClr val="C00000"/>
                </a:solidFill>
              </a:rPr>
              <a:t>目前学术论文普遍认定的</a:t>
            </a:r>
            <a:r>
              <a:rPr lang="en-US" altLang="zh-CN" b="1" dirty="0" smtClean="0">
                <a:solidFill>
                  <a:srgbClr val="C00000"/>
                </a:solidFill>
              </a:rPr>
              <a:t>350-400</a:t>
            </a:r>
            <a:r>
              <a:rPr lang="zh-CN" altLang="en-US" b="1" dirty="0" smtClean="0">
                <a:solidFill>
                  <a:srgbClr val="C00000"/>
                </a:solidFill>
              </a:rPr>
              <a:t>℃</a:t>
            </a:r>
            <a:r>
              <a:rPr lang="en-US" altLang="zh-CN" dirty="0" smtClean="0"/>
              <a:t>, </a:t>
            </a:r>
            <a:r>
              <a:rPr lang="zh-CN" altLang="en-US" dirty="0"/>
              <a:t>达到不小于</a:t>
            </a:r>
            <a:r>
              <a:rPr lang="en-US" altLang="zh-CN" dirty="0"/>
              <a:t>800</a:t>
            </a:r>
            <a:r>
              <a:rPr lang="zh-CN" altLang="en-US" dirty="0"/>
              <a:t>度，使得</a:t>
            </a:r>
            <a:r>
              <a:rPr lang="zh-CN" altLang="en-US" dirty="0" smtClean="0"/>
              <a:t>铌酸锂能够应用于高温环境。</a:t>
            </a:r>
            <a:endParaRPr lang="en-US" altLang="zh-CN" dirty="0" smtClean="0"/>
          </a:p>
          <a:p>
            <a:r>
              <a:rPr lang="zh-CN" altLang="en-US" dirty="0" smtClean="0"/>
              <a:t>搭建</a:t>
            </a:r>
            <a:r>
              <a:rPr lang="en-US" altLang="zh-CN" dirty="0" err="1" smtClean="0"/>
              <a:t>RF</a:t>
            </a:r>
            <a:r>
              <a:rPr lang="zh-CN" altLang="en-US" dirty="0" smtClean="0"/>
              <a:t>高温测试系统，简化了测试难度。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68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FA0A8836-F272-4BAF-88E4-E6E913139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研究生</a:t>
            </a:r>
            <a:r>
              <a:rPr lang="zh-CN" altLang="en-US" smtClean="0"/>
              <a:t>期间发表论文</a:t>
            </a:r>
            <a:endParaRPr lang="zh-CN" altLang="en-US" dirty="0"/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75267A6-A0B8-4D69-8FBC-185B6A280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zh-CN" altLang="zh-CN" sz="1800" b="1" dirty="0">
                <a:latin typeface="+mn-ea"/>
              </a:rPr>
              <a:t>胡铭楷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翁昊天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刘骏尘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付学成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史丽云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丁桂甫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张亚非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段力</a:t>
            </a:r>
            <a:r>
              <a:rPr lang="en-US" altLang="zh-CN" sz="1800" dirty="0">
                <a:latin typeface="+mn-ea"/>
              </a:rPr>
              <a:t>. </a:t>
            </a:r>
            <a:r>
              <a:rPr lang="zh-CN" altLang="zh-CN" sz="1800" dirty="0">
                <a:latin typeface="+mn-ea"/>
              </a:rPr>
              <a:t>设计和工艺参数对声表面波器件性能的影响</a:t>
            </a:r>
            <a:r>
              <a:rPr lang="en-US" altLang="zh-CN" sz="1800" dirty="0">
                <a:latin typeface="+mn-ea"/>
              </a:rPr>
              <a:t>[J]. </a:t>
            </a:r>
            <a:r>
              <a:rPr lang="zh-CN" altLang="zh-CN" sz="1800" dirty="0">
                <a:latin typeface="+mn-ea"/>
              </a:rPr>
              <a:t>微纳电子技术</a:t>
            </a:r>
            <a:r>
              <a:rPr lang="en-US" altLang="zh-CN" sz="1800" dirty="0">
                <a:latin typeface="+mn-ea"/>
              </a:rPr>
              <a:t>, 2017, 54(11):752-759.  </a:t>
            </a:r>
            <a:endParaRPr lang="zh-CN" altLang="zh-CN" sz="1800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sz="1800" b="1" dirty="0" err="1">
                <a:latin typeface="+mn-ea"/>
              </a:rPr>
              <a:t>Mingkai</a:t>
            </a:r>
            <a:r>
              <a:rPr lang="en-US" altLang="zh-CN" sz="1800" b="1" dirty="0">
                <a:latin typeface="+mn-ea"/>
              </a:rPr>
              <a:t> Hu</a:t>
            </a:r>
            <a:r>
              <a:rPr lang="en-US" altLang="zh-CN" sz="1800" dirty="0">
                <a:latin typeface="+mn-ea"/>
              </a:rPr>
              <a:t>, Franklin Li </a:t>
            </a:r>
            <a:r>
              <a:rPr lang="en-US" altLang="zh-CN" sz="1800" dirty="0" err="1">
                <a:latin typeface="+mn-ea"/>
              </a:rPr>
              <a:t>Duan</a:t>
            </a:r>
            <a:r>
              <a:rPr lang="en-US" altLang="zh-CN" sz="1800" dirty="0">
                <a:latin typeface="+mn-ea"/>
              </a:rPr>
              <a:t>. Design, Fabrication and Characterization of SAW Devices on LiNbO3 Bulk and </a:t>
            </a:r>
            <a:r>
              <a:rPr lang="en-US" altLang="zh-CN" sz="1800" dirty="0" err="1">
                <a:latin typeface="+mn-ea"/>
              </a:rPr>
              <a:t>ZnO</a:t>
            </a:r>
            <a:r>
              <a:rPr lang="en-US" altLang="zh-CN" sz="1800" dirty="0">
                <a:latin typeface="+mn-ea"/>
              </a:rPr>
              <a:t> Thin Film Substrates[J]. Solid-State Electronics, 2018</a:t>
            </a:r>
            <a:endParaRPr lang="zh-CN" altLang="zh-CN" sz="1800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sz="1800" b="1" dirty="0" err="1">
                <a:latin typeface="+mn-ea"/>
              </a:rPr>
              <a:t>Mingkai</a:t>
            </a:r>
            <a:r>
              <a:rPr lang="en-US" altLang="zh-CN" sz="1800" b="1" dirty="0">
                <a:latin typeface="+mn-ea"/>
              </a:rPr>
              <a:t> Hu</a:t>
            </a:r>
            <a:r>
              <a:rPr lang="en-US" altLang="zh-CN" sz="1800" dirty="0">
                <a:latin typeface="+mn-ea"/>
              </a:rPr>
              <a:t>, Franklin L. </a:t>
            </a:r>
            <a:r>
              <a:rPr lang="en-US" altLang="zh-CN" sz="1800" dirty="0" err="1">
                <a:latin typeface="+mn-ea"/>
              </a:rPr>
              <a:t>Duan</a:t>
            </a:r>
            <a:r>
              <a:rPr lang="en-US" altLang="zh-CN" sz="1800" dirty="0">
                <a:latin typeface="+mn-ea"/>
              </a:rPr>
              <a:t>, Yuzhen Lin, </a:t>
            </a:r>
            <a:r>
              <a:rPr lang="en-US" altLang="zh-CN" sz="1800" dirty="0" err="1">
                <a:latin typeface="+mn-ea"/>
              </a:rPr>
              <a:t>Jibao</a:t>
            </a:r>
            <a:r>
              <a:rPr lang="en-US" altLang="zh-CN" sz="1800" dirty="0">
                <a:latin typeface="+mn-ea"/>
              </a:rPr>
              <a:t> Li, and </a:t>
            </a:r>
            <a:r>
              <a:rPr lang="en-US" altLang="zh-CN" sz="1800" dirty="0" err="1">
                <a:latin typeface="+mn-ea"/>
              </a:rPr>
              <a:t>Xueqiang</a:t>
            </a:r>
            <a:r>
              <a:rPr lang="en-US" altLang="zh-CN" sz="1800" dirty="0">
                <a:latin typeface="+mn-ea"/>
              </a:rPr>
              <a:t> Cao. "A New High-Temperature Sensing Device by Making Use of TBC Thermistor for Intelligent Propulsion Systems", 2018 AIAA/IEEE Electric Aircraft Technologies Symposium, AIAA Propulsion and Energy Forum, (AIAA 2018-5015)</a:t>
            </a:r>
            <a:endParaRPr lang="zh-CN" altLang="zh-CN" sz="1800" dirty="0">
              <a:latin typeface="+mn-ea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altLang="zh-CN" sz="1800" dirty="0" err="1">
                <a:latin typeface="+mn-ea"/>
              </a:rPr>
              <a:t>Duan</a:t>
            </a:r>
            <a:r>
              <a:rPr lang="en-US" altLang="zh-CN" sz="1800" dirty="0">
                <a:latin typeface="+mn-ea"/>
              </a:rPr>
              <a:t> Franklin Li, </a:t>
            </a:r>
            <a:r>
              <a:rPr lang="en-US" altLang="zh-CN" sz="1800" b="1" dirty="0">
                <a:latin typeface="+mn-ea"/>
              </a:rPr>
              <a:t>Hu </a:t>
            </a:r>
            <a:r>
              <a:rPr lang="en-US" altLang="zh-CN" sz="1800" b="1" dirty="0" err="1">
                <a:latin typeface="+mn-ea"/>
              </a:rPr>
              <a:t>Mingkai</a:t>
            </a:r>
            <a:r>
              <a:rPr lang="en-US" altLang="zh-CN" sz="1800" dirty="0">
                <a:latin typeface="+mn-ea"/>
              </a:rPr>
              <a:t>, Zou B, et al. An Easy Way of High-Temperature Monitoring of Turbine Blade Surface for Intelligent Propulsion Systems[C]// Joint Propulsion Conference. 2018.</a:t>
            </a:r>
            <a:endParaRPr lang="zh-CN" altLang="zh-CN" sz="1800" dirty="0">
              <a:latin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zh-CN" sz="1800" dirty="0">
                <a:latin typeface="+mn-ea"/>
              </a:rPr>
              <a:t>邵靖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段力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b="1" dirty="0">
                <a:latin typeface="+mn-ea"/>
              </a:rPr>
              <a:t>胡铭楷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丁桂甫</a:t>
            </a:r>
            <a:r>
              <a:rPr lang="en-US" altLang="zh-CN" sz="1800" dirty="0">
                <a:latin typeface="+mn-ea"/>
              </a:rPr>
              <a:t>, </a:t>
            </a:r>
            <a:r>
              <a:rPr lang="zh-CN" altLang="zh-CN" sz="1800" dirty="0">
                <a:latin typeface="+mn-ea"/>
              </a:rPr>
              <a:t>毛成龙</a:t>
            </a:r>
            <a:r>
              <a:rPr lang="en-US" altLang="zh-CN" sz="1800" dirty="0">
                <a:latin typeface="+mn-ea"/>
              </a:rPr>
              <a:t>, &amp; </a:t>
            </a:r>
            <a:r>
              <a:rPr lang="zh-CN" altLang="zh-CN" sz="1800" dirty="0">
                <a:latin typeface="+mn-ea"/>
              </a:rPr>
              <a:t>沈杰等</a:t>
            </a:r>
            <a:r>
              <a:rPr lang="en-US" altLang="zh-CN" sz="1800" dirty="0">
                <a:latin typeface="+mn-ea"/>
              </a:rPr>
              <a:t>. (2018). Mems</a:t>
            </a:r>
            <a:r>
              <a:rPr lang="zh-CN" altLang="zh-CN" sz="1800" dirty="0">
                <a:latin typeface="+mn-ea"/>
              </a:rPr>
              <a:t>原位集成传感器振动冲击试验研究</a:t>
            </a:r>
            <a:r>
              <a:rPr lang="en-US" altLang="zh-CN" sz="1800" dirty="0">
                <a:latin typeface="+mn-ea"/>
              </a:rPr>
              <a:t>.</a:t>
            </a:r>
            <a:r>
              <a:rPr lang="zh-CN" altLang="zh-CN" sz="1800" dirty="0">
                <a:latin typeface="+mn-ea"/>
              </a:rPr>
              <a:t>《振动</a:t>
            </a:r>
            <a:r>
              <a:rPr lang="en-US" altLang="zh-CN" sz="1800" dirty="0">
                <a:latin typeface="+mn-ea"/>
              </a:rPr>
              <a:t>.</a:t>
            </a:r>
            <a:r>
              <a:rPr lang="zh-CN" altLang="zh-CN" sz="1800" dirty="0">
                <a:latin typeface="+mn-ea"/>
              </a:rPr>
              <a:t>测试与诊断》</a:t>
            </a:r>
            <a:r>
              <a:rPr lang="en-US" altLang="zh-CN" sz="1800" dirty="0">
                <a:latin typeface="+mn-ea"/>
              </a:rPr>
              <a:t>(3).</a:t>
            </a:r>
            <a:endParaRPr lang="zh-CN" altLang="en-US" sz="1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9023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4A890B2-4F5C-494B-964A-C22F115D2857}"/>
              </a:ext>
            </a:extLst>
          </p:cNvPr>
          <p:cNvSpPr/>
          <p:nvPr/>
        </p:nvSpPr>
        <p:spPr>
          <a:xfrm>
            <a:off x="1" y="6296878"/>
            <a:ext cx="9166227" cy="5611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4623B6-0942-4EEC-8E77-97957BADAAE4}"/>
              </a:ext>
            </a:extLst>
          </p:cNvPr>
          <p:cNvSpPr/>
          <p:nvPr/>
        </p:nvSpPr>
        <p:spPr>
          <a:xfrm>
            <a:off x="-2" y="1109860"/>
            <a:ext cx="9144000" cy="2479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图片包含 建筑物&#10;&#10;自动生成的说明">
            <a:extLst>
              <a:ext uri="{FF2B5EF4-FFF2-40B4-BE49-F238E27FC236}">
                <a16:creationId xmlns:a16="http://schemas.microsoft.com/office/drawing/2014/main" xmlns="" id="{5E7E857F-2257-4604-B21C-6808655417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958"/>
          <a:stretch/>
        </p:blipFill>
        <p:spPr>
          <a:xfrm>
            <a:off x="-75626" y="3769215"/>
            <a:ext cx="9219626" cy="308878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24EFE0-6DEB-487F-AC9A-DD1D508E9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572" y="1298939"/>
            <a:ext cx="7772400" cy="2101138"/>
          </a:xfrm>
        </p:spPr>
        <p:txBody>
          <a:bodyPr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谢谢！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678BE96-F9F3-4189-8489-B9B3507CF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6117" y="4528771"/>
            <a:ext cx="5908454" cy="1029252"/>
          </a:xfrm>
        </p:spPr>
        <p:txBody>
          <a:bodyPr>
            <a:noAutofit/>
          </a:bodyPr>
          <a:lstStyle/>
          <a:p>
            <a:r>
              <a:rPr lang="zh-CN" altLang="en-US" sz="2000" b="1" dirty="0"/>
              <a:t>汇报人：</a:t>
            </a:r>
            <a:r>
              <a:rPr lang="zh-CN" altLang="en-US" sz="2000" dirty="0"/>
              <a:t>胡铭</a:t>
            </a:r>
            <a:r>
              <a:rPr lang="zh-CN" altLang="en-US" sz="2000" dirty="0" smtClean="0"/>
              <a:t>楷，</a:t>
            </a:r>
            <a:r>
              <a:rPr lang="en-US" altLang="zh-CN" sz="2000" dirty="0" smtClean="0"/>
              <a:t>2022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日</a:t>
            </a:r>
            <a:endParaRPr lang="zh-CN" altLang="en-US" sz="20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8465352-F2F1-4F1B-AF43-406A84DCCE6D}"/>
              </a:ext>
            </a:extLst>
          </p:cNvPr>
          <p:cNvSpPr txBox="1"/>
          <p:nvPr/>
        </p:nvSpPr>
        <p:spPr>
          <a:xfrm>
            <a:off x="2169784" y="3801781"/>
            <a:ext cx="63321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名称：</a:t>
            </a:r>
            <a:r>
              <a:rPr lang="zh-CN" altLang="en-US" sz="2000" dirty="0" smtClean="0"/>
              <a:t>航空</a:t>
            </a:r>
            <a:r>
              <a:rPr lang="zh-CN" altLang="en-US" sz="2000" dirty="0"/>
              <a:t>发动机高温测量声表面波传感器研究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BE2C5C1-9E4D-450E-881E-165D273403C0}"/>
              </a:ext>
            </a:extLst>
          </p:cNvPr>
          <p:cNvCxnSpPr>
            <a:cxnSpLocks/>
          </p:cNvCxnSpPr>
          <p:nvPr/>
        </p:nvCxnSpPr>
        <p:spPr>
          <a:xfrm flipH="1">
            <a:off x="3" y="1074114"/>
            <a:ext cx="91344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4">
            <a:extLst>
              <a:ext uri="{FF2B5EF4-FFF2-40B4-BE49-F238E27FC236}">
                <a16:creationId xmlns:a16="http://schemas.microsoft.com/office/drawing/2014/main" xmlns="" id="{CF05B5EE-6AEC-4EA0-B564-D2162B3915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98278" y="492302"/>
            <a:ext cx="3547445" cy="561121"/>
            <a:chOff x="768" y="1292"/>
            <a:chExt cx="5241" cy="829"/>
          </a:xfrm>
          <a:solidFill>
            <a:schemeClr val="accent1"/>
          </a:solidFill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xmlns="" id="{0B9EA750-A7AF-4EF7-8C00-B3714E82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" y="1292"/>
              <a:ext cx="1742" cy="829"/>
            </a:xfrm>
            <a:custGeom>
              <a:avLst/>
              <a:gdLst>
                <a:gd name="T0" fmla="*/ 1742 w 1742"/>
                <a:gd name="T1" fmla="*/ 829 h 829"/>
                <a:gd name="T2" fmla="*/ 851 w 1742"/>
                <a:gd name="T3" fmla="*/ 829 h 829"/>
                <a:gd name="T4" fmla="*/ 851 w 1742"/>
                <a:gd name="T5" fmla="*/ 9 h 829"/>
                <a:gd name="T6" fmla="*/ 751 w 1742"/>
                <a:gd name="T7" fmla="*/ 9 h 829"/>
                <a:gd name="T8" fmla="*/ 751 w 1742"/>
                <a:gd name="T9" fmla="*/ 24 h 829"/>
                <a:gd name="T10" fmla="*/ 724 w 1742"/>
                <a:gd name="T11" fmla="*/ 24 h 829"/>
                <a:gd name="T12" fmla="*/ 724 w 1742"/>
                <a:gd name="T13" fmla="*/ 9 h 829"/>
                <a:gd name="T14" fmla="*/ 258 w 1742"/>
                <a:gd name="T15" fmla="*/ 9 h 829"/>
                <a:gd name="T16" fmla="*/ 258 w 1742"/>
                <a:gd name="T17" fmla="*/ 24 h 829"/>
                <a:gd name="T18" fmla="*/ 231 w 1742"/>
                <a:gd name="T19" fmla="*/ 24 h 829"/>
                <a:gd name="T20" fmla="*/ 231 w 1742"/>
                <a:gd name="T21" fmla="*/ 9 h 829"/>
                <a:gd name="T22" fmla="*/ 132 w 1742"/>
                <a:gd name="T23" fmla="*/ 9 h 829"/>
                <a:gd name="T24" fmla="*/ 132 w 1742"/>
                <a:gd name="T25" fmla="*/ 829 h 829"/>
                <a:gd name="T26" fmla="*/ 0 w 1742"/>
                <a:gd name="T27" fmla="*/ 829 h 829"/>
                <a:gd name="T28" fmla="*/ 0 w 1742"/>
                <a:gd name="T29" fmla="*/ 820 h 829"/>
                <a:gd name="T30" fmla="*/ 123 w 1742"/>
                <a:gd name="T31" fmla="*/ 820 h 829"/>
                <a:gd name="T32" fmla="*/ 123 w 1742"/>
                <a:gd name="T33" fmla="*/ 0 h 829"/>
                <a:gd name="T34" fmla="*/ 239 w 1742"/>
                <a:gd name="T35" fmla="*/ 0 h 829"/>
                <a:gd name="T36" fmla="*/ 239 w 1742"/>
                <a:gd name="T37" fmla="*/ 14 h 829"/>
                <a:gd name="T38" fmla="*/ 250 w 1742"/>
                <a:gd name="T39" fmla="*/ 14 h 829"/>
                <a:gd name="T40" fmla="*/ 250 w 1742"/>
                <a:gd name="T41" fmla="*/ 0 h 829"/>
                <a:gd name="T42" fmla="*/ 732 w 1742"/>
                <a:gd name="T43" fmla="*/ 0 h 829"/>
                <a:gd name="T44" fmla="*/ 732 w 1742"/>
                <a:gd name="T45" fmla="*/ 14 h 829"/>
                <a:gd name="T46" fmla="*/ 743 w 1742"/>
                <a:gd name="T47" fmla="*/ 14 h 829"/>
                <a:gd name="T48" fmla="*/ 743 w 1742"/>
                <a:gd name="T49" fmla="*/ 0 h 829"/>
                <a:gd name="T50" fmla="*/ 861 w 1742"/>
                <a:gd name="T51" fmla="*/ 0 h 829"/>
                <a:gd name="T52" fmla="*/ 861 w 1742"/>
                <a:gd name="T53" fmla="*/ 820 h 829"/>
                <a:gd name="T54" fmla="*/ 1742 w 1742"/>
                <a:gd name="T55" fmla="*/ 820 h 829"/>
                <a:gd name="T56" fmla="*/ 1742 w 1742"/>
                <a:gd name="T5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2" h="829">
                  <a:moveTo>
                    <a:pt x="1742" y="829"/>
                  </a:moveTo>
                  <a:lnTo>
                    <a:pt x="851" y="829"/>
                  </a:lnTo>
                  <a:lnTo>
                    <a:pt x="851" y="9"/>
                  </a:lnTo>
                  <a:lnTo>
                    <a:pt x="751" y="9"/>
                  </a:lnTo>
                  <a:lnTo>
                    <a:pt x="751" y="24"/>
                  </a:lnTo>
                  <a:lnTo>
                    <a:pt x="724" y="24"/>
                  </a:lnTo>
                  <a:lnTo>
                    <a:pt x="724" y="9"/>
                  </a:lnTo>
                  <a:lnTo>
                    <a:pt x="258" y="9"/>
                  </a:lnTo>
                  <a:lnTo>
                    <a:pt x="258" y="24"/>
                  </a:lnTo>
                  <a:lnTo>
                    <a:pt x="231" y="24"/>
                  </a:lnTo>
                  <a:lnTo>
                    <a:pt x="231" y="9"/>
                  </a:lnTo>
                  <a:lnTo>
                    <a:pt x="132" y="9"/>
                  </a:lnTo>
                  <a:lnTo>
                    <a:pt x="132" y="829"/>
                  </a:lnTo>
                  <a:lnTo>
                    <a:pt x="0" y="829"/>
                  </a:lnTo>
                  <a:lnTo>
                    <a:pt x="0" y="820"/>
                  </a:lnTo>
                  <a:lnTo>
                    <a:pt x="123" y="820"/>
                  </a:lnTo>
                  <a:lnTo>
                    <a:pt x="123" y="0"/>
                  </a:lnTo>
                  <a:lnTo>
                    <a:pt x="239" y="0"/>
                  </a:lnTo>
                  <a:lnTo>
                    <a:pt x="239" y="14"/>
                  </a:lnTo>
                  <a:lnTo>
                    <a:pt x="250" y="14"/>
                  </a:lnTo>
                  <a:lnTo>
                    <a:pt x="250" y="0"/>
                  </a:lnTo>
                  <a:lnTo>
                    <a:pt x="732" y="0"/>
                  </a:lnTo>
                  <a:lnTo>
                    <a:pt x="732" y="14"/>
                  </a:lnTo>
                  <a:lnTo>
                    <a:pt x="743" y="14"/>
                  </a:lnTo>
                  <a:lnTo>
                    <a:pt x="743" y="0"/>
                  </a:lnTo>
                  <a:lnTo>
                    <a:pt x="861" y="0"/>
                  </a:lnTo>
                  <a:lnTo>
                    <a:pt x="861" y="820"/>
                  </a:lnTo>
                  <a:lnTo>
                    <a:pt x="1742" y="820"/>
                  </a:lnTo>
                  <a:lnTo>
                    <a:pt x="1742" y="829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xmlns="" id="{2E1CE753-4F39-4A8D-A36A-29729AC0C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" y="1471"/>
              <a:ext cx="482" cy="646"/>
            </a:xfrm>
            <a:custGeom>
              <a:avLst/>
              <a:gdLst>
                <a:gd name="T0" fmla="*/ 482 w 482"/>
                <a:gd name="T1" fmla="*/ 646 h 646"/>
                <a:gd name="T2" fmla="*/ 474 w 482"/>
                <a:gd name="T3" fmla="*/ 646 h 646"/>
                <a:gd name="T4" fmla="*/ 474 w 482"/>
                <a:gd name="T5" fmla="*/ 112 h 646"/>
                <a:gd name="T6" fmla="*/ 433 w 482"/>
                <a:gd name="T7" fmla="*/ 112 h 646"/>
                <a:gd name="T8" fmla="*/ 433 w 482"/>
                <a:gd name="T9" fmla="*/ 79 h 646"/>
                <a:gd name="T10" fmla="*/ 364 w 482"/>
                <a:gd name="T11" fmla="*/ 38 h 646"/>
                <a:gd name="T12" fmla="*/ 320 w 482"/>
                <a:gd name="T13" fmla="*/ 38 h 646"/>
                <a:gd name="T14" fmla="*/ 320 w 482"/>
                <a:gd name="T15" fmla="*/ 9 h 646"/>
                <a:gd name="T16" fmla="*/ 164 w 482"/>
                <a:gd name="T17" fmla="*/ 9 h 646"/>
                <a:gd name="T18" fmla="*/ 164 w 482"/>
                <a:gd name="T19" fmla="*/ 38 h 646"/>
                <a:gd name="T20" fmla="*/ 120 w 482"/>
                <a:gd name="T21" fmla="*/ 38 h 646"/>
                <a:gd name="T22" fmla="*/ 49 w 482"/>
                <a:gd name="T23" fmla="*/ 79 h 646"/>
                <a:gd name="T24" fmla="*/ 49 w 482"/>
                <a:gd name="T25" fmla="*/ 112 h 646"/>
                <a:gd name="T26" fmla="*/ 8 w 482"/>
                <a:gd name="T27" fmla="*/ 112 h 646"/>
                <a:gd name="T28" fmla="*/ 8 w 482"/>
                <a:gd name="T29" fmla="*/ 646 h 646"/>
                <a:gd name="T30" fmla="*/ 0 w 482"/>
                <a:gd name="T31" fmla="*/ 646 h 646"/>
                <a:gd name="T32" fmla="*/ 0 w 482"/>
                <a:gd name="T33" fmla="*/ 102 h 646"/>
                <a:gd name="T34" fmla="*/ 41 w 482"/>
                <a:gd name="T35" fmla="*/ 102 h 646"/>
                <a:gd name="T36" fmla="*/ 41 w 482"/>
                <a:gd name="T37" fmla="*/ 74 h 646"/>
                <a:gd name="T38" fmla="*/ 116 w 482"/>
                <a:gd name="T39" fmla="*/ 29 h 646"/>
                <a:gd name="T40" fmla="*/ 154 w 482"/>
                <a:gd name="T41" fmla="*/ 29 h 646"/>
                <a:gd name="T42" fmla="*/ 154 w 482"/>
                <a:gd name="T43" fmla="*/ 0 h 646"/>
                <a:gd name="T44" fmla="*/ 328 w 482"/>
                <a:gd name="T45" fmla="*/ 0 h 646"/>
                <a:gd name="T46" fmla="*/ 328 w 482"/>
                <a:gd name="T47" fmla="*/ 29 h 646"/>
                <a:gd name="T48" fmla="*/ 366 w 482"/>
                <a:gd name="T49" fmla="*/ 29 h 646"/>
                <a:gd name="T50" fmla="*/ 441 w 482"/>
                <a:gd name="T51" fmla="*/ 74 h 646"/>
                <a:gd name="T52" fmla="*/ 441 w 482"/>
                <a:gd name="T53" fmla="*/ 102 h 646"/>
                <a:gd name="T54" fmla="*/ 482 w 482"/>
                <a:gd name="T55" fmla="*/ 102 h 646"/>
                <a:gd name="T56" fmla="*/ 482 w 482"/>
                <a:gd name="T57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2" h="646">
                  <a:moveTo>
                    <a:pt x="482" y="646"/>
                  </a:moveTo>
                  <a:lnTo>
                    <a:pt x="474" y="646"/>
                  </a:lnTo>
                  <a:lnTo>
                    <a:pt x="474" y="112"/>
                  </a:lnTo>
                  <a:lnTo>
                    <a:pt x="433" y="112"/>
                  </a:lnTo>
                  <a:lnTo>
                    <a:pt x="433" y="79"/>
                  </a:lnTo>
                  <a:lnTo>
                    <a:pt x="364" y="38"/>
                  </a:lnTo>
                  <a:lnTo>
                    <a:pt x="320" y="38"/>
                  </a:lnTo>
                  <a:lnTo>
                    <a:pt x="320" y="9"/>
                  </a:lnTo>
                  <a:lnTo>
                    <a:pt x="164" y="9"/>
                  </a:lnTo>
                  <a:lnTo>
                    <a:pt x="164" y="38"/>
                  </a:lnTo>
                  <a:lnTo>
                    <a:pt x="120" y="38"/>
                  </a:lnTo>
                  <a:lnTo>
                    <a:pt x="49" y="79"/>
                  </a:lnTo>
                  <a:lnTo>
                    <a:pt x="49" y="112"/>
                  </a:lnTo>
                  <a:lnTo>
                    <a:pt x="8" y="112"/>
                  </a:lnTo>
                  <a:lnTo>
                    <a:pt x="8" y="646"/>
                  </a:lnTo>
                  <a:lnTo>
                    <a:pt x="0" y="646"/>
                  </a:lnTo>
                  <a:lnTo>
                    <a:pt x="0" y="102"/>
                  </a:lnTo>
                  <a:lnTo>
                    <a:pt x="41" y="102"/>
                  </a:lnTo>
                  <a:lnTo>
                    <a:pt x="41" y="74"/>
                  </a:lnTo>
                  <a:lnTo>
                    <a:pt x="116" y="29"/>
                  </a:lnTo>
                  <a:lnTo>
                    <a:pt x="154" y="29"/>
                  </a:lnTo>
                  <a:lnTo>
                    <a:pt x="154" y="0"/>
                  </a:lnTo>
                  <a:lnTo>
                    <a:pt x="328" y="0"/>
                  </a:lnTo>
                  <a:lnTo>
                    <a:pt x="328" y="29"/>
                  </a:lnTo>
                  <a:lnTo>
                    <a:pt x="366" y="29"/>
                  </a:lnTo>
                  <a:lnTo>
                    <a:pt x="441" y="74"/>
                  </a:lnTo>
                  <a:lnTo>
                    <a:pt x="441" y="102"/>
                  </a:lnTo>
                  <a:lnTo>
                    <a:pt x="482" y="102"/>
                  </a:lnTo>
                  <a:lnTo>
                    <a:pt x="482" y="646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xmlns="" id="{778775F0-CE2F-4F8A-AFF2-C46E91675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" y="1614"/>
              <a:ext cx="2016" cy="507"/>
            </a:xfrm>
            <a:custGeom>
              <a:avLst/>
              <a:gdLst>
                <a:gd name="T0" fmla="*/ 1125 w 1178"/>
                <a:gd name="T1" fmla="*/ 294 h 294"/>
                <a:gd name="T2" fmla="*/ 1072 w 1178"/>
                <a:gd name="T3" fmla="*/ 231 h 294"/>
                <a:gd name="T4" fmla="*/ 959 w 1178"/>
                <a:gd name="T5" fmla="*/ 111 h 294"/>
                <a:gd name="T6" fmla="*/ 710 w 1178"/>
                <a:gd name="T7" fmla="*/ 53 h 294"/>
                <a:gd name="T8" fmla="*/ 647 w 1178"/>
                <a:gd name="T9" fmla="*/ 53 h 294"/>
                <a:gd name="T10" fmla="*/ 397 w 1178"/>
                <a:gd name="T11" fmla="*/ 111 h 294"/>
                <a:gd name="T12" fmla="*/ 284 w 1178"/>
                <a:gd name="T13" fmla="*/ 231 h 294"/>
                <a:gd name="T14" fmla="*/ 232 w 1178"/>
                <a:gd name="T15" fmla="*/ 294 h 294"/>
                <a:gd name="T16" fmla="*/ 0 w 1178"/>
                <a:gd name="T17" fmla="*/ 289 h 294"/>
                <a:gd name="T18" fmla="*/ 280 w 1178"/>
                <a:gd name="T19" fmla="*/ 227 h 294"/>
                <a:gd name="T20" fmla="*/ 394 w 1178"/>
                <a:gd name="T21" fmla="*/ 107 h 294"/>
                <a:gd name="T22" fmla="*/ 652 w 1178"/>
                <a:gd name="T23" fmla="*/ 51 h 294"/>
                <a:gd name="T24" fmla="*/ 705 w 1178"/>
                <a:gd name="T25" fmla="*/ 51 h 294"/>
                <a:gd name="T26" fmla="*/ 963 w 1178"/>
                <a:gd name="T27" fmla="*/ 107 h 294"/>
                <a:gd name="T28" fmla="*/ 1076 w 1178"/>
                <a:gd name="T29" fmla="*/ 227 h 294"/>
                <a:gd name="T30" fmla="*/ 1178 w 1178"/>
                <a:gd name="T31" fmla="*/ 289 h 294"/>
                <a:gd name="T32" fmla="*/ 1079 w 1178"/>
                <a:gd name="T33" fmla="*/ 294 h 294"/>
                <a:gd name="T34" fmla="*/ 1077 w 1178"/>
                <a:gd name="T35" fmla="*/ 293 h 294"/>
                <a:gd name="T36" fmla="*/ 1014 w 1178"/>
                <a:gd name="T37" fmla="*/ 214 h 294"/>
                <a:gd name="T38" fmla="*/ 838 w 1178"/>
                <a:gd name="T39" fmla="*/ 54 h 294"/>
                <a:gd name="T40" fmla="*/ 715 w 1178"/>
                <a:gd name="T41" fmla="*/ 94 h 294"/>
                <a:gd name="T42" fmla="*/ 690 w 1178"/>
                <a:gd name="T43" fmla="*/ 292 h 294"/>
                <a:gd name="T44" fmla="*/ 685 w 1178"/>
                <a:gd name="T45" fmla="*/ 283 h 294"/>
                <a:gd name="T46" fmla="*/ 760 w 1178"/>
                <a:gd name="T47" fmla="*/ 34 h 294"/>
                <a:gd name="T48" fmla="*/ 1000 w 1178"/>
                <a:gd name="T49" fmla="*/ 190 h 294"/>
                <a:gd name="T50" fmla="*/ 1057 w 1178"/>
                <a:gd name="T51" fmla="*/ 257 h 294"/>
                <a:gd name="T52" fmla="*/ 1081 w 1178"/>
                <a:gd name="T53" fmla="*/ 294 h 294"/>
                <a:gd name="T54" fmla="*/ 277 w 1178"/>
                <a:gd name="T55" fmla="*/ 294 h 294"/>
                <a:gd name="T56" fmla="*/ 300 w 1178"/>
                <a:gd name="T57" fmla="*/ 257 h 294"/>
                <a:gd name="T58" fmla="*/ 356 w 1178"/>
                <a:gd name="T59" fmla="*/ 190 h 294"/>
                <a:gd name="T60" fmla="*/ 597 w 1178"/>
                <a:gd name="T61" fmla="*/ 34 h 294"/>
                <a:gd name="T62" fmla="*/ 672 w 1178"/>
                <a:gd name="T63" fmla="*/ 283 h 294"/>
                <a:gd name="T64" fmla="*/ 666 w 1178"/>
                <a:gd name="T65" fmla="*/ 292 h 294"/>
                <a:gd name="T66" fmla="*/ 641 w 1178"/>
                <a:gd name="T67" fmla="*/ 94 h 294"/>
                <a:gd name="T68" fmla="*/ 519 w 1178"/>
                <a:gd name="T69" fmla="*/ 54 h 294"/>
                <a:gd name="T70" fmla="*/ 342 w 1178"/>
                <a:gd name="T71" fmla="*/ 214 h 294"/>
                <a:gd name="T72" fmla="*/ 280 w 1178"/>
                <a:gd name="T73" fmla="*/ 293 h 294"/>
                <a:gd name="T74" fmla="*/ 277 w 1178"/>
                <a:gd name="T75" fmla="*/ 2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" h="294">
                  <a:moveTo>
                    <a:pt x="1178" y="294"/>
                  </a:moveTo>
                  <a:cubicBezTo>
                    <a:pt x="1125" y="294"/>
                    <a:pt x="1125" y="294"/>
                    <a:pt x="1125" y="294"/>
                  </a:cubicBezTo>
                  <a:cubicBezTo>
                    <a:pt x="1124" y="293"/>
                    <a:pt x="1124" y="293"/>
                    <a:pt x="1124" y="293"/>
                  </a:cubicBezTo>
                  <a:cubicBezTo>
                    <a:pt x="1124" y="293"/>
                    <a:pt x="1082" y="242"/>
                    <a:pt x="1072" y="231"/>
                  </a:cubicBezTo>
                  <a:cubicBezTo>
                    <a:pt x="1068" y="226"/>
                    <a:pt x="1068" y="226"/>
                    <a:pt x="1068" y="226"/>
                  </a:cubicBezTo>
                  <a:cubicBezTo>
                    <a:pt x="1034" y="186"/>
                    <a:pt x="1000" y="145"/>
                    <a:pt x="959" y="111"/>
                  </a:cubicBezTo>
                  <a:cubicBezTo>
                    <a:pt x="918" y="76"/>
                    <a:pt x="877" y="43"/>
                    <a:pt x="833" y="28"/>
                  </a:cubicBezTo>
                  <a:cubicBezTo>
                    <a:pt x="769" y="6"/>
                    <a:pt x="728" y="14"/>
                    <a:pt x="710" y="53"/>
                  </a:cubicBezTo>
                  <a:cubicBezTo>
                    <a:pt x="705" y="63"/>
                    <a:pt x="683" y="64"/>
                    <a:pt x="678" y="64"/>
                  </a:cubicBezTo>
                  <a:cubicBezTo>
                    <a:pt x="674" y="64"/>
                    <a:pt x="652" y="63"/>
                    <a:pt x="647" y="53"/>
                  </a:cubicBezTo>
                  <a:cubicBezTo>
                    <a:pt x="629" y="14"/>
                    <a:pt x="587" y="6"/>
                    <a:pt x="524" y="28"/>
                  </a:cubicBezTo>
                  <a:cubicBezTo>
                    <a:pt x="479" y="43"/>
                    <a:pt x="439" y="76"/>
                    <a:pt x="397" y="111"/>
                  </a:cubicBezTo>
                  <a:cubicBezTo>
                    <a:pt x="357" y="145"/>
                    <a:pt x="322" y="186"/>
                    <a:pt x="289" y="226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75" y="242"/>
                    <a:pt x="233" y="293"/>
                    <a:pt x="232" y="293"/>
                  </a:cubicBezTo>
                  <a:cubicBezTo>
                    <a:pt x="232" y="294"/>
                    <a:pt x="232" y="294"/>
                    <a:pt x="232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229" y="289"/>
                    <a:pt x="229" y="289"/>
                    <a:pt x="229" y="289"/>
                  </a:cubicBezTo>
                  <a:cubicBezTo>
                    <a:pt x="235" y="282"/>
                    <a:pt x="271" y="238"/>
                    <a:pt x="280" y="227"/>
                  </a:cubicBezTo>
                  <a:cubicBezTo>
                    <a:pt x="285" y="222"/>
                    <a:pt x="285" y="222"/>
                    <a:pt x="285" y="222"/>
                  </a:cubicBezTo>
                  <a:cubicBezTo>
                    <a:pt x="318" y="183"/>
                    <a:pt x="353" y="141"/>
                    <a:pt x="394" y="107"/>
                  </a:cubicBezTo>
                  <a:cubicBezTo>
                    <a:pt x="436" y="72"/>
                    <a:pt x="477" y="39"/>
                    <a:pt x="522" y="23"/>
                  </a:cubicBezTo>
                  <a:cubicBezTo>
                    <a:pt x="589" y="0"/>
                    <a:pt x="632" y="9"/>
                    <a:pt x="652" y="51"/>
                  </a:cubicBezTo>
                  <a:cubicBezTo>
                    <a:pt x="654" y="56"/>
                    <a:pt x="667" y="58"/>
                    <a:pt x="678" y="58"/>
                  </a:cubicBezTo>
                  <a:cubicBezTo>
                    <a:pt x="690" y="58"/>
                    <a:pt x="703" y="56"/>
                    <a:pt x="705" y="51"/>
                  </a:cubicBezTo>
                  <a:cubicBezTo>
                    <a:pt x="724" y="9"/>
                    <a:pt x="768" y="0"/>
                    <a:pt x="834" y="23"/>
                  </a:cubicBezTo>
                  <a:cubicBezTo>
                    <a:pt x="880" y="39"/>
                    <a:pt x="921" y="72"/>
                    <a:pt x="963" y="107"/>
                  </a:cubicBezTo>
                  <a:cubicBezTo>
                    <a:pt x="1003" y="141"/>
                    <a:pt x="1038" y="183"/>
                    <a:pt x="1072" y="222"/>
                  </a:cubicBezTo>
                  <a:cubicBezTo>
                    <a:pt x="1076" y="227"/>
                    <a:pt x="1076" y="227"/>
                    <a:pt x="1076" y="227"/>
                  </a:cubicBezTo>
                  <a:cubicBezTo>
                    <a:pt x="1085" y="238"/>
                    <a:pt x="1122" y="282"/>
                    <a:pt x="1128" y="289"/>
                  </a:cubicBezTo>
                  <a:cubicBezTo>
                    <a:pt x="1178" y="289"/>
                    <a:pt x="1178" y="289"/>
                    <a:pt x="1178" y="289"/>
                  </a:cubicBezTo>
                  <a:lnTo>
                    <a:pt x="1178" y="294"/>
                  </a:lnTo>
                  <a:close/>
                  <a:moveTo>
                    <a:pt x="1079" y="294"/>
                  </a:moveTo>
                  <a:cubicBezTo>
                    <a:pt x="1079" y="292"/>
                    <a:pt x="1079" y="292"/>
                    <a:pt x="1079" y="292"/>
                  </a:cubicBezTo>
                  <a:cubicBezTo>
                    <a:pt x="1077" y="293"/>
                    <a:pt x="1077" y="293"/>
                    <a:pt x="1077" y="293"/>
                  </a:cubicBezTo>
                  <a:cubicBezTo>
                    <a:pt x="1076" y="290"/>
                    <a:pt x="1055" y="263"/>
                    <a:pt x="1053" y="260"/>
                  </a:cubicBezTo>
                  <a:cubicBezTo>
                    <a:pt x="1039" y="243"/>
                    <a:pt x="1026" y="228"/>
                    <a:pt x="1014" y="214"/>
                  </a:cubicBezTo>
                  <a:cubicBezTo>
                    <a:pt x="1008" y="208"/>
                    <a:pt x="1002" y="201"/>
                    <a:pt x="996" y="194"/>
                  </a:cubicBezTo>
                  <a:cubicBezTo>
                    <a:pt x="950" y="140"/>
                    <a:pt x="902" y="84"/>
                    <a:pt x="838" y="54"/>
                  </a:cubicBezTo>
                  <a:cubicBezTo>
                    <a:pt x="814" y="44"/>
                    <a:pt x="786" y="33"/>
                    <a:pt x="761" y="40"/>
                  </a:cubicBezTo>
                  <a:cubicBezTo>
                    <a:pt x="736" y="46"/>
                    <a:pt x="723" y="73"/>
                    <a:pt x="715" y="94"/>
                  </a:cubicBezTo>
                  <a:cubicBezTo>
                    <a:pt x="695" y="156"/>
                    <a:pt x="693" y="218"/>
                    <a:pt x="690" y="283"/>
                  </a:cubicBezTo>
                  <a:cubicBezTo>
                    <a:pt x="690" y="292"/>
                    <a:pt x="690" y="292"/>
                    <a:pt x="690" y="292"/>
                  </a:cubicBezTo>
                  <a:cubicBezTo>
                    <a:pt x="685" y="291"/>
                    <a:pt x="685" y="291"/>
                    <a:pt x="685" y="291"/>
                  </a:cubicBezTo>
                  <a:cubicBezTo>
                    <a:pt x="685" y="283"/>
                    <a:pt x="685" y="283"/>
                    <a:pt x="685" y="283"/>
                  </a:cubicBezTo>
                  <a:cubicBezTo>
                    <a:pt x="687" y="217"/>
                    <a:pt x="689" y="155"/>
                    <a:pt x="710" y="92"/>
                  </a:cubicBezTo>
                  <a:cubicBezTo>
                    <a:pt x="718" y="70"/>
                    <a:pt x="733" y="42"/>
                    <a:pt x="760" y="34"/>
                  </a:cubicBezTo>
                  <a:cubicBezTo>
                    <a:pt x="787" y="28"/>
                    <a:pt x="815" y="38"/>
                    <a:pt x="840" y="50"/>
                  </a:cubicBezTo>
                  <a:cubicBezTo>
                    <a:pt x="905" y="80"/>
                    <a:pt x="954" y="136"/>
                    <a:pt x="1000" y="190"/>
                  </a:cubicBezTo>
                  <a:cubicBezTo>
                    <a:pt x="1006" y="197"/>
                    <a:pt x="1012" y="204"/>
                    <a:pt x="1018" y="211"/>
                  </a:cubicBezTo>
                  <a:cubicBezTo>
                    <a:pt x="1030" y="225"/>
                    <a:pt x="1043" y="240"/>
                    <a:pt x="1057" y="257"/>
                  </a:cubicBezTo>
                  <a:cubicBezTo>
                    <a:pt x="1069" y="272"/>
                    <a:pt x="1083" y="290"/>
                    <a:pt x="1082" y="293"/>
                  </a:cubicBezTo>
                  <a:cubicBezTo>
                    <a:pt x="1081" y="294"/>
                    <a:pt x="1081" y="294"/>
                    <a:pt x="1081" y="294"/>
                  </a:cubicBezTo>
                  <a:lnTo>
                    <a:pt x="1079" y="294"/>
                  </a:lnTo>
                  <a:close/>
                  <a:moveTo>
                    <a:pt x="277" y="294"/>
                  </a:moveTo>
                  <a:cubicBezTo>
                    <a:pt x="275" y="293"/>
                    <a:pt x="275" y="293"/>
                    <a:pt x="275" y="293"/>
                  </a:cubicBezTo>
                  <a:cubicBezTo>
                    <a:pt x="274" y="290"/>
                    <a:pt x="292" y="267"/>
                    <a:pt x="300" y="257"/>
                  </a:cubicBezTo>
                  <a:cubicBezTo>
                    <a:pt x="314" y="240"/>
                    <a:pt x="326" y="225"/>
                    <a:pt x="338" y="211"/>
                  </a:cubicBezTo>
                  <a:cubicBezTo>
                    <a:pt x="344" y="204"/>
                    <a:pt x="350" y="197"/>
                    <a:pt x="356" y="190"/>
                  </a:cubicBezTo>
                  <a:cubicBezTo>
                    <a:pt x="403" y="136"/>
                    <a:pt x="451" y="80"/>
                    <a:pt x="517" y="50"/>
                  </a:cubicBezTo>
                  <a:cubicBezTo>
                    <a:pt x="541" y="38"/>
                    <a:pt x="570" y="28"/>
                    <a:pt x="597" y="34"/>
                  </a:cubicBezTo>
                  <a:cubicBezTo>
                    <a:pt x="624" y="42"/>
                    <a:pt x="639" y="70"/>
                    <a:pt x="646" y="92"/>
                  </a:cubicBezTo>
                  <a:cubicBezTo>
                    <a:pt x="667" y="155"/>
                    <a:pt x="669" y="217"/>
                    <a:pt x="672" y="283"/>
                  </a:cubicBezTo>
                  <a:cubicBezTo>
                    <a:pt x="672" y="291"/>
                    <a:pt x="672" y="291"/>
                    <a:pt x="672" y="291"/>
                  </a:cubicBezTo>
                  <a:cubicBezTo>
                    <a:pt x="666" y="292"/>
                    <a:pt x="666" y="292"/>
                    <a:pt x="666" y="292"/>
                  </a:cubicBezTo>
                  <a:cubicBezTo>
                    <a:pt x="666" y="283"/>
                    <a:pt x="666" y="283"/>
                    <a:pt x="666" y="283"/>
                  </a:cubicBezTo>
                  <a:cubicBezTo>
                    <a:pt x="664" y="218"/>
                    <a:pt x="662" y="156"/>
                    <a:pt x="641" y="94"/>
                  </a:cubicBezTo>
                  <a:cubicBezTo>
                    <a:pt x="634" y="73"/>
                    <a:pt x="620" y="46"/>
                    <a:pt x="595" y="40"/>
                  </a:cubicBezTo>
                  <a:cubicBezTo>
                    <a:pt x="570" y="33"/>
                    <a:pt x="543" y="44"/>
                    <a:pt x="519" y="54"/>
                  </a:cubicBezTo>
                  <a:cubicBezTo>
                    <a:pt x="455" y="84"/>
                    <a:pt x="407" y="140"/>
                    <a:pt x="360" y="194"/>
                  </a:cubicBezTo>
                  <a:cubicBezTo>
                    <a:pt x="354" y="201"/>
                    <a:pt x="348" y="208"/>
                    <a:pt x="342" y="214"/>
                  </a:cubicBezTo>
                  <a:cubicBezTo>
                    <a:pt x="330" y="228"/>
                    <a:pt x="318" y="243"/>
                    <a:pt x="304" y="260"/>
                  </a:cubicBezTo>
                  <a:cubicBezTo>
                    <a:pt x="302" y="263"/>
                    <a:pt x="281" y="290"/>
                    <a:pt x="280" y="293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77" y="292"/>
                    <a:pt x="277" y="292"/>
                    <a:pt x="277" y="292"/>
                  </a:cubicBezTo>
                  <a:lnTo>
                    <a:pt x="277" y="294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xmlns="" id="{260D94B0-8814-4677-BF20-027EAC04D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1893"/>
              <a:ext cx="1027" cy="228"/>
            </a:xfrm>
            <a:custGeom>
              <a:avLst/>
              <a:gdLst>
                <a:gd name="T0" fmla="*/ 1027 w 1027"/>
                <a:gd name="T1" fmla="*/ 228 h 228"/>
                <a:gd name="T2" fmla="*/ 879 w 1027"/>
                <a:gd name="T3" fmla="*/ 228 h 228"/>
                <a:gd name="T4" fmla="*/ 879 w 1027"/>
                <a:gd name="T5" fmla="*/ 11 h 228"/>
                <a:gd name="T6" fmla="*/ 67 w 1027"/>
                <a:gd name="T7" fmla="*/ 11 h 228"/>
                <a:gd name="T8" fmla="*/ 67 w 1027"/>
                <a:gd name="T9" fmla="*/ 228 h 228"/>
                <a:gd name="T10" fmla="*/ 0 w 1027"/>
                <a:gd name="T11" fmla="*/ 228 h 228"/>
                <a:gd name="T12" fmla="*/ 0 w 1027"/>
                <a:gd name="T13" fmla="*/ 219 h 228"/>
                <a:gd name="T14" fmla="*/ 57 w 1027"/>
                <a:gd name="T15" fmla="*/ 219 h 228"/>
                <a:gd name="T16" fmla="*/ 57 w 1027"/>
                <a:gd name="T17" fmla="*/ 0 h 228"/>
                <a:gd name="T18" fmla="*/ 887 w 1027"/>
                <a:gd name="T19" fmla="*/ 0 h 228"/>
                <a:gd name="T20" fmla="*/ 887 w 1027"/>
                <a:gd name="T21" fmla="*/ 219 h 228"/>
                <a:gd name="T22" fmla="*/ 1027 w 1027"/>
                <a:gd name="T23" fmla="*/ 219 h 228"/>
                <a:gd name="T24" fmla="*/ 1027 w 1027"/>
                <a:gd name="T25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7" h="228">
                  <a:moveTo>
                    <a:pt x="1027" y="228"/>
                  </a:moveTo>
                  <a:lnTo>
                    <a:pt x="879" y="228"/>
                  </a:lnTo>
                  <a:lnTo>
                    <a:pt x="879" y="11"/>
                  </a:lnTo>
                  <a:lnTo>
                    <a:pt x="67" y="11"/>
                  </a:lnTo>
                  <a:lnTo>
                    <a:pt x="67" y="228"/>
                  </a:lnTo>
                  <a:lnTo>
                    <a:pt x="0" y="228"/>
                  </a:lnTo>
                  <a:lnTo>
                    <a:pt x="0" y="219"/>
                  </a:lnTo>
                  <a:lnTo>
                    <a:pt x="57" y="219"/>
                  </a:lnTo>
                  <a:lnTo>
                    <a:pt x="57" y="0"/>
                  </a:lnTo>
                  <a:lnTo>
                    <a:pt x="887" y="0"/>
                  </a:lnTo>
                  <a:lnTo>
                    <a:pt x="887" y="219"/>
                  </a:lnTo>
                  <a:lnTo>
                    <a:pt x="1027" y="219"/>
                  </a:lnTo>
                  <a:lnTo>
                    <a:pt x="1027" y="228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xmlns="" id="{406AEFE3-CE47-4898-8A22-5C336ADC6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1948"/>
              <a:ext cx="183" cy="169"/>
            </a:xfrm>
            <a:custGeom>
              <a:avLst/>
              <a:gdLst>
                <a:gd name="T0" fmla="*/ 5 w 107"/>
                <a:gd name="T1" fmla="*/ 98 h 98"/>
                <a:gd name="T2" fmla="*/ 0 w 107"/>
                <a:gd name="T3" fmla="*/ 98 h 98"/>
                <a:gd name="T4" fmla="*/ 0 w 107"/>
                <a:gd name="T5" fmla="*/ 13 h 98"/>
                <a:gd name="T6" fmla="*/ 6 w 107"/>
                <a:gd name="T7" fmla="*/ 7 h 98"/>
                <a:gd name="T8" fmla="*/ 11 w 107"/>
                <a:gd name="T9" fmla="*/ 6 h 98"/>
                <a:gd name="T10" fmla="*/ 19 w 107"/>
                <a:gd name="T11" fmla="*/ 4 h 98"/>
                <a:gd name="T12" fmla="*/ 28 w 107"/>
                <a:gd name="T13" fmla="*/ 0 h 98"/>
                <a:gd name="T14" fmla="*/ 29 w 107"/>
                <a:gd name="T15" fmla="*/ 0 h 98"/>
                <a:gd name="T16" fmla="*/ 59 w 107"/>
                <a:gd name="T17" fmla="*/ 0 h 98"/>
                <a:gd name="T18" fmla="*/ 78 w 107"/>
                <a:gd name="T19" fmla="*/ 0 h 98"/>
                <a:gd name="T20" fmla="*/ 86 w 107"/>
                <a:gd name="T21" fmla="*/ 4 h 98"/>
                <a:gd name="T22" fmla="*/ 91 w 107"/>
                <a:gd name="T23" fmla="*/ 5 h 98"/>
                <a:gd name="T24" fmla="*/ 94 w 107"/>
                <a:gd name="T25" fmla="*/ 5 h 98"/>
                <a:gd name="T26" fmla="*/ 94 w 107"/>
                <a:gd name="T27" fmla="*/ 6 h 98"/>
                <a:gd name="T28" fmla="*/ 107 w 107"/>
                <a:gd name="T29" fmla="*/ 20 h 98"/>
                <a:gd name="T30" fmla="*/ 107 w 107"/>
                <a:gd name="T31" fmla="*/ 74 h 98"/>
                <a:gd name="T32" fmla="*/ 107 w 107"/>
                <a:gd name="T33" fmla="*/ 97 h 98"/>
                <a:gd name="T34" fmla="*/ 102 w 107"/>
                <a:gd name="T35" fmla="*/ 97 h 98"/>
                <a:gd name="T36" fmla="*/ 101 w 107"/>
                <a:gd name="T37" fmla="*/ 74 h 98"/>
                <a:gd name="T38" fmla="*/ 101 w 107"/>
                <a:gd name="T39" fmla="*/ 20 h 98"/>
                <a:gd name="T40" fmla="*/ 94 w 107"/>
                <a:gd name="T41" fmla="*/ 11 h 98"/>
                <a:gd name="T42" fmla="*/ 93 w 107"/>
                <a:gd name="T43" fmla="*/ 11 h 98"/>
                <a:gd name="T44" fmla="*/ 91 w 107"/>
                <a:gd name="T45" fmla="*/ 11 h 98"/>
                <a:gd name="T46" fmla="*/ 82 w 107"/>
                <a:gd name="T47" fmla="*/ 7 h 98"/>
                <a:gd name="T48" fmla="*/ 78 w 107"/>
                <a:gd name="T49" fmla="*/ 6 h 98"/>
                <a:gd name="T50" fmla="*/ 59 w 107"/>
                <a:gd name="T51" fmla="*/ 6 h 98"/>
                <a:gd name="T52" fmla="*/ 29 w 107"/>
                <a:gd name="T53" fmla="*/ 6 h 98"/>
                <a:gd name="T54" fmla="*/ 27 w 107"/>
                <a:gd name="T55" fmla="*/ 6 h 98"/>
                <a:gd name="T56" fmla="*/ 24 w 107"/>
                <a:gd name="T57" fmla="*/ 7 h 98"/>
                <a:gd name="T58" fmla="*/ 20 w 107"/>
                <a:gd name="T59" fmla="*/ 10 h 98"/>
                <a:gd name="T60" fmla="*/ 13 w 107"/>
                <a:gd name="T61" fmla="*/ 11 h 98"/>
                <a:gd name="T62" fmla="*/ 6 w 107"/>
                <a:gd name="T63" fmla="*/ 12 h 98"/>
                <a:gd name="T64" fmla="*/ 5 w 107"/>
                <a:gd name="T65" fmla="*/ 12 h 98"/>
                <a:gd name="T66" fmla="*/ 5 w 107"/>
                <a:gd name="T67" fmla="*/ 13 h 98"/>
                <a:gd name="T68" fmla="*/ 5 w 107"/>
                <a:gd name="T6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98">
                  <a:moveTo>
                    <a:pt x="5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65"/>
                    <a:pt x="0" y="46"/>
                    <a:pt x="0" y="13"/>
                  </a:cubicBezTo>
                  <a:cubicBezTo>
                    <a:pt x="0" y="11"/>
                    <a:pt x="1" y="7"/>
                    <a:pt x="6" y="7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4" y="5"/>
                    <a:pt x="16" y="4"/>
                    <a:pt x="19" y="4"/>
                  </a:cubicBezTo>
                  <a:cubicBezTo>
                    <a:pt x="21" y="0"/>
                    <a:pt x="25" y="0"/>
                    <a:pt x="28" y="0"/>
                  </a:cubicBezTo>
                  <a:cubicBezTo>
                    <a:pt x="28" y="0"/>
                    <a:pt x="29" y="0"/>
                    <a:pt x="29" y="0"/>
                  </a:cubicBezTo>
                  <a:cubicBezTo>
                    <a:pt x="39" y="0"/>
                    <a:pt x="49" y="0"/>
                    <a:pt x="5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1"/>
                    <a:pt x="86" y="4"/>
                  </a:cubicBezTo>
                  <a:cubicBezTo>
                    <a:pt x="87" y="5"/>
                    <a:pt x="89" y="5"/>
                    <a:pt x="91" y="5"/>
                  </a:cubicBezTo>
                  <a:cubicBezTo>
                    <a:pt x="92" y="5"/>
                    <a:pt x="93" y="5"/>
                    <a:pt x="94" y="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106" y="7"/>
                    <a:pt x="107" y="8"/>
                    <a:pt x="107" y="20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81"/>
                    <a:pt x="107" y="86"/>
                    <a:pt x="107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86"/>
                    <a:pt x="101" y="81"/>
                    <a:pt x="101" y="74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12"/>
                    <a:pt x="101" y="12"/>
                    <a:pt x="94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1" y="11"/>
                  </a:cubicBezTo>
                  <a:cubicBezTo>
                    <a:pt x="88" y="10"/>
                    <a:pt x="84" y="10"/>
                    <a:pt x="82" y="7"/>
                  </a:cubicBezTo>
                  <a:cubicBezTo>
                    <a:pt x="81" y="6"/>
                    <a:pt x="80" y="6"/>
                    <a:pt x="78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9" y="6"/>
                    <a:pt x="39" y="6"/>
                    <a:pt x="29" y="6"/>
                  </a:cubicBezTo>
                  <a:cubicBezTo>
                    <a:pt x="28" y="6"/>
                    <a:pt x="28" y="6"/>
                    <a:pt x="27" y="6"/>
                  </a:cubicBezTo>
                  <a:cubicBezTo>
                    <a:pt x="24" y="5"/>
                    <a:pt x="24" y="5"/>
                    <a:pt x="24" y="7"/>
                  </a:cubicBezTo>
                  <a:cubicBezTo>
                    <a:pt x="24" y="8"/>
                    <a:pt x="23" y="10"/>
                    <a:pt x="20" y="10"/>
                  </a:cubicBezTo>
                  <a:cubicBezTo>
                    <a:pt x="17" y="10"/>
                    <a:pt x="15" y="10"/>
                    <a:pt x="13" y="11"/>
                  </a:cubicBezTo>
                  <a:cubicBezTo>
                    <a:pt x="11" y="11"/>
                    <a:pt x="9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46"/>
                    <a:pt x="5" y="65"/>
                    <a:pt x="5" y="9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0">
              <a:extLst>
                <a:ext uri="{FF2B5EF4-FFF2-40B4-BE49-F238E27FC236}">
                  <a16:creationId xmlns:a16="http://schemas.microsoft.com/office/drawing/2014/main" xmlns="" id="{FCA13B3D-6A4F-4FA9-8D40-6C425292E8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7" y="1656"/>
              <a:ext cx="1226" cy="229"/>
            </a:xfrm>
            <a:custGeom>
              <a:avLst/>
              <a:gdLst>
                <a:gd name="T0" fmla="*/ 67 w 716"/>
                <a:gd name="T1" fmla="*/ 112 h 133"/>
                <a:gd name="T2" fmla="*/ 49 w 716"/>
                <a:gd name="T3" fmla="*/ 101 h 133"/>
                <a:gd name="T4" fmla="*/ 30 w 716"/>
                <a:gd name="T5" fmla="*/ 86 h 133"/>
                <a:gd name="T6" fmla="*/ 11 w 716"/>
                <a:gd name="T7" fmla="*/ 53 h 133"/>
                <a:gd name="T8" fmla="*/ 25 w 716"/>
                <a:gd name="T9" fmla="*/ 52 h 133"/>
                <a:gd name="T10" fmla="*/ 36 w 716"/>
                <a:gd name="T11" fmla="*/ 52 h 133"/>
                <a:gd name="T12" fmla="*/ 45 w 716"/>
                <a:gd name="T13" fmla="*/ 52 h 133"/>
                <a:gd name="T14" fmla="*/ 55 w 716"/>
                <a:gd name="T15" fmla="*/ 54 h 133"/>
                <a:gd name="T16" fmla="*/ 72 w 716"/>
                <a:gd name="T17" fmla="*/ 60 h 133"/>
                <a:gd name="T18" fmla="*/ 73 w 716"/>
                <a:gd name="T19" fmla="*/ 56 h 133"/>
                <a:gd name="T20" fmla="*/ 93 w 716"/>
                <a:gd name="T21" fmla="*/ 56 h 133"/>
                <a:gd name="T22" fmla="*/ 127 w 716"/>
                <a:gd name="T23" fmla="*/ 62 h 133"/>
                <a:gd name="T24" fmla="*/ 150 w 716"/>
                <a:gd name="T25" fmla="*/ 62 h 133"/>
                <a:gd name="T26" fmla="*/ 173 w 716"/>
                <a:gd name="T27" fmla="*/ 48 h 133"/>
                <a:gd name="T28" fmla="*/ 178 w 716"/>
                <a:gd name="T29" fmla="*/ 19 h 133"/>
                <a:gd name="T30" fmla="*/ 190 w 716"/>
                <a:gd name="T31" fmla="*/ 11 h 133"/>
                <a:gd name="T32" fmla="*/ 207 w 716"/>
                <a:gd name="T33" fmla="*/ 2 h 133"/>
                <a:gd name="T34" fmla="*/ 211 w 716"/>
                <a:gd name="T35" fmla="*/ 23 h 133"/>
                <a:gd name="T36" fmla="*/ 496 w 716"/>
                <a:gd name="T37" fmla="*/ 27 h 133"/>
                <a:gd name="T38" fmla="*/ 516 w 716"/>
                <a:gd name="T39" fmla="*/ 8 h 133"/>
                <a:gd name="T40" fmla="*/ 530 w 716"/>
                <a:gd name="T41" fmla="*/ 10 h 133"/>
                <a:gd name="T42" fmla="*/ 536 w 716"/>
                <a:gd name="T43" fmla="*/ 28 h 133"/>
                <a:gd name="T44" fmla="*/ 561 w 716"/>
                <a:gd name="T45" fmla="*/ 62 h 133"/>
                <a:gd name="T46" fmla="*/ 612 w 716"/>
                <a:gd name="T47" fmla="*/ 56 h 133"/>
                <a:gd name="T48" fmla="*/ 622 w 716"/>
                <a:gd name="T49" fmla="*/ 64 h 133"/>
                <a:gd name="T50" fmla="*/ 635 w 716"/>
                <a:gd name="T51" fmla="*/ 59 h 133"/>
                <a:gd name="T52" fmla="*/ 649 w 716"/>
                <a:gd name="T53" fmla="*/ 63 h 133"/>
                <a:gd name="T54" fmla="*/ 662 w 716"/>
                <a:gd name="T55" fmla="*/ 61 h 133"/>
                <a:gd name="T56" fmla="*/ 678 w 716"/>
                <a:gd name="T57" fmla="*/ 56 h 133"/>
                <a:gd name="T58" fmla="*/ 691 w 716"/>
                <a:gd name="T59" fmla="*/ 54 h 133"/>
                <a:gd name="T60" fmla="*/ 702 w 716"/>
                <a:gd name="T61" fmla="*/ 52 h 133"/>
                <a:gd name="T62" fmla="*/ 714 w 716"/>
                <a:gd name="T63" fmla="*/ 60 h 133"/>
                <a:gd name="T64" fmla="*/ 684 w 716"/>
                <a:gd name="T65" fmla="*/ 90 h 133"/>
                <a:gd name="T66" fmla="*/ 653 w 716"/>
                <a:gd name="T67" fmla="*/ 108 h 133"/>
                <a:gd name="T68" fmla="*/ 601 w 716"/>
                <a:gd name="T69" fmla="*/ 133 h 133"/>
                <a:gd name="T70" fmla="*/ 599 w 716"/>
                <a:gd name="T71" fmla="*/ 128 h 133"/>
                <a:gd name="T72" fmla="*/ 652 w 716"/>
                <a:gd name="T73" fmla="*/ 103 h 133"/>
                <a:gd name="T74" fmla="*/ 691 w 716"/>
                <a:gd name="T75" fmla="*/ 78 h 133"/>
                <a:gd name="T76" fmla="*/ 701 w 716"/>
                <a:gd name="T77" fmla="*/ 58 h 133"/>
                <a:gd name="T78" fmla="*/ 683 w 716"/>
                <a:gd name="T79" fmla="*/ 57 h 133"/>
                <a:gd name="T80" fmla="*/ 657 w 716"/>
                <a:gd name="T81" fmla="*/ 64 h 133"/>
                <a:gd name="T82" fmla="*/ 637 w 716"/>
                <a:gd name="T83" fmla="*/ 70 h 133"/>
                <a:gd name="T84" fmla="*/ 616 w 716"/>
                <a:gd name="T85" fmla="*/ 63 h 133"/>
                <a:gd name="T86" fmla="*/ 606 w 716"/>
                <a:gd name="T87" fmla="*/ 66 h 133"/>
                <a:gd name="T88" fmla="*/ 562 w 716"/>
                <a:gd name="T89" fmla="*/ 67 h 133"/>
                <a:gd name="T90" fmla="*/ 530 w 716"/>
                <a:gd name="T91" fmla="*/ 26 h 133"/>
                <a:gd name="T92" fmla="*/ 518 w 716"/>
                <a:gd name="T93" fmla="*/ 15 h 133"/>
                <a:gd name="T94" fmla="*/ 508 w 716"/>
                <a:gd name="T95" fmla="*/ 21 h 133"/>
                <a:gd name="T96" fmla="*/ 220 w 716"/>
                <a:gd name="T97" fmla="*/ 32 h 133"/>
                <a:gd name="T98" fmla="*/ 206 w 716"/>
                <a:gd name="T99" fmla="*/ 15 h 133"/>
                <a:gd name="T100" fmla="*/ 193 w 716"/>
                <a:gd name="T101" fmla="*/ 16 h 133"/>
                <a:gd name="T102" fmla="*/ 182 w 716"/>
                <a:gd name="T103" fmla="*/ 30 h 133"/>
                <a:gd name="T104" fmla="*/ 152 w 716"/>
                <a:gd name="T105" fmla="*/ 67 h 133"/>
                <a:gd name="T106" fmla="*/ 108 w 716"/>
                <a:gd name="T107" fmla="*/ 66 h 133"/>
                <a:gd name="T108" fmla="*/ 96 w 716"/>
                <a:gd name="T109" fmla="*/ 60 h 133"/>
                <a:gd name="T110" fmla="*/ 80 w 716"/>
                <a:gd name="T111" fmla="*/ 68 h 133"/>
                <a:gd name="T112" fmla="*/ 56 w 716"/>
                <a:gd name="T113" fmla="*/ 64 h 133"/>
                <a:gd name="T114" fmla="*/ 33 w 716"/>
                <a:gd name="T115" fmla="*/ 57 h 133"/>
                <a:gd name="T116" fmla="*/ 19 w 716"/>
                <a:gd name="T117" fmla="*/ 54 h 133"/>
                <a:gd name="T118" fmla="*/ 6 w 716"/>
                <a:gd name="T119" fmla="*/ 67 h 133"/>
                <a:gd name="T120" fmla="*/ 37 w 716"/>
                <a:gd name="T121" fmla="*/ 86 h 133"/>
                <a:gd name="T122" fmla="*/ 56 w 716"/>
                <a:gd name="T123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6" h="133">
                  <a:moveTo>
                    <a:pt x="113" y="133"/>
                  </a:moveTo>
                  <a:cubicBezTo>
                    <a:pt x="112" y="133"/>
                    <a:pt x="112" y="133"/>
                    <a:pt x="112" y="133"/>
                  </a:cubicBezTo>
                  <a:cubicBezTo>
                    <a:pt x="103" y="130"/>
                    <a:pt x="94" y="126"/>
                    <a:pt x="85" y="122"/>
                  </a:cubicBezTo>
                  <a:cubicBezTo>
                    <a:pt x="83" y="121"/>
                    <a:pt x="81" y="120"/>
                    <a:pt x="80" y="119"/>
                  </a:cubicBezTo>
                  <a:cubicBezTo>
                    <a:pt x="76" y="117"/>
                    <a:pt x="73" y="115"/>
                    <a:pt x="69" y="114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2"/>
                    <a:pt x="67" y="112"/>
                    <a:pt x="65" y="111"/>
                  </a:cubicBezTo>
                  <a:cubicBezTo>
                    <a:pt x="64" y="111"/>
                    <a:pt x="62" y="110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57" y="108"/>
                    <a:pt x="55" y="107"/>
                    <a:pt x="55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1" y="102"/>
                    <a:pt x="49" y="101"/>
                  </a:cubicBezTo>
                  <a:cubicBezTo>
                    <a:pt x="47" y="100"/>
                    <a:pt x="44" y="99"/>
                    <a:pt x="43" y="96"/>
                  </a:cubicBezTo>
                  <a:cubicBezTo>
                    <a:pt x="43" y="96"/>
                    <a:pt x="42" y="96"/>
                    <a:pt x="42" y="96"/>
                  </a:cubicBezTo>
                  <a:cubicBezTo>
                    <a:pt x="39" y="96"/>
                    <a:pt x="38" y="93"/>
                    <a:pt x="37" y="92"/>
                  </a:cubicBezTo>
                  <a:cubicBezTo>
                    <a:pt x="37" y="92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5" y="91"/>
                    <a:pt x="33" y="91"/>
                    <a:pt x="31" y="89"/>
                  </a:cubicBezTo>
                  <a:cubicBezTo>
                    <a:pt x="31" y="88"/>
                    <a:pt x="30" y="87"/>
                    <a:pt x="30" y="86"/>
                  </a:cubicBezTo>
                  <a:cubicBezTo>
                    <a:pt x="25" y="84"/>
                    <a:pt x="21" y="82"/>
                    <a:pt x="16" y="80"/>
                  </a:cubicBezTo>
                  <a:cubicBezTo>
                    <a:pt x="13" y="78"/>
                    <a:pt x="10" y="76"/>
                    <a:pt x="7" y="75"/>
                  </a:cubicBezTo>
                  <a:cubicBezTo>
                    <a:pt x="4" y="74"/>
                    <a:pt x="2" y="71"/>
                    <a:pt x="1" y="68"/>
                  </a:cubicBezTo>
                  <a:cubicBezTo>
                    <a:pt x="0" y="67"/>
                    <a:pt x="0" y="65"/>
                    <a:pt x="1" y="63"/>
                  </a:cubicBezTo>
                  <a:cubicBezTo>
                    <a:pt x="2" y="62"/>
                    <a:pt x="3" y="61"/>
                    <a:pt x="6" y="62"/>
                  </a:cubicBezTo>
                  <a:cubicBezTo>
                    <a:pt x="5" y="59"/>
                    <a:pt x="7" y="57"/>
                    <a:pt x="8" y="56"/>
                  </a:cubicBezTo>
                  <a:cubicBezTo>
                    <a:pt x="9" y="55"/>
                    <a:pt x="10" y="54"/>
                    <a:pt x="11" y="53"/>
                  </a:cubicBezTo>
                  <a:cubicBezTo>
                    <a:pt x="13" y="52"/>
                    <a:pt x="14" y="52"/>
                    <a:pt x="13" y="51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7"/>
                    <a:pt x="17" y="47"/>
                  </a:cubicBezTo>
                  <a:cubicBezTo>
                    <a:pt x="18" y="47"/>
                    <a:pt x="21" y="47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5" y="50"/>
                    <a:pt x="25" y="52"/>
                  </a:cubicBezTo>
                  <a:cubicBezTo>
                    <a:pt x="26" y="53"/>
                    <a:pt x="25" y="53"/>
                    <a:pt x="25" y="54"/>
                  </a:cubicBezTo>
                  <a:cubicBezTo>
                    <a:pt x="26" y="54"/>
                    <a:pt x="26" y="54"/>
                    <a:pt x="27" y="54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2"/>
                  </a:cubicBezTo>
                  <a:cubicBezTo>
                    <a:pt x="28" y="50"/>
                    <a:pt x="29" y="49"/>
                    <a:pt x="30" y="49"/>
                  </a:cubicBezTo>
                  <a:cubicBezTo>
                    <a:pt x="32" y="48"/>
                    <a:pt x="34" y="48"/>
                    <a:pt x="35" y="5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3"/>
                    <a:pt x="38" y="55"/>
                    <a:pt x="39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8"/>
                    <a:pt x="41" y="57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2" y="52"/>
                    <a:pt x="43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2"/>
                    <a:pt x="49" y="53"/>
                    <a:pt x="49" y="55"/>
                  </a:cubicBezTo>
                  <a:cubicBezTo>
                    <a:pt x="50" y="57"/>
                    <a:pt x="50" y="58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59"/>
                    <a:pt x="52" y="59"/>
                  </a:cubicBezTo>
                  <a:cubicBezTo>
                    <a:pt x="52" y="58"/>
                    <a:pt x="52" y="57"/>
                    <a:pt x="52" y="56"/>
                  </a:cubicBezTo>
                  <a:cubicBezTo>
                    <a:pt x="53" y="55"/>
                    <a:pt x="53" y="55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8" y="54"/>
                    <a:pt x="59" y="56"/>
                    <a:pt x="59" y="57"/>
                  </a:cubicBezTo>
                  <a:cubicBezTo>
                    <a:pt x="61" y="58"/>
                    <a:pt x="61" y="60"/>
                    <a:pt x="62" y="61"/>
                  </a:cubicBezTo>
                  <a:cubicBezTo>
                    <a:pt x="63" y="63"/>
                    <a:pt x="63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59"/>
                    <a:pt x="66" y="57"/>
                    <a:pt x="67" y="57"/>
                  </a:cubicBezTo>
                  <a:cubicBezTo>
                    <a:pt x="67" y="57"/>
                    <a:pt x="68" y="57"/>
                    <a:pt x="68" y="57"/>
                  </a:cubicBezTo>
                  <a:cubicBezTo>
                    <a:pt x="69" y="57"/>
                    <a:pt x="71" y="57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1"/>
                    <a:pt x="73" y="61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3"/>
                    <a:pt x="75" y="62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2" y="59"/>
                    <a:pt x="83" y="61"/>
                    <a:pt x="85" y="63"/>
                  </a:cubicBezTo>
                  <a:cubicBezTo>
                    <a:pt x="85" y="63"/>
                    <a:pt x="86" y="64"/>
                    <a:pt x="86" y="64"/>
                  </a:cubicBezTo>
                  <a:cubicBezTo>
                    <a:pt x="87" y="65"/>
                    <a:pt x="90" y="66"/>
                    <a:pt x="92" y="66"/>
                  </a:cubicBezTo>
                  <a:cubicBezTo>
                    <a:pt x="92" y="66"/>
                    <a:pt x="92" y="65"/>
                    <a:pt x="91" y="65"/>
                  </a:cubicBezTo>
                  <a:cubicBezTo>
                    <a:pt x="91" y="64"/>
                    <a:pt x="91" y="63"/>
                    <a:pt x="91" y="61"/>
                  </a:cubicBezTo>
                  <a:cubicBezTo>
                    <a:pt x="90" y="59"/>
                    <a:pt x="91" y="57"/>
                    <a:pt x="93" y="56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5" y="54"/>
                    <a:pt x="96" y="54"/>
                    <a:pt x="97" y="54"/>
                  </a:cubicBezTo>
                  <a:cubicBezTo>
                    <a:pt x="99" y="54"/>
                    <a:pt x="100" y="55"/>
                    <a:pt x="101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4" y="55"/>
                    <a:pt x="107" y="55"/>
                    <a:pt x="108" y="57"/>
                  </a:cubicBezTo>
                  <a:cubicBezTo>
                    <a:pt x="109" y="58"/>
                    <a:pt x="109" y="59"/>
                    <a:pt x="109" y="61"/>
                  </a:cubicBezTo>
                  <a:cubicBezTo>
                    <a:pt x="115" y="61"/>
                    <a:pt x="121" y="62"/>
                    <a:pt x="127" y="62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8" y="63"/>
                    <a:pt x="138" y="62"/>
                    <a:pt x="138" y="62"/>
                  </a:cubicBezTo>
                  <a:cubicBezTo>
                    <a:pt x="139" y="60"/>
                    <a:pt x="141" y="59"/>
                    <a:pt x="141" y="59"/>
                  </a:cubicBezTo>
                  <a:cubicBezTo>
                    <a:pt x="142" y="59"/>
                    <a:pt x="143" y="60"/>
                    <a:pt x="143" y="60"/>
                  </a:cubicBezTo>
                  <a:cubicBezTo>
                    <a:pt x="144" y="59"/>
                    <a:pt x="145" y="58"/>
                    <a:pt x="146" y="58"/>
                  </a:cubicBezTo>
                  <a:cubicBezTo>
                    <a:pt x="148" y="58"/>
                    <a:pt x="150" y="61"/>
                    <a:pt x="151" y="62"/>
                  </a:cubicBezTo>
                  <a:cubicBezTo>
                    <a:pt x="151" y="62"/>
                    <a:pt x="150" y="62"/>
                    <a:pt x="150" y="62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2"/>
                    <a:pt x="151" y="62"/>
                    <a:pt x="151" y="62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2" y="62"/>
                    <a:pt x="152" y="62"/>
                    <a:pt x="152" y="62"/>
                  </a:cubicBezTo>
                  <a:cubicBezTo>
                    <a:pt x="157" y="62"/>
                    <a:pt x="160" y="61"/>
                    <a:pt x="163" y="58"/>
                  </a:cubicBezTo>
                  <a:cubicBezTo>
                    <a:pt x="167" y="54"/>
                    <a:pt x="170" y="51"/>
                    <a:pt x="173" y="48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5" y="44"/>
                    <a:pt x="175" y="42"/>
                    <a:pt x="176" y="40"/>
                  </a:cubicBezTo>
                  <a:cubicBezTo>
                    <a:pt x="177" y="37"/>
                    <a:pt x="178" y="34"/>
                    <a:pt x="177" y="31"/>
                  </a:cubicBezTo>
                  <a:cubicBezTo>
                    <a:pt x="177" y="31"/>
                    <a:pt x="177" y="30"/>
                    <a:pt x="177" y="29"/>
                  </a:cubicBezTo>
                  <a:cubicBezTo>
                    <a:pt x="176" y="27"/>
                    <a:pt x="175" y="24"/>
                    <a:pt x="178" y="20"/>
                  </a:cubicBezTo>
                  <a:cubicBezTo>
                    <a:pt x="178" y="20"/>
                    <a:pt x="178" y="19"/>
                    <a:pt x="178" y="19"/>
                  </a:cubicBezTo>
                  <a:cubicBezTo>
                    <a:pt x="178" y="17"/>
                    <a:pt x="178" y="15"/>
                    <a:pt x="181" y="13"/>
                  </a:cubicBezTo>
                  <a:cubicBezTo>
                    <a:pt x="181" y="13"/>
                    <a:pt x="181" y="13"/>
                    <a:pt x="181" y="12"/>
                  </a:cubicBezTo>
                  <a:cubicBezTo>
                    <a:pt x="181" y="12"/>
                    <a:pt x="181" y="11"/>
                    <a:pt x="181" y="11"/>
                  </a:cubicBezTo>
                  <a:cubicBezTo>
                    <a:pt x="181" y="7"/>
                    <a:pt x="183" y="6"/>
                    <a:pt x="185" y="6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6" y="6"/>
                    <a:pt x="188" y="6"/>
                    <a:pt x="188" y="7"/>
                  </a:cubicBezTo>
                  <a:cubicBezTo>
                    <a:pt x="190" y="8"/>
                    <a:pt x="190" y="10"/>
                    <a:pt x="190" y="11"/>
                  </a:cubicBezTo>
                  <a:cubicBezTo>
                    <a:pt x="189" y="11"/>
                    <a:pt x="189" y="11"/>
                    <a:pt x="189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1" y="11"/>
                    <a:pt x="192" y="11"/>
                  </a:cubicBezTo>
                  <a:cubicBezTo>
                    <a:pt x="194" y="10"/>
                    <a:pt x="195" y="8"/>
                    <a:pt x="196" y="5"/>
                  </a:cubicBezTo>
                  <a:cubicBezTo>
                    <a:pt x="197" y="2"/>
                    <a:pt x="199" y="1"/>
                    <a:pt x="202" y="1"/>
                  </a:cubicBezTo>
                  <a:cubicBezTo>
                    <a:pt x="204" y="1"/>
                    <a:pt x="206" y="1"/>
                    <a:pt x="207" y="2"/>
                  </a:cubicBezTo>
                  <a:cubicBezTo>
                    <a:pt x="211" y="4"/>
                    <a:pt x="213" y="11"/>
                    <a:pt x="211" y="16"/>
                  </a:cubicBezTo>
                  <a:cubicBezTo>
                    <a:pt x="211" y="17"/>
                    <a:pt x="211" y="17"/>
                    <a:pt x="211" y="18"/>
                  </a:cubicBezTo>
                  <a:cubicBezTo>
                    <a:pt x="210" y="19"/>
                    <a:pt x="210" y="20"/>
                    <a:pt x="210" y="20"/>
                  </a:cubicBezTo>
                  <a:cubicBezTo>
                    <a:pt x="209" y="21"/>
                    <a:pt x="209" y="22"/>
                    <a:pt x="209" y="22"/>
                  </a:cubicBezTo>
                  <a:cubicBezTo>
                    <a:pt x="209" y="22"/>
                    <a:pt x="209" y="23"/>
                    <a:pt x="209" y="23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1" y="25"/>
                    <a:pt x="211" y="25"/>
                    <a:pt x="211" y="25"/>
                  </a:cubicBezTo>
                  <a:cubicBezTo>
                    <a:pt x="212" y="28"/>
                    <a:pt x="213" y="28"/>
                    <a:pt x="214" y="28"/>
                  </a:cubicBezTo>
                  <a:cubicBezTo>
                    <a:pt x="215" y="28"/>
                    <a:pt x="216" y="28"/>
                    <a:pt x="217" y="27"/>
                  </a:cubicBezTo>
                  <a:cubicBezTo>
                    <a:pt x="218" y="27"/>
                    <a:pt x="219" y="27"/>
                    <a:pt x="220" y="27"/>
                  </a:cubicBezTo>
                  <a:cubicBezTo>
                    <a:pt x="275" y="27"/>
                    <a:pt x="329" y="27"/>
                    <a:pt x="384" y="27"/>
                  </a:cubicBezTo>
                  <a:cubicBezTo>
                    <a:pt x="420" y="27"/>
                    <a:pt x="456" y="27"/>
                    <a:pt x="492" y="27"/>
                  </a:cubicBezTo>
                  <a:cubicBezTo>
                    <a:pt x="493" y="27"/>
                    <a:pt x="495" y="27"/>
                    <a:pt x="496" y="27"/>
                  </a:cubicBezTo>
                  <a:cubicBezTo>
                    <a:pt x="497" y="27"/>
                    <a:pt x="498" y="27"/>
                    <a:pt x="499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499" y="24"/>
                    <a:pt x="501" y="23"/>
                    <a:pt x="503" y="22"/>
                  </a:cubicBezTo>
                  <a:cubicBezTo>
                    <a:pt x="502" y="20"/>
                    <a:pt x="501" y="18"/>
                    <a:pt x="500" y="16"/>
                  </a:cubicBezTo>
                  <a:cubicBezTo>
                    <a:pt x="498" y="11"/>
                    <a:pt x="499" y="6"/>
                    <a:pt x="503" y="3"/>
                  </a:cubicBezTo>
                  <a:cubicBezTo>
                    <a:pt x="506" y="0"/>
                    <a:pt x="508" y="0"/>
                    <a:pt x="511" y="1"/>
                  </a:cubicBezTo>
                  <a:cubicBezTo>
                    <a:pt x="515" y="2"/>
                    <a:pt x="517" y="5"/>
                    <a:pt x="516" y="8"/>
                  </a:cubicBezTo>
                  <a:cubicBezTo>
                    <a:pt x="516" y="8"/>
                    <a:pt x="516" y="9"/>
                    <a:pt x="516" y="9"/>
                  </a:cubicBezTo>
                  <a:cubicBezTo>
                    <a:pt x="517" y="9"/>
                    <a:pt x="517" y="9"/>
                    <a:pt x="517" y="9"/>
                  </a:cubicBezTo>
                  <a:cubicBezTo>
                    <a:pt x="519" y="9"/>
                    <a:pt x="520" y="10"/>
                    <a:pt x="521" y="11"/>
                  </a:cubicBezTo>
                  <a:cubicBezTo>
                    <a:pt x="521" y="10"/>
                    <a:pt x="521" y="10"/>
                    <a:pt x="521" y="9"/>
                  </a:cubicBezTo>
                  <a:cubicBezTo>
                    <a:pt x="521" y="7"/>
                    <a:pt x="523" y="5"/>
                    <a:pt x="526" y="5"/>
                  </a:cubicBezTo>
                  <a:cubicBezTo>
                    <a:pt x="528" y="5"/>
                    <a:pt x="529" y="6"/>
                    <a:pt x="529" y="6"/>
                  </a:cubicBezTo>
                  <a:cubicBezTo>
                    <a:pt x="531" y="8"/>
                    <a:pt x="530" y="9"/>
                    <a:pt x="530" y="10"/>
                  </a:cubicBezTo>
                  <a:cubicBezTo>
                    <a:pt x="530" y="11"/>
                    <a:pt x="530" y="11"/>
                    <a:pt x="530" y="12"/>
                  </a:cubicBezTo>
                  <a:cubicBezTo>
                    <a:pt x="530" y="12"/>
                    <a:pt x="530" y="13"/>
                    <a:pt x="530" y="13"/>
                  </a:cubicBezTo>
                  <a:cubicBezTo>
                    <a:pt x="531" y="13"/>
                    <a:pt x="534" y="13"/>
                    <a:pt x="534" y="17"/>
                  </a:cubicBezTo>
                  <a:cubicBezTo>
                    <a:pt x="534" y="18"/>
                    <a:pt x="534" y="19"/>
                    <a:pt x="534" y="20"/>
                  </a:cubicBezTo>
                  <a:cubicBezTo>
                    <a:pt x="534" y="22"/>
                    <a:pt x="534" y="22"/>
                    <a:pt x="535" y="23"/>
                  </a:cubicBezTo>
                  <a:cubicBezTo>
                    <a:pt x="536" y="23"/>
                    <a:pt x="536" y="24"/>
                    <a:pt x="536" y="25"/>
                  </a:cubicBezTo>
                  <a:cubicBezTo>
                    <a:pt x="536" y="26"/>
                    <a:pt x="536" y="27"/>
                    <a:pt x="536" y="28"/>
                  </a:cubicBezTo>
                  <a:cubicBezTo>
                    <a:pt x="534" y="30"/>
                    <a:pt x="534" y="32"/>
                    <a:pt x="535" y="36"/>
                  </a:cubicBezTo>
                  <a:cubicBezTo>
                    <a:pt x="535" y="37"/>
                    <a:pt x="535" y="38"/>
                    <a:pt x="536" y="39"/>
                  </a:cubicBezTo>
                  <a:cubicBezTo>
                    <a:pt x="537" y="49"/>
                    <a:pt x="544" y="54"/>
                    <a:pt x="551" y="60"/>
                  </a:cubicBezTo>
                  <a:cubicBezTo>
                    <a:pt x="552" y="61"/>
                    <a:pt x="552" y="61"/>
                    <a:pt x="552" y="61"/>
                  </a:cubicBezTo>
                  <a:cubicBezTo>
                    <a:pt x="553" y="62"/>
                    <a:pt x="554" y="62"/>
                    <a:pt x="556" y="62"/>
                  </a:cubicBezTo>
                  <a:cubicBezTo>
                    <a:pt x="557" y="62"/>
                    <a:pt x="558" y="62"/>
                    <a:pt x="559" y="62"/>
                  </a:cubicBezTo>
                  <a:cubicBezTo>
                    <a:pt x="559" y="62"/>
                    <a:pt x="560" y="62"/>
                    <a:pt x="561" y="62"/>
                  </a:cubicBezTo>
                  <a:cubicBezTo>
                    <a:pt x="561" y="62"/>
                    <a:pt x="561" y="61"/>
                    <a:pt x="561" y="61"/>
                  </a:cubicBezTo>
                  <a:cubicBezTo>
                    <a:pt x="562" y="60"/>
                    <a:pt x="563" y="57"/>
                    <a:pt x="569" y="59"/>
                  </a:cubicBezTo>
                  <a:cubicBezTo>
                    <a:pt x="569" y="60"/>
                    <a:pt x="570" y="60"/>
                    <a:pt x="571" y="60"/>
                  </a:cubicBezTo>
                  <a:cubicBezTo>
                    <a:pt x="572" y="61"/>
                    <a:pt x="574" y="62"/>
                    <a:pt x="575" y="62"/>
                  </a:cubicBezTo>
                  <a:cubicBezTo>
                    <a:pt x="584" y="62"/>
                    <a:pt x="595" y="61"/>
                    <a:pt x="605" y="60"/>
                  </a:cubicBezTo>
                  <a:cubicBezTo>
                    <a:pt x="605" y="58"/>
                    <a:pt x="605" y="57"/>
                    <a:pt x="606" y="56"/>
                  </a:cubicBezTo>
                  <a:cubicBezTo>
                    <a:pt x="607" y="55"/>
                    <a:pt x="609" y="54"/>
                    <a:pt x="612" y="56"/>
                  </a:cubicBezTo>
                  <a:cubicBezTo>
                    <a:pt x="613" y="56"/>
                    <a:pt x="613" y="56"/>
                    <a:pt x="613" y="56"/>
                  </a:cubicBezTo>
                  <a:cubicBezTo>
                    <a:pt x="614" y="56"/>
                    <a:pt x="614" y="56"/>
                    <a:pt x="614" y="56"/>
                  </a:cubicBezTo>
                  <a:cubicBezTo>
                    <a:pt x="615" y="54"/>
                    <a:pt x="617" y="54"/>
                    <a:pt x="618" y="54"/>
                  </a:cubicBezTo>
                  <a:cubicBezTo>
                    <a:pt x="619" y="54"/>
                    <a:pt x="620" y="55"/>
                    <a:pt x="620" y="55"/>
                  </a:cubicBezTo>
                  <a:cubicBezTo>
                    <a:pt x="622" y="56"/>
                    <a:pt x="623" y="57"/>
                    <a:pt x="623" y="58"/>
                  </a:cubicBezTo>
                  <a:cubicBezTo>
                    <a:pt x="624" y="59"/>
                    <a:pt x="623" y="61"/>
                    <a:pt x="623" y="61"/>
                  </a:cubicBezTo>
                  <a:cubicBezTo>
                    <a:pt x="622" y="62"/>
                    <a:pt x="622" y="63"/>
                    <a:pt x="622" y="64"/>
                  </a:cubicBezTo>
                  <a:cubicBezTo>
                    <a:pt x="621" y="64"/>
                    <a:pt x="621" y="64"/>
                    <a:pt x="621" y="64"/>
                  </a:cubicBezTo>
                  <a:cubicBezTo>
                    <a:pt x="621" y="65"/>
                    <a:pt x="621" y="65"/>
                    <a:pt x="621" y="65"/>
                  </a:cubicBezTo>
                  <a:cubicBezTo>
                    <a:pt x="621" y="65"/>
                    <a:pt x="622" y="66"/>
                    <a:pt x="623" y="66"/>
                  </a:cubicBezTo>
                  <a:cubicBezTo>
                    <a:pt x="626" y="66"/>
                    <a:pt x="628" y="64"/>
                    <a:pt x="630" y="61"/>
                  </a:cubicBezTo>
                  <a:cubicBezTo>
                    <a:pt x="631" y="61"/>
                    <a:pt x="631" y="60"/>
                    <a:pt x="632" y="59"/>
                  </a:cubicBezTo>
                  <a:cubicBezTo>
                    <a:pt x="633" y="58"/>
                    <a:pt x="633" y="58"/>
                    <a:pt x="633" y="58"/>
                  </a:cubicBezTo>
                  <a:cubicBezTo>
                    <a:pt x="635" y="59"/>
                    <a:pt x="635" y="59"/>
                    <a:pt x="635" y="59"/>
                  </a:cubicBezTo>
                  <a:cubicBezTo>
                    <a:pt x="636" y="59"/>
                    <a:pt x="638" y="61"/>
                    <a:pt x="637" y="64"/>
                  </a:cubicBezTo>
                  <a:cubicBezTo>
                    <a:pt x="638" y="64"/>
                    <a:pt x="639" y="64"/>
                    <a:pt x="639" y="64"/>
                  </a:cubicBezTo>
                  <a:cubicBezTo>
                    <a:pt x="640" y="62"/>
                    <a:pt x="641" y="61"/>
                    <a:pt x="642" y="61"/>
                  </a:cubicBezTo>
                  <a:cubicBezTo>
                    <a:pt x="642" y="60"/>
                    <a:pt x="643" y="60"/>
                    <a:pt x="643" y="59"/>
                  </a:cubicBezTo>
                  <a:cubicBezTo>
                    <a:pt x="643" y="57"/>
                    <a:pt x="646" y="56"/>
                    <a:pt x="648" y="57"/>
                  </a:cubicBezTo>
                  <a:cubicBezTo>
                    <a:pt x="649" y="57"/>
                    <a:pt x="650" y="59"/>
                    <a:pt x="650" y="61"/>
                  </a:cubicBezTo>
                  <a:cubicBezTo>
                    <a:pt x="650" y="62"/>
                    <a:pt x="650" y="62"/>
                    <a:pt x="649" y="63"/>
                  </a:cubicBezTo>
                  <a:cubicBezTo>
                    <a:pt x="651" y="63"/>
                    <a:pt x="651" y="63"/>
                    <a:pt x="652" y="62"/>
                  </a:cubicBezTo>
                  <a:cubicBezTo>
                    <a:pt x="652" y="60"/>
                    <a:pt x="653" y="59"/>
                    <a:pt x="654" y="58"/>
                  </a:cubicBezTo>
                  <a:cubicBezTo>
                    <a:pt x="654" y="58"/>
                    <a:pt x="655" y="58"/>
                    <a:pt x="655" y="57"/>
                  </a:cubicBezTo>
                  <a:cubicBezTo>
                    <a:pt x="656" y="56"/>
                    <a:pt x="656" y="54"/>
                    <a:pt x="659" y="54"/>
                  </a:cubicBezTo>
                  <a:cubicBezTo>
                    <a:pt x="659" y="54"/>
                    <a:pt x="660" y="55"/>
                    <a:pt x="660" y="55"/>
                  </a:cubicBezTo>
                  <a:cubicBezTo>
                    <a:pt x="661" y="55"/>
                    <a:pt x="663" y="56"/>
                    <a:pt x="662" y="59"/>
                  </a:cubicBezTo>
                  <a:cubicBezTo>
                    <a:pt x="663" y="59"/>
                    <a:pt x="663" y="60"/>
                    <a:pt x="662" y="61"/>
                  </a:cubicBezTo>
                  <a:cubicBezTo>
                    <a:pt x="663" y="61"/>
                    <a:pt x="664" y="60"/>
                    <a:pt x="665" y="60"/>
                  </a:cubicBezTo>
                  <a:cubicBezTo>
                    <a:pt x="666" y="59"/>
                    <a:pt x="667" y="57"/>
                    <a:pt x="668" y="56"/>
                  </a:cubicBezTo>
                  <a:cubicBezTo>
                    <a:pt x="668" y="52"/>
                    <a:pt x="670" y="52"/>
                    <a:pt x="671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3" y="52"/>
                    <a:pt x="675" y="53"/>
                    <a:pt x="675" y="56"/>
                  </a:cubicBezTo>
                  <a:cubicBezTo>
                    <a:pt x="675" y="57"/>
                    <a:pt x="675" y="57"/>
                    <a:pt x="675" y="58"/>
                  </a:cubicBezTo>
                  <a:cubicBezTo>
                    <a:pt x="677" y="58"/>
                    <a:pt x="678" y="58"/>
                    <a:pt x="678" y="56"/>
                  </a:cubicBezTo>
                  <a:cubicBezTo>
                    <a:pt x="678" y="54"/>
                    <a:pt x="679" y="53"/>
                    <a:pt x="681" y="51"/>
                  </a:cubicBezTo>
                  <a:cubicBezTo>
                    <a:pt x="681" y="50"/>
                    <a:pt x="682" y="50"/>
                    <a:pt x="682" y="49"/>
                  </a:cubicBezTo>
                  <a:cubicBezTo>
                    <a:pt x="685" y="45"/>
                    <a:pt x="685" y="45"/>
                    <a:pt x="685" y="45"/>
                  </a:cubicBezTo>
                  <a:cubicBezTo>
                    <a:pt x="687" y="50"/>
                    <a:pt x="687" y="50"/>
                    <a:pt x="687" y="50"/>
                  </a:cubicBezTo>
                  <a:cubicBezTo>
                    <a:pt x="687" y="50"/>
                    <a:pt x="688" y="51"/>
                    <a:pt x="688" y="51"/>
                  </a:cubicBezTo>
                  <a:cubicBezTo>
                    <a:pt x="688" y="53"/>
                    <a:pt x="689" y="54"/>
                    <a:pt x="689" y="54"/>
                  </a:cubicBezTo>
                  <a:cubicBezTo>
                    <a:pt x="689" y="54"/>
                    <a:pt x="690" y="54"/>
                    <a:pt x="691" y="54"/>
                  </a:cubicBezTo>
                  <a:cubicBezTo>
                    <a:pt x="690" y="53"/>
                    <a:pt x="690" y="52"/>
                    <a:pt x="691" y="51"/>
                  </a:cubicBezTo>
                  <a:cubicBezTo>
                    <a:pt x="692" y="49"/>
                    <a:pt x="694" y="49"/>
                    <a:pt x="695" y="48"/>
                  </a:cubicBezTo>
                  <a:cubicBezTo>
                    <a:pt x="695" y="48"/>
                    <a:pt x="695" y="48"/>
                    <a:pt x="695" y="48"/>
                  </a:cubicBezTo>
                  <a:cubicBezTo>
                    <a:pt x="696" y="48"/>
                    <a:pt x="697" y="47"/>
                    <a:pt x="698" y="47"/>
                  </a:cubicBezTo>
                  <a:cubicBezTo>
                    <a:pt x="699" y="47"/>
                    <a:pt x="699" y="47"/>
                    <a:pt x="699" y="47"/>
                  </a:cubicBezTo>
                  <a:cubicBezTo>
                    <a:pt x="701" y="48"/>
                    <a:pt x="701" y="48"/>
                    <a:pt x="701" y="48"/>
                  </a:cubicBezTo>
                  <a:cubicBezTo>
                    <a:pt x="702" y="49"/>
                    <a:pt x="702" y="50"/>
                    <a:pt x="702" y="52"/>
                  </a:cubicBezTo>
                  <a:cubicBezTo>
                    <a:pt x="702" y="52"/>
                    <a:pt x="702" y="52"/>
                    <a:pt x="703" y="53"/>
                  </a:cubicBezTo>
                  <a:cubicBezTo>
                    <a:pt x="704" y="54"/>
                    <a:pt x="705" y="55"/>
                    <a:pt x="706" y="57"/>
                  </a:cubicBezTo>
                  <a:cubicBezTo>
                    <a:pt x="706" y="57"/>
                    <a:pt x="707" y="57"/>
                    <a:pt x="707" y="58"/>
                  </a:cubicBezTo>
                  <a:cubicBezTo>
                    <a:pt x="707" y="59"/>
                    <a:pt x="708" y="59"/>
                    <a:pt x="708" y="60"/>
                  </a:cubicBezTo>
                  <a:cubicBezTo>
                    <a:pt x="708" y="62"/>
                    <a:pt x="709" y="62"/>
                    <a:pt x="709" y="62"/>
                  </a:cubicBezTo>
                  <a:cubicBezTo>
                    <a:pt x="709" y="62"/>
                    <a:pt x="710" y="62"/>
                    <a:pt x="711" y="62"/>
                  </a:cubicBezTo>
                  <a:cubicBezTo>
                    <a:pt x="714" y="60"/>
                    <a:pt x="714" y="60"/>
                    <a:pt x="714" y="60"/>
                  </a:cubicBezTo>
                  <a:cubicBezTo>
                    <a:pt x="715" y="63"/>
                    <a:pt x="715" y="63"/>
                    <a:pt x="715" y="63"/>
                  </a:cubicBezTo>
                  <a:cubicBezTo>
                    <a:pt x="716" y="69"/>
                    <a:pt x="714" y="72"/>
                    <a:pt x="709" y="75"/>
                  </a:cubicBezTo>
                  <a:cubicBezTo>
                    <a:pt x="707" y="76"/>
                    <a:pt x="705" y="77"/>
                    <a:pt x="704" y="77"/>
                  </a:cubicBezTo>
                  <a:cubicBezTo>
                    <a:pt x="701" y="78"/>
                    <a:pt x="699" y="79"/>
                    <a:pt x="697" y="81"/>
                  </a:cubicBezTo>
                  <a:cubicBezTo>
                    <a:pt x="695" y="82"/>
                    <a:pt x="694" y="82"/>
                    <a:pt x="693" y="83"/>
                  </a:cubicBezTo>
                  <a:cubicBezTo>
                    <a:pt x="689" y="84"/>
                    <a:pt x="686" y="86"/>
                    <a:pt x="684" y="89"/>
                  </a:cubicBezTo>
                  <a:cubicBezTo>
                    <a:pt x="684" y="90"/>
                    <a:pt x="684" y="90"/>
                    <a:pt x="684" y="90"/>
                  </a:cubicBezTo>
                  <a:cubicBezTo>
                    <a:pt x="682" y="90"/>
                    <a:pt x="682" y="90"/>
                    <a:pt x="682" y="90"/>
                  </a:cubicBezTo>
                  <a:cubicBezTo>
                    <a:pt x="680" y="90"/>
                    <a:pt x="679" y="91"/>
                    <a:pt x="678" y="93"/>
                  </a:cubicBezTo>
                  <a:cubicBezTo>
                    <a:pt x="676" y="94"/>
                    <a:pt x="675" y="95"/>
                    <a:pt x="673" y="96"/>
                  </a:cubicBezTo>
                  <a:cubicBezTo>
                    <a:pt x="671" y="97"/>
                    <a:pt x="670" y="98"/>
                    <a:pt x="668" y="99"/>
                  </a:cubicBezTo>
                  <a:cubicBezTo>
                    <a:pt x="666" y="101"/>
                    <a:pt x="665" y="101"/>
                    <a:pt x="663" y="102"/>
                  </a:cubicBezTo>
                  <a:cubicBezTo>
                    <a:pt x="662" y="103"/>
                    <a:pt x="661" y="104"/>
                    <a:pt x="660" y="104"/>
                  </a:cubicBezTo>
                  <a:cubicBezTo>
                    <a:pt x="659" y="106"/>
                    <a:pt x="656" y="108"/>
                    <a:pt x="653" y="108"/>
                  </a:cubicBezTo>
                  <a:cubicBezTo>
                    <a:pt x="651" y="109"/>
                    <a:pt x="648" y="110"/>
                    <a:pt x="647" y="112"/>
                  </a:cubicBezTo>
                  <a:cubicBezTo>
                    <a:pt x="645" y="114"/>
                    <a:pt x="641" y="116"/>
                    <a:pt x="639" y="117"/>
                  </a:cubicBezTo>
                  <a:cubicBezTo>
                    <a:pt x="637" y="117"/>
                    <a:pt x="636" y="118"/>
                    <a:pt x="635" y="119"/>
                  </a:cubicBezTo>
                  <a:cubicBezTo>
                    <a:pt x="634" y="119"/>
                    <a:pt x="632" y="120"/>
                    <a:pt x="631" y="120"/>
                  </a:cubicBezTo>
                  <a:cubicBezTo>
                    <a:pt x="628" y="122"/>
                    <a:pt x="625" y="123"/>
                    <a:pt x="622" y="125"/>
                  </a:cubicBezTo>
                  <a:cubicBezTo>
                    <a:pt x="616" y="127"/>
                    <a:pt x="610" y="130"/>
                    <a:pt x="604" y="132"/>
                  </a:cubicBezTo>
                  <a:cubicBezTo>
                    <a:pt x="603" y="132"/>
                    <a:pt x="602" y="133"/>
                    <a:pt x="601" y="133"/>
                  </a:cubicBezTo>
                  <a:cubicBezTo>
                    <a:pt x="601" y="133"/>
                    <a:pt x="601" y="133"/>
                    <a:pt x="601" y="133"/>
                  </a:cubicBezTo>
                  <a:lnTo>
                    <a:pt x="113" y="133"/>
                  </a:lnTo>
                  <a:close/>
                  <a:moveTo>
                    <a:pt x="71" y="110"/>
                  </a:moveTo>
                  <a:cubicBezTo>
                    <a:pt x="75" y="111"/>
                    <a:pt x="79" y="112"/>
                    <a:pt x="82" y="114"/>
                  </a:cubicBezTo>
                  <a:cubicBezTo>
                    <a:pt x="84" y="115"/>
                    <a:pt x="85" y="116"/>
                    <a:pt x="87" y="117"/>
                  </a:cubicBezTo>
                  <a:cubicBezTo>
                    <a:pt x="96" y="121"/>
                    <a:pt x="105" y="125"/>
                    <a:pt x="113" y="128"/>
                  </a:cubicBezTo>
                  <a:cubicBezTo>
                    <a:pt x="599" y="128"/>
                    <a:pt x="599" y="128"/>
                    <a:pt x="599" y="128"/>
                  </a:cubicBezTo>
                  <a:cubicBezTo>
                    <a:pt x="600" y="128"/>
                    <a:pt x="601" y="127"/>
                    <a:pt x="602" y="127"/>
                  </a:cubicBezTo>
                  <a:cubicBezTo>
                    <a:pt x="608" y="125"/>
                    <a:pt x="614" y="123"/>
                    <a:pt x="620" y="120"/>
                  </a:cubicBezTo>
                  <a:cubicBezTo>
                    <a:pt x="623" y="118"/>
                    <a:pt x="626" y="117"/>
                    <a:pt x="629" y="116"/>
                  </a:cubicBezTo>
                  <a:cubicBezTo>
                    <a:pt x="630" y="115"/>
                    <a:pt x="631" y="114"/>
                    <a:pt x="632" y="114"/>
                  </a:cubicBezTo>
                  <a:cubicBezTo>
                    <a:pt x="634" y="113"/>
                    <a:pt x="635" y="112"/>
                    <a:pt x="637" y="112"/>
                  </a:cubicBezTo>
                  <a:cubicBezTo>
                    <a:pt x="638" y="111"/>
                    <a:pt x="641" y="110"/>
                    <a:pt x="643" y="108"/>
                  </a:cubicBezTo>
                  <a:cubicBezTo>
                    <a:pt x="645" y="106"/>
                    <a:pt x="649" y="104"/>
                    <a:pt x="652" y="103"/>
                  </a:cubicBezTo>
                  <a:cubicBezTo>
                    <a:pt x="654" y="103"/>
                    <a:pt x="655" y="102"/>
                    <a:pt x="657" y="100"/>
                  </a:cubicBezTo>
                  <a:cubicBezTo>
                    <a:pt x="658" y="99"/>
                    <a:pt x="659" y="98"/>
                    <a:pt x="661" y="98"/>
                  </a:cubicBezTo>
                  <a:cubicBezTo>
                    <a:pt x="662" y="97"/>
                    <a:pt x="663" y="96"/>
                    <a:pt x="665" y="95"/>
                  </a:cubicBezTo>
                  <a:cubicBezTo>
                    <a:pt x="667" y="94"/>
                    <a:pt x="669" y="92"/>
                    <a:pt x="671" y="91"/>
                  </a:cubicBezTo>
                  <a:cubicBezTo>
                    <a:pt x="672" y="91"/>
                    <a:pt x="673" y="90"/>
                    <a:pt x="674" y="89"/>
                  </a:cubicBezTo>
                  <a:cubicBezTo>
                    <a:pt x="676" y="87"/>
                    <a:pt x="677" y="86"/>
                    <a:pt x="680" y="85"/>
                  </a:cubicBezTo>
                  <a:cubicBezTo>
                    <a:pt x="683" y="81"/>
                    <a:pt x="687" y="79"/>
                    <a:pt x="691" y="78"/>
                  </a:cubicBezTo>
                  <a:cubicBezTo>
                    <a:pt x="692" y="77"/>
                    <a:pt x="693" y="77"/>
                    <a:pt x="694" y="76"/>
                  </a:cubicBezTo>
                  <a:cubicBezTo>
                    <a:pt x="697" y="75"/>
                    <a:pt x="699" y="74"/>
                    <a:pt x="701" y="73"/>
                  </a:cubicBezTo>
                  <a:cubicBezTo>
                    <a:pt x="703" y="72"/>
                    <a:pt x="705" y="71"/>
                    <a:pt x="706" y="70"/>
                  </a:cubicBezTo>
                  <a:cubicBezTo>
                    <a:pt x="708" y="70"/>
                    <a:pt x="709" y="69"/>
                    <a:pt x="709" y="68"/>
                  </a:cubicBezTo>
                  <a:cubicBezTo>
                    <a:pt x="707" y="68"/>
                    <a:pt x="704" y="67"/>
                    <a:pt x="703" y="62"/>
                  </a:cubicBezTo>
                  <a:cubicBezTo>
                    <a:pt x="703" y="62"/>
                    <a:pt x="702" y="61"/>
                    <a:pt x="702" y="60"/>
                  </a:cubicBezTo>
                  <a:cubicBezTo>
                    <a:pt x="702" y="60"/>
                    <a:pt x="701" y="59"/>
                    <a:pt x="701" y="58"/>
                  </a:cubicBezTo>
                  <a:cubicBezTo>
                    <a:pt x="701" y="58"/>
                    <a:pt x="700" y="57"/>
                    <a:pt x="700" y="57"/>
                  </a:cubicBezTo>
                  <a:cubicBezTo>
                    <a:pt x="699" y="56"/>
                    <a:pt x="698" y="55"/>
                    <a:pt x="697" y="54"/>
                  </a:cubicBezTo>
                  <a:cubicBezTo>
                    <a:pt x="697" y="55"/>
                    <a:pt x="697" y="55"/>
                    <a:pt x="697" y="55"/>
                  </a:cubicBezTo>
                  <a:cubicBezTo>
                    <a:pt x="697" y="57"/>
                    <a:pt x="695" y="57"/>
                    <a:pt x="695" y="58"/>
                  </a:cubicBezTo>
                  <a:cubicBezTo>
                    <a:pt x="693" y="59"/>
                    <a:pt x="691" y="60"/>
                    <a:pt x="689" y="60"/>
                  </a:cubicBezTo>
                  <a:cubicBezTo>
                    <a:pt x="687" y="60"/>
                    <a:pt x="685" y="59"/>
                    <a:pt x="684" y="56"/>
                  </a:cubicBezTo>
                  <a:cubicBezTo>
                    <a:pt x="683" y="56"/>
                    <a:pt x="683" y="57"/>
                    <a:pt x="683" y="57"/>
                  </a:cubicBezTo>
                  <a:cubicBezTo>
                    <a:pt x="682" y="63"/>
                    <a:pt x="677" y="63"/>
                    <a:pt x="675" y="63"/>
                  </a:cubicBezTo>
                  <a:cubicBezTo>
                    <a:pt x="674" y="63"/>
                    <a:pt x="674" y="63"/>
                    <a:pt x="674" y="63"/>
                  </a:cubicBezTo>
                  <a:cubicBezTo>
                    <a:pt x="672" y="63"/>
                    <a:pt x="671" y="63"/>
                    <a:pt x="671" y="62"/>
                  </a:cubicBezTo>
                  <a:cubicBezTo>
                    <a:pt x="671" y="62"/>
                    <a:pt x="670" y="62"/>
                    <a:pt x="670" y="62"/>
                  </a:cubicBezTo>
                  <a:cubicBezTo>
                    <a:pt x="670" y="62"/>
                    <a:pt x="670" y="63"/>
                    <a:pt x="669" y="63"/>
                  </a:cubicBezTo>
                  <a:cubicBezTo>
                    <a:pt x="667" y="66"/>
                    <a:pt x="663" y="67"/>
                    <a:pt x="660" y="66"/>
                  </a:cubicBezTo>
                  <a:cubicBezTo>
                    <a:pt x="658" y="66"/>
                    <a:pt x="657" y="65"/>
                    <a:pt x="657" y="64"/>
                  </a:cubicBezTo>
                  <a:cubicBezTo>
                    <a:pt x="657" y="64"/>
                    <a:pt x="657" y="64"/>
                    <a:pt x="657" y="64"/>
                  </a:cubicBezTo>
                  <a:cubicBezTo>
                    <a:pt x="656" y="67"/>
                    <a:pt x="653" y="68"/>
                    <a:pt x="650" y="68"/>
                  </a:cubicBezTo>
                  <a:cubicBezTo>
                    <a:pt x="649" y="68"/>
                    <a:pt x="648" y="68"/>
                    <a:pt x="647" y="68"/>
                  </a:cubicBezTo>
                  <a:cubicBezTo>
                    <a:pt x="645" y="68"/>
                    <a:pt x="645" y="67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4" y="66"/>
                    <a:pt x="644" y="66"/>
                    <a:pt x="644" y="66"/>
                  </a:cubicBezTo>
                  <a:cubicBezTo>
                    <a:pt x="643" y="69"/>
                    <a:pt x="639" y="70"/>
                    <a:pt x="637" y="70"/>
                  </a:cubicBezTo>
                  <a:cubicBezTo>
                    <a:pt x="637" y="70"/>
                    <a:pt x="636" y="70"/>
                    <a:pt x="636" y="70"/>
                  </a:cubicBezTo>
                  <a:cubicBezTo>
                    <a:pt x="636" y="70"/>
                    <a:pt x="636" y="70"/>
                    <a:pt x="636" y="70"/>
                  </a:cubicBezTo>
                  <a:cubicBezTo>
                    <a:pt x="634" y="70"/>
                    <a:pt x="633" y="69"/>
                    <a:pt x="633" y="69"/>
                  </a:cubicBezTo>
                  <a:cubicBezTo>
                    <a:pt x="632" y="68"/>
                    <a:pt x="632" y="68"/>
                    <a:pt x="632" y="67"/>
                  </a:cubicBezTo>
                  <a:cubicBezTo>
                    <a:pt x="630" y="69"/>
                    <a:pt x="627" y="71"/>
                    <a:pt x="622" y="71"/>
                  </a:cubicBezTo>
                  <a:cubicBezTo>
                    <a:pt x="620" y="71"/>
                    <a:pt x="618" y="70"/>
                    <a:pt x="616" y="69"/>
                  </a:cubicBezTo>
                  <a:cubicBezTo>
                    <a:pt x="615" y="67"/>
                    <a:pt x="615" y="65"/>
                    <a:pt x="616" y="63"/>
                  </a:cubicBezTo>
                  <a:cubicBezTo>
                    <a:pt x="616" y="62"/>
                    <a:pt x="617" y="61"/>
                    <a:pt x="617" y="61"/>
                  </a:cubicBezTo>
                  <a:cubicBezTo>
                    <a:pt x="617" y="60"/>
                    <a:pt x="617" y="60"/>
                    <a:pt x="618" y="60"/>
                  </a:cubicBezTo>
                  <a:cubicBezTo>
                    <a:pt x="618" y="60"/>
                    <a:pt x="618" y="60"/>
                    <a:pt x="618" y="60"/>
                  </a:cubicBezTo>
                  <a:cubicBezTo>
                    <a:pt x="616" y="61"/>
                    <a:pt x="615" y="61"/>
                    <a:pt x="613" y="61"/>
                  </a:cubicBezTo>
                  <a:cubicBezTo>
                    <a:pt x="612" y="61"/>
                    <a:pt x="611" y="61"/>
                    <a:pt x="610" y="61"/>
                  </a:cubicBezTo>
                  <a:cubicBezTo>
                    <a:pt x="610" y="62"/>
                    <a:pt x="610" y="63"/>
                    <a:pt x="609" y="64"/>
                  </a:cubicBezTo>
                  <a:cubicBezTo>
                    <a:pt x="608" y="65"/>
                    <a:pt x="607" y="65"/>
                    <a:pt x="606" y="66"/>
                  </a:cubicBezTo>
                  <a:cubicBezTo>
                    <a:pt x="595" y="67"/>
                    <a:pt x="585" y="67"/>
                    <a:pt x="576" y="67"/>
                  </a:cubicBezTo>
                  <a:cubicBezTo>
                    <a:pt x="576" y="67"/>
                    <a:pt x="576" y="67"/>
                    <a:pt x="576" y="67"/>
                  </a:cubicBezTo>
                  <a:cubicBezTo>
                    <a:pt x="572" y="67"/>
                    <a:pt x="570" y="66"/>
                    <a:pt x="568" y="65"/>
                  </a:cubicBezTo>
                  <a:cubicBezTo>
                    <a:pt x="568" y="65"/>
                    <a:pt x="567" y="64"/>
                    <a:pt x="567" y="64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6" y="64"/>
                    <a:pt x="565" y="64"/>
                  </a:cubicBezTo>
                  <a:cubicBezTo>
                    <a:pt x="565" y="65"/>
                    <a:pt x="564" y="67"/>
                    <a:pt x="562" y="67"/>
                  </a:cubicBezTo>
                  <a:cubicBezTo>
                    <a:pt x="561" y="67"/>
                    <a:pt x="560" y="67"/>
                    <a:pt x="559" y="67"/>
                  </a:cubicBezTo>
                  <a:cubicBezTo>
                    <a:pt x="558" y="67"/>
                    <a:pt x="557" y="67"/>
                    <a:pt x="556" y="67"/>
                  </a:cubicBezTo>
                  <a:cubicBezTo>
                    <a:pt x="554" y="67"/>
                    <a:pt x="551" y="67"/>
                    <a:pt x="549" y="65"/>
                  </a:cubicBezTo>
                  <a:cubicBezTo>
                    <a:pt x="547" y="64"/>
                    <a:pt x="547" y="64"/>
                    <a:pt x="547" y="64"/>
                  </a:cubicBezTo>
                  <a:cubicBezTo>
                    <a:pt x="540" y="58"/>
                    <a:pt x="532" y="52"/>
                    <a:pt x="530" y="40"/>
                  </a:cubicBezTo>
                  <a:cubicBezTo>
                    <a:pt x="530" y="39"/>
                    <a:pt x="530" y="38"/>
                    <a:pt x="530" y="37"/>
                  </a:cubicBezTo>
                  <a:cubicBezTo>
                    <a:pt x="529" y="34"/>
                    <a:pt x="528" y="30"/>
                    <a:pt x="530" y="26"/>
                  </a:cubicBezTo>
                  <a:cubicBezTo>
                    <a:pt x="529" y="24"/>
                    <a:pt x="529" y="22"/>
                    <a:pt x="529" y="20"/>
                  </a:cubicBezTo>
                  <a:cubicBezTo>
                    <a:pt x="529" y="19"/>
                    <a:pt x="529" y="19"/>
                    <a:pt x="529" y="18"/>
                  </a:cubicBezTo>
                  <a:cubicBezTo>
                    <a:pt x="529" y="18"/>
                    <a:pt x="529" y="18"/>
                    <a:pt x="529" y="18"/>
                  </a:cubicBezTo>
                  <a:cubicBezTo>
                    <a:pt x="528" y="18"/>
                    <a:pt x="527" y="17"/>
                    <a:pt x="526" y="16"/>
                  </a:cubicBezTo>
                  <a:cubicBezTo>
                    <a:pt x="526" y="17"/>
                    <a:pt x="525" y="17"/>
                    <a:pt x="525" y="17"/>
                  </a:cubicBezTo>
                  <a:cubicBezTo>
                    <a:pt x="522" y="19"/>
                    <a:pt x="520" y="17"/>
                    <a:pt x="519" y="17"/>
                  </a:cubicBezTo>
                  <a:cubicBezTo>
                    <a:pt x="518" y="16"/>
                    <a:pt x="518" y="15"/>
                    <a:pt x="518" y="15"/>
                  </a:cubicBezTo>
                  <a:cubicBezTo>
                    <a:pt x="517" y="14"/>
                    <a:pt x="517" y="14"/>
                    <a:pt x="517" y="14"/>
                  </a:cubicBezTo>
                  <a:cubicBezTo>
                    <a:pt x="516" y="14"/>
                    <a:pt x="514" y="14"/>
                    <a:pt x="512" y="12"/>
                  </a:cubicBezTo>
                  <a:cubicBezTo>
                    <a:pt x="511" y="11"/>
                    <a:pt x="511" y="9"/>
                    <a:pt x="511" y="8"/>
                  </a:cubicBezTo>
                  <a:cubicBezTo>
                    <a:pt x="511" y="7"/>
                    <a:pt x="511" y="7"/>
                    <a:pt x="509" y="6"/>
                  </a:cubicBezTo>
                  <a:cubicBezTo>
                    <a:pt x="509" y="6"/>
                    <a:pt x="508" y="5"/>
                    <a:pt x="507" y="7"/>
                  </a:cubicBezTo>
                  <a:cubicBezTo>
                    <a:pt x="505" y="9"/>
                    <a:pt x="504" y="11"/>
                    <a:pt x="505" y="14"/>
                  </a:cubicBezTo>
                  <a:cubicBezTo>
                    <a:pt x="506" y="16"/>
                    <a:pt x="507" y="19"/>
                    <a:pt x="508" y="21"/>
                  </a:cubicBezTo>
                  <a:cubicBezTo>
                    <a:pt x="508" y="22"/>
                    <a:pt x="509" y="24"/>
                    <a:pt x="507" y="26"/>
                  </a:cubicBezTo>
                  <a:cubicBezTo>
                    <a:pt x="507" y="26"/>
                    <a:pt x="506" y="27"/>
                    <a:pt x="504" y="27"/>
                  </a:cubicBezTo>
                  <a:cubicBezTo>
                    <a:pt x="504" y="30"/>
                    <a:pt x="503" y="32"/>
                    <a:pt x="499" y="32"/>
                  </a:cubicBezTo>
                  <a:cubicBezTo>
                    <a:pt x="498" y="32"/>
                    <a:pt x="497" y="32"/>
                    <a:pt x="496" y="32"/>
                  </a:cubicBezTo>
                  <a:cubicBezTo>
                    <a:pt x="495" y="32"/>
                    <a:pt x="494" y="33"/>
                    <a:pt x="492" y="33"/>
                  </a:cubicBezTo>
                  <a:cubicBezTo>
                    <a:pt x="456" y="32"/>
                    <a:pt x="420" y="32"/>
                    <a:pt x="384" y="32"/>
                  </a:cubicBezTo>
                  <a:cubicBezTo>
                    <a:pt x="329" y="33"/>
                    <a:pt x="275" y="33"/>
                    <a:pt x="220" y="32"/>
                  </a:cubicBezTo>
                  <a:cubicBezTo>
                    <a:pt x="220" y="32"/>
                    <a:pt x="219" y="33"/>
                    <a:pt x="218" y="33"/>
                  </a:cubicBezTo>
                  <a:cubicBezTo>
                    <a:pt x="217" y="33"/>
                    <a:pt x="215" y="33"/>
                    <a:pt x="214" y="33"/>
                  </a:cubicBezTo>
                  <a:cubicBezTo>
                    <a:pt x="210" y="33"/>
                    <a:pt x="208" y="31"/>
                    <a:pt x="207" y="28"/>
                  </a:cubicBezTo>
                  <a:cubicBezTo>
                    <a:pt x="205" y="27"/>
                    <a:pt x="205" y="27"/>
                    <a:pt x="204" y="26"/>
                  </a:cubicBezTo>
                  <a:cubicBezTo>
                    <a:pt x="203" y="24"/>
                    <a:pt x="204" y="22"/>
                    <a:pt x="204" y="21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5" y="18"/>
                    <a:pt x="205" y="17"/>
                    <a:pt x="206" y="15"/>
                  </a:cubicBezTo>
                  <a:cubicBezTo>
                    <a:pt x="206" y="15"/>
                    <a:pt x="206" y="14"/>
                    <a:pt x="206" y="14"/>
                  </a:cubicBezTo>
                  <a:cubicBezTo>
                    <a:pt x="207" y="12"/>
                    <a:pt x="206" y="8"/>
                    <a:pt x="204" y="7"/>
                  </a:cubicBezTo>
                  <a:cubicBezTo>
                    <a:pt x="203" y="6"/>
                    <a:pt x="202" y="6"/>
                    <a:pt x="202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11"/>
                    <a:pt x="198" y="14"/>
                    <a:pt x="194" y="15"/>
                  </a:cubicBezTo>
                  <a:cubicBezTo>
                    <a:pt x="194" y="15"/>
                    <a:pt x="194" y="16"/>
                    <a:pt x="194" y="16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2" y="17"/>
                    <a:pt x="190" y="19"/>
                    <a:pt x="187" y="18"/>
                  </a:cubicBezTo>
                  <a:cubicBezTo>
                    <a:pt x="186" y="18"/>
                    <a:pt x="186" y="17"/>
                    <a:pt x="185" y="17"/>
                  </a:cubicBezTo>
                  <a:cubicBezTo>
                    <a:pt x="185" y="17"/>
                    <a:pt x="184" y="17"/>
                    <a:pt x="184" y="17"/>
                  </a:cubicBezTo>
                  <a:cubicBezTo>
                    <a:pt x="183" y="18"/>
                    <a:pt x="183" y="18"/>
                    <a:pt x="183" y="20"/>
                  </a:cubicBezTo>
                  <a:cubicBezTo>
                    <a:pt x="183" y="21"/>
                    <a:pt x="183" y="22"/>
                    <a:pt x="182" y="23"/>
                  </a:cubicBezTo>
                  <a:cubicBezTo>
                    <a:pt x="181" y="25"/>
                    <a:pt x="181" y="26"/>
                    <a:pt x="182" y="28"/>
                  </a:cubicBezTo>
                  <a:cubicBezTo>
                    <a:pt x="182" y="29"/>
                    <a:pt x="182" y="30"/>
                    <a:pt x="182" y="30"/>
                  </a:cubicBezTo>
                  <a:cubicBezTo>
                    <a:pt x="183" y="35"/>
                    <a:pt x="182" y="38"/>
                    <a:pt x="181" y="42"/>
                  </a:cubicBezTo>
                  <a:cubicBezTo>
                    <a:pt x="180" y="43"/>
                    <a:pt x="180" y="45"/>
                    <a:pt x="180" y="47"/>
                  </a:cubicBezTo>
                  <a:cubicBezTo>
                    <a:pt x="179" y="48"/>
                    <a:pt x="178" y="49"/>
                    <a:pt x="178" y="50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4" y="54"/>
                    <a:pt x="171" y="58"/>
                    <a:pt x="167" y="62"/>
                  </a:cubicBezTo>
                  <a:cubicBezTo>
                    <a:pt x="163" y="65"/>
                    <a:pt x="158" y="67"/>
                    <a:pt x="152" y="67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1" y="67"/>
                    <a:pt x="151" y="67"/>
                    <a:pt x="151" y="67"/>
                  </a:cubicBezTo>
                  <a:cubicBezTo>
                    <a:pt x="150" y="67"/>
                    <a:pt x="147" y="67"/>
                    <a:pt x="146" y="65"/>
                  </a:cubicBezTo>
                  <a:cubicBezTo>
                    <a:pt x="144" y="66"/>
                    <a:pt x="143" y="66"/>
                    <a:pt x="142" y="65"/>
                  </a:cubicBezTo>
                  <a:cubicBezTo>
                    <a:pt x="141" y="67"/>
                    <a:pt x="140" y="68"/>
                    <a:pt x="137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1" y="67"/>
                    <a:pt x="115" y="67"/>
                    <a:pt x="108" y="66"/>
                  </a:cubicBezTo>
                  <a:cubicBezTo>
                    <a:pt x="108" y="66"/>
                    <a:pt x="106" y="66"/>
                    <a:pt x="105" y="65"/>
                  </a:cubicBezTo>
                  <a:cubicBezTo>
                    <a:pt x="104" y="64"/>
                    <a:pt x="104" y="62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3" y="62"/>
                    <a:pt x="101" y="62"/>
                    <a:pt x="100" y="62"/>
                  </a:cubicBezTo>
                  <a:cubicBezTo>
                    <a:pt x="98" y="62"/>
                    <a:pt x="97" y="61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1"/>
                    <a:pt x="96" y="62"/>
                    <a:pt x="97" y="63"/>
                  </a:cubicBezTo>
                  <a:cubicBezTo>
                    <a:pt x="97" y="64"/>
                    <a:pt x="97" y="65"/>
                    <a:pt x="97" y="66"/>
                  </a:cubicBezTo>
                  <a:cubicBezTo>
                    <a:pt x="98" y="68"/>
                    <a:pt x="97" y="70"/>
                    <a:pt x="96" y="71"/>
                  </a:cubicBezTo>
                  <a:cubicBezTo>
                    <a:pt x="95" y="71"/>
                    <a:pt x="94" y="71"/>
                    <a:pt x="93" y="71"/>
                  </a:cubicBezTo>
                  <a:cubicBezTo>
                    <a:pt x="90" y="71"/>
                    <a:pt x="84" y="70"/>
                    <a:pt x="82" y="68"/>
                  </a:cubicBezTo>
                  <a:cubicBezTo>
                    <a:pt x="82" y="68"/>
                    <a:pt x="81" y="67"/>
                    <a:pt x="81" y="67"/>
                  </a:cubicBezTo>
                  <a:cubicBezTo>
                    <a:pt x="81" y="67"/>
                    <a:pt x="81" y="68"/>
                    <a:pt x="80" y="68"/>
                  </a:cubicBezTo>
                  <a:cubicBezTo>
                    <a:pt x="79" y="70"/>
                    <a:pt x="77" y="70"/>
                    <a:pt x="74" y="69"/>
                  </a:cubicBezTo>
                  <a:cubicBezTo>
                    <a:pt x="72" y="69"/>
                    <a:pt x="71" y="67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8"/>
                    <a:pt x="66" y="68"/>
                    <a:pt x="64" y="68"/>
                  </a:cubicBezTo>
                  <a:cubicBezTo>
                    <a:pt x="60" y="68"/>
                    <a:pt x="58" y="65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4"/>
                    <a:pt x="56" y="64"/>
                  </a:cubicBezTo>
                  <a:cubicBezTo>
                    <a:pt x="56" y="65"/>
                    <a:pt x="55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9" y="66"/>
                    <a:pt x="47" y="65"/>
                    <a:pt x="46" y="62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4" y="63"/>
                    <a:pt x="42" y="64"/>
                    <a:pt x="37" y="62"/>
                  </a:cubicBezTo>
                  <a:cubicBezTo>
                    <a:pt x="35" y="61"/>
                    <a:pt x="35" y="60"/>
                    <a:pt x="34" y="59"/>
                  </a:cubicBezTo>
                  <a:cubicBezTo>
                    <a:pt x="34" y="58"/>
                    <a:pt x="34" y="58"/>
                    <a:pt x="33" y="57"/>
                  </a:cubicBezTo>
                  <a:cubicBezTo>
                    <a:pt x="33" y="58"/>
                    <a:pt x="33" y="58"/>
                    <a:pt x="32" y="59"/>
                  </a:cubicBezTo>
                  <a:cubicBezTo>
                    <a:pt x="32" y="59"/>
                    <a:pt x="31" y="60"/>
                    <a:pt x="30" y="60"/>
                  </a:cubicBezTo>
                  <a:cubicBezTo>
                    <a:pt x="28" y="60"/>
                    <a:pt x="27" y="60"/>
                    <a:pt x="2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3" y="58"/>
                    <a:pt x="22" y="58"/>
                    <a:pt x="22" y="58"/>
                  </a:cubicBezTo>
                  <a:cubicBezTo>
                    <a:pt x="21" y="58"/>
                    <a:pt x="19" y="57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8" y="53"/>
                  </a:cubicBezTo>
                  <a:cubicBezTo>
                    <a:pt x="18" y="56"/>
                    <a:pt x="15" y="57"/>
                    <a:pt x="14" y="58"/>
                  </a:cubicBezTo>
                  <a:cubicBezTo>
                    <a:pt x="13" y="58"/>
                    <a:pt x="12" y="59"/>
                    <a:pt x="12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2"/>
                    <a:pt x="12" y="64"/>
                    <a:pt x="11" y="65"/>
                  </a:cubicBezTo>
                  <a:cubicBezTo>
                    <a:pt x="11" y="66"/>
                    <a:pt x="9" y="67"/>
                    <a:pt x="6" y="67"/>
                  </a:cubicBezTo>
                  <a:cubicBezTo>
                    <a:pt x="7" y="69"/>
                    <a:pt x="8" y="69"/>
                    <a:pt x="9" y="70"/>
                  </a:cubicBezTo>
                  <a:cubicBezTo>
                    <a:pt x="12" y="71"/>
                    <a:pt x="16" y="73"/>
                    <a:pt x="19" y="75"/>
                  </a:cubicBezTo>
                  <a:cubicBezTo>
                    <a:pt x="23" y="77"/>
                    <a:pt x="27" y="79"/>
                    <a:pt x="32" y="81"/>
                  </a:cubicBezTo>
                  <a:cubicBezTo>
                    <a:pt x="35" y="82"/>
                    <a:pt x="35" y="84"/>
                    <a:pt x="35" y="85"/>
                  </a:cubicBezTo>
                  <a:cubicBezTo>
                    <a:pt x="35" y="85"/>
                    <a:pt x="35" y="86"/>
                    <a:pt x="35" y="86"/>
                  </a:cubicBezTo>
                  <a:cubicBezTo>
                    <a:pt x="35" y="86"/>
                    <a:pt x="36" y="86"/>
                    <a:pt x="37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41" y="86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5" y="91"/>
                    <a:pt x="47" y="91"/>
                    <a:pt x="47" y="93"/>
                  </a:cubicBezTo>
                  <a:cubicBezTo>
                    <a:pt x="48" y="95"/>
                    <a:pt x="49" y="95"/>
                    <a:pt x="51" y="96"/>
                  </a:cubicBezTo>
                  <a:cubicBezTo>
                    <a:pt x="53" y="97"/>
                    <a:pt x="55" y="97"/>
                    <a:pt x="56" y="99"/>
                  </a:cubicBezTo>
                  <a:cubicBezTo>
                    <a:pt x="59" y="100"/>
                    <a:pt x="60" y="102"/>
                    <a:pt x="60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64" y="103"/>
                    <a:pt x="65" y="104"/>
                    <a:pt x="65" y="106"/>
                  </a:cubicBezTo>
                  <a:cubicBezTo>
                    <a:pt x="65" y="106"/>
                    <a:pt x="65" y="106"/>
                    <a:pt x="67" y="106"/>
                  </a:cubicBezTo>
                  <a:cubicBezTo>
                    <a:pt x="68" y="107"/>
                    <a:pt x="70" y="108"/>
                    <a:pt x="71" y="110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4" name="Freeform 11">
              <a:extLst>
                <a:ext uri="{FF2B5EF4-FFF2-40B4-BE49-F238E27FC236}">
                  <a16:creationId xmlns:a16="http://schemas.microsoft.com/office/drawing/2014/main" xmlns="" id="{DEA4AACA-BDDA-4FD1-8503-BBA74FFA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1938"/>
              <a:ext cx="130" cy="183"/>
            </a:xfrm>
            <a:custGeom>
              <a:avLst/>
              <a:gdLst>
                <a:gd name="T0" fmla="*/ 62 w 76"/>
                <a:gd name="T1" fmla="*/ 8 h 106"/>
                <a:gd name="T2" fmla="*/ 73 w 76"/>
                <a:gd name="T3" fmla="*/ 32 h 106"/>
                <a:gd name="T4" fmla="*/ 70 w 76"/>
                <a:gd name="T5" fmla="*/ 32 h 106"/>
                <a:gd name="T6" fmla="*/ 60 w 76"/>
                <a:gd name="T7" fmla="*/ 11 h 106"/>
                <a:gd name="T8" fmla="*/ 37 w 76"/>
                <a:gd name="T9" fmla="*/ 3 h 106"/>
                <a:gd name="T10" fmla="*/ 14 w 76"/>
                <a:gd name="T11" fmla="*/ 9 h 106"/>
                <a:gd name="T12" fmla="*/ 5 w 76"/>
                <a:gd name="T13" fmla="*/ 25 h 106"/>
                <a:gd name="T14" fmla="*/ 17 w 76"/>
                <a:gd name="T15" fmla="*/ 41 h 106"/>
                <a:gd name="T16" fmla="*/ 38 w 76"/>
                <a:gd name="T17" fmla="*/ 48 h 106"/>
                <a:gd name="T18" fmla="*/ 64 w 76"/>
                <a:gd name="T19" fmla="*/ 57 h 106"/>
                <a:gd name="T20" fmla="*/ 76 w 76"/>
                <a:gd name="T21" fmla="*/ 78 h 106"/>
                <a:gd name="T22" fmla="*/ 65 w 76"/>
                <a:gd name="T23" fmla="*/ 99 h 106"/>
                <a:gd name="T24" fmla="*/ 38 w 76"/>
                <a:gd name="T25" fmla="*/ 106 h 106"/>
                <a:gd name="T26" fmla="*/ 12 w 76"/>
                <a:gd name="T27" fmla="*/ 97 h 106"/>
                <a:gd name="T28" fmla="*/ 0 w 76"/>
                <a:gd name="T29" fmla="*/ 70 h 106"/>
                <a:gd name="T30" fmla="*/ 3 w 76"/>
                <a:gd name="T31" fmla="*/ 70 h 106"/>
                <a:gd name="T32" fmla="*/ 14 w 76"/>
                <a:gd name="T33" fmla="*/ 94 h 106"/>
                <a:gd name="T34" fmla="*/ 38 w 76"/>
                <a:gd name="T35" fmla="*/ 102 h 106"/>
                <a:gd name="T36" fmla="*/ 63 w 76"/>
                <a:gd name="T37" fmla="*/ 96 h 106"/>
                <a:gd name="T38" fmla="*/ 72 w 76"/>
                <a:gd name="T39" fmla="*/ 78 h 106"/>
                <a:gd name="T40" fmla="*/ 61 w 76"/>
                <a:gd name="T41" fmla="*/ 60 h 106"/>
                <a:gd name="T42" fmla="*/ 37 w 76"/>
                <a:gd name="T43" fmla="*/ 51 h 106"/>
                <a:gd name="T44" fmla="*/ 14 w 76"/>
                <a:gd name="T45" fmla="*/ 44 h 106"/>
                <a:gd name="T46" fmla="*/ 2 w 76"/>
                <a:gd name="T47" fmla="*/ 25 h 106"/>
                <a:gd name="T48" fmla="*/ 13 w 76"/>
                <a:gd name="T49" fmla="*/ 6 h 106"/>
                <a:gd name="T50" fmla="*/ 37 w 76"/>
                <a:gd name="T51" fmla="*/ 0 h 106"/>
                <a:gd name="T52" fmla="*/ 62 w 76"/>
                <a:gd name="T5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106">
                  <a:moveTo>
                    <a:pt x="62" y="8"/>
                  </a:moveTo>
                  <a:cubicBezTo>
                    <a:pt x="69" y="14"/>
                    <a:pt x="72" y="22"/>
                    <a:pt x="73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23"/>
                    <a:pt x="66" y="16"/>
                    <a:pt x="60" y="11"/>
                  </a:cubicBezTo>
                  <a:cubicBezTo>
                    <a:pt x="55" y="6"/>
                    <a:pt x="47" y="3"/>
                    <a:pt x="37" y="3"/>
                  </a:cubicBezTo>
                  <a:cubicBezTo>
                    <a:pt x="27" y="3"/>
                    <a:pt x="20" y="5"/>
                    <a:pt x="14" y="9"/>
                  </a:cubicBezTo>
                  <a:cubicBezTo>
                    <a:pt x="8" y="12"/>
                    <a:pt x="5" y="18"/>
                    <a:pt x="5" y="25"/>
                  </a:cubicBezTo>
                  <a:cubicBezTo>
                    <a:pt x="5" y="32"/>
                    <a:pt x="9" y="37"/>
                    <a:pt x="17" y="41"/>
                  </a:cubicBezTo>
                  <a:cubicBezTo>
                    <a:pt x="20" y="43"/>
                    <a:pt x="27" y="45"/>
                    <a:pt x="38" y="48"/>
                  </a:cubicBezTo>
                  <a:cubicBezTo>
                    <a:pt x="50" y="51"/>
                    <a:pt x="59" y="54"/>
                    <a:pt x="64" y="57"/>
                  </a:cubicBezTo>
                  <a:cubicBezTo>
                    <a:pt x="72" y="62"/>
                    <a:pt x="76" y="69"/>
                    <a:pt x="76" y="78"/>
                  </a:cubicBezTo>
                  <a:cubicBezTo>
                    <a:pt x="76" y="87"/>
                    <a:pt x="72" y="94"/>
                    <a:pt x="65" y="99"/>
                  </a:cubicBezTo>
                  <a:cubicBezTo>
                    <a:pt x="58" y="103"/>
                    <a:pt x="49" y="106"/>
                    <a:pt x="38" y="106"/>
                  </a:cubicBezTo>
                  <a:cubicBezTo>
                    <a:pt x="27" y="106"/>
                    <a:pt x="18" y="103"/>
                    <a:pt x="12" y="97"/>
                  </a:cubicBezTo>
                  <a:cubicBezTo>
                    <a:pt x="5" y="91"/>
                    <a:pt x="1" y="82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81"/>
                    <a:pt x="8" y="89"/>
                    <a:pt x="14" y="94"/>
                  </a:cubicBezTo>
                  <a:cubicBezTo>
                    <a:pt x="20" y="100"/>
                    <a:pt x="28" y="102"/>
                    <a:pt x="38" y="102"/>
                  </a:cubicBezTo>
                  <a:cubicBezTo>
                    <a:pt x="48" y="102"/>
                    <a:pt x="56" y="100"/>
                    <a:pt x="63" y="96"/>
                  </a:cubicBezTo>
                  <a:cubicBezTo>
                    <a:pt x="69" y="91"/>
                    <a:pt x="72" y="86"/>
                    <a:pt x="72" y="78"/>
                  </a:cubicBezTo>
                  <a:cubicBezTo>
                    <a:pt x="72" y="70"/>
                    <a:pt x="69" y="64"/>
                    <a:pt x="61" y="60"/>
                  </a:cubicBezTo>
                  <a:cubicBezTo>
                    <a:pt x="57" y="57"/>
                    <a:pt x="49" y="54"/>
                    <a:pt x="37" y="51"/>
                  </a:cubicBezTo>
                  <a:cubicBezTo>
                    <a:pt x="25" y="48"/>
                    <a:pt x="18" y="46"/>
                    <a:pt x="14" y="44"/>
                  </a:cubicBezTo>
                  <a:cubicBezTo>
                    <a:pt x="6" y="39"/>
                    <a:pt x="2" y="33"/>
                    <a:pt x="2" y="25"/>
                  </a:cubicBezTo>
                  <a:cubicBezTo>
                    <a:pt x="2" y="17"/>
                    <a:pt x="6" y="10"/>
                    <a:pt x="13" y="6"/>
                  </a:cubicBezTo>
                  <a:cubicBezTo>
                    <a:pt x="19" y="2"/>
                    <a:pt x="27" y="0"/>
                    <a:pt x="37" y="0"/>
                  </a:cubicBezTo>
                  <a:cubicBezTo>
                    <a:pt x="48" y="0"/>
                    <a:pt x="56" y="3"/>
                    <a:pt x="62" y="8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xmlns="" id="{37722660-4991-4413-B173-8B64D7941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" y="1942"/>
              <a:ext cx="96" cy="179"/>
            </a:xfrm>
            <a:custGeom>
              <a:avLst/>
              <a:gdLst>
                <a:gd name="T0" fmla="*/ 53 w 56"/>
                <a:gd name="T1" fmla="*/ 0 h 104"/>
                <a:gd name="T2" fmla="*/ 56 w 56"/>
                <a:gd name="T3" fmla="*/ 0 h 104"/>
                <a:gd name="T4" fmla="*/ 56 w 56"/>
                <a:gd name="T5" fmla="*/ 70 h 104"/>
                <a:gd name="T6" fmla="*/ 50 w 56"/>
                <a:gd name="T7" fmla="*/ 94 h 104"/>
                <a:gd name="T8" fmla="*/ 27 w 56"/>
                <a:gd name="T9" fmla="*/ 104 h 104"/>
                <a:gd name="T10" fmla="*/ 8 w 56"/>
                <a:gd name="T11" fmla="*/ 97 h 104"/>
                <a:gd name="T12" fmla="*/ 0 w 56"/>
                <a:gd name="T13" fmla="*/ 75 h 104"/>
                <a:gd name="T14" fmla="*/ 0 w 56"/>
                <a:gd name="T15" fmla="*/ 70 h 104"/>
                <a:gd name="T16" fmla="*/ 3 w 56"/>
                <a:gd name="T17" fmla="*/ 70 h 104"/>
                <a:gd name="T18" fmla="*/ 3 w 56"/>
                <a:gd name="T19" fmla="*/ 75 h 104"/>
                <a:gd name="T20" fmla="*/ 27 w 56"/>
                <a:gd name="T21" fmla="*/ 100 h 104"/>
                <a:gd name="T22" fmla="*/ 47 w 56"/>
                <a:gd name="T23" fmla="*/ 92 h 104"/>
                <a:gd name="T24" fmla="*/ 53 w 56"/>
                <a:gd name="T25" fmla="*/ 70 h 104"/>
                <a:gd name="T26" fmla="*/ 53 w 56"/>
                <a:gd name="T2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04">
                  <a:moveTo>
                    <a:pt x="53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80"/>
                    <a:pt x="54" y="88"/>
                    <a:pt x="50" y="94"/>
                  </a:cubicBezTo>
                  <a:cubicBezTo>
                    <a:pt x="45" y="100"/>
                    <a:pt x="37" y="104"/>
                    <a:pt x="27" y="104"/>
                  </a:cubicBezTo>
                  <a:cubicBezTo>
                    <a:pt x="19" y="104"/>
                    <a:pt x="12" y="101"/>
                    <a:pt x="8" y="97"/>
                  </a:cubicBezTo>
                  <a:cubicBezTo>
                    <a:pt x="2" y="92"/>
                    <a:pt x="0" y="84"/>
                    <a:pt x="0" y="7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92"/>
                    <a:pt x="11" y="100"/>
                    <a:pt x="27" y="100"/>
                  </a:cubicBezTo>
                  <a:cubicBezTo>
                    <a:pt x="36" y="100"/>
                    <a:pt x="43" y="97"/>
                    <a:pt x="47" y="92"/>
                  </a:cubicBezTo>
                  <a:cubicBezTo>
                    <a:pt x="51" y="87"/>
                    <a:pt x="53" y="80"/>
                    <a:pt x="53" y="7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xmlns="" id="{C63C1082-207B-441F-9FCB-D99A39152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" y="1942"/>
              <a:ext cx="142" cy="175"/>
            </a:xfrm>
            <a:custGeom>
              <a:avLst/>
              <a:gdLst>
                <a:gd name="T0" fmla="*/ 0 w 142"/>
                <a:gd name="T1" fmla="*/ 0 h 175"/>
                <a:gd name="T2" fmla="*/ 142 w 142"/>
                <a:gd name="T3" fmla="*/ 0 h 175"/>
                <a:gd name="T4" fmla="*/ 142 w 142"/>
                <a:gd name="T5" fmla="*/ 5 h 175"/>
                <a:gd name="T6" fmla="*/ 73 w 142"/>
                <a:gd name="T7" fmla="*/ 5 h 175"/>
                <a:gd name="T8" fmla="*/ 73 w 142"/>
                <a:gd name="T9" fmla="*/ 175 h 175"/>
                <a:gd name="T10" fmla="*/ 68 w 142"/>
                <a:gd name="T11" fmla="*/ 175 h 175"/>
                <a:gd name="T12" fmla="*/ 68 w 142"/>
                <a:gd name="T13" fmla="*/ 5 h 175"/>
                <a:gd name="T14" fmla="*/ 0 w 142"/>
                <a:gd name="T15" fmla="*/ 5 h 175"/>
                <a:gd name="T16" fmla="*/ 0 w 142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75">
                  <a:moveTo>
                    <a:pt x="0" y="0"/>
                  </a:moveTo>
                  <a:lnTo>
                    <a:pt x="142" y="0"/>
                  </a:lnTo>
                  <a:lnTo>
                    <a:pt x="142" y="5"/>
                  </a:lnTo>
                  <a:lnTo>
                    <a:pt x="73" y="5"/>
                  </a:lnTo>
                  <a:lnTo>
                    <a:pt x="73" y="175"/>
                  </a:lnTo>
                  <a:lnTo>
                    <a:pt x="68" y="175"/>
                  </a:lnTo>
                  <a:lnTo>
                    <a:pt x="68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>
              <a:extLst>
                <a:ext uri="{FF2B5EF4-FFF2-40B4-BE49-F238E27FC236}">
                  <a16:creationId xmlns:a16="http://schemas.microsoft.com/office/drawing/2014/main" xmlns="" id="{0E718843-570A-489F-9208-F40344EEB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" y="1942"/>
              <a:ext cx="130" cy="179"/>
            </a:xfrm>
            <a:custGeom>
              <a:avLst/>
              <a:gdLst>
                <a:gd name="T0" fmla="*/ 0 w 76"/>
                <a:gd name="T1" fmla="*/ 0 h 104"/>
                <a:gd name="T2" fmla="*/ 4 w 76"/>
                <a:gd name="T3" fmla="*/ 0 h 104"/>
                <a:gd name="T4" fmla="*/ 4 w 76"/>
                <a:gd name="T5" fmla="*/ 62 h 104"/>
                <a:gd name="T6" fmla="*/ 12 w 76"/>
                <a:gd name="T7" fmla="*/ 90 h 104"/>
                <a:gd name="T8" fmla="*/ 38 w 76"/>
                <a:gd name="T9" fmla="*/ 100 h 104"/>
                <a:gd name="T10" fmla="*/ 65 w 76"/>
                <a:gd name="T11" fmla="*/ 90 h 104"/>
                <a:gd name="T12" fmla="*/ 73 w 76"/>
                <a:gd name="T13" fmla="*/ 62 h 104"/>
                <a:gd name="T14" fmla="*/ 73 w 76"/>
                <a:gd name="T15" fmla="*/ 0 h 104"/>
                <a:gd name="T16" fmla="*/ 76 w 76"/>
                <a:gd name="T17" fmla="*/ 0 h 104"/>
                <a:gd name="T18" fmla="*/ 76 w 76"/>
                <a:gd name="T19" fmla="*/ 62 h 104"/>
                <a:gd name="T20" fmla="*/ 68 w 76"/>
                <a:gd name="T21" fmla="*/ 92 h 104"/>
                <a:gd name="T22" fmla="*/ 38 w 76"/>
                <a:gd name="T23" fmla="*/ 104 h 104"/>
                <a:gd name="T24" fmla="*/ 9 w 76"/>
                <a:gd name="T25" fmla="*/ 92 h 104"/>
                <a:gd name="T26" fmla="*/ 0 w 76"/>
                <a:gd name="T27" fmla="*/ 62 h 104"/>
                <a:gd name="T28" fmla="*/ 0 w 76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0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74"/>
                    <a:pt x="6" y="83"/>
                    <a:pt x="12" y="90"/>
                  </a:cubicBezTo>
                  <a:cubicBezTo>
                    <a:pt x="17" y="97"/>
                    <a:pt x="26" y="100"/>
                    <a:pt x="38" y="100"/>
                  </a:cubicBezTo>
                  <a:cubicBezTo>
                    <a:pt x="50" y="100"/>
                    <a:pt x="59" y="97"/>
                    <a:pt x="65" y="90"/>
                  </a:cubicBezTo>
                  <a:cubicBezTo>
                    <a:pt x="70" y="83"/>
                    <a:pt x="73" y="74"/>
                    <a:pt x="73" y="6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75"/>
                    <a:pt x="73" y="85"/>
                    <a:pt x="68" y="92"/>
                  </a:cubicBezTo>
                  <a:cubicBezTo>
                    <a:pt x="61" y="100"/>
                    <a:pt x="52" y="104"/>
                    <a:pt x="38" y="104"/>
                  </a:cubicBezTo>
                  <a:cubicBezTo>
                    <a:pt x="25" y="104"/>
                    <a:pt x="15" y="100"/>
                    <a:pt x="9" y="92"/>
                  </a:cubicBezTo>
                  <a:cubicBezTo>
                    <a:pt x="3" y="85"/>
                    <a:pt x="0" y="75"/>
                    <a:pt x="0" y="6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930613EC-657A-4ACF-8839-DD7D4C834665}"/>
              </a:ext>
            </a:extLst>
          </p:cNvPr>
          <p:cNvCxnSpPr>
            <a:cxnSpLocks/>
            <a:stCxn id="40" idx="36"/>
          </p:cNvCxnSpPr>
          <p:nvPr/>
        </p:nvCxnSpPr>
        <p:spPr>
          <a:xfrm flipH="1" flipV="1">
            <a:off x="4" y="1051700"/>
            <a:ext cx="3122617" cy="5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6EF13BA0-4F39-4A9F-BFDE-936202804B1C}"/>
              </a:ext>
            </a:extLst>
          </p:cNvPr>
          <p:cNvSpPr txBox="1"/>
          <p:nvPr/>
        </p:nvSpPr>
        <p:spPr>
          <a:xfrm>
            <a:off x="2148318" y="7757983"/>
            <a:ext cx="4124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XXXXX</a:t>
            </a:r>
            <a:r>
              <a:rPr lang="zh-CN" altLang="en-US" sz="2000" b="1" dirty="0"/>
              <a:t>答辩，如果不需要可以删除</a:t>
            </a:r>
          </a:p>
        </p:txBody>
      </p:sp>
      <p:pic>
        <p:nvPicPr>
          <p:cNvPr id="24" name="图片 23" descr="文本&#10;&#10;中度可信度描述已自动生成">
            <a:extLst>
              <a:ext uri="{FF2B5EF4-FFF2-40B4-BE49-F238E27FC236}">
                <a16:creationId xmlns:a16="http://schemas.microsoft.com/office/drawing/2014/main" xmlns="" id="{7507CAE9-393E-4CF3-AF6D-5BCED7508E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6878"/>
            <a:ext cx="1706880" cy="561122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1921E02-ED09-4AC7-84B0-3B8F2A03B699}"/>
              </a:ext>
            </a:extLst>
          </p:cNvPr>
          <p:cNvCxnSpPr>
            <a:cxnSpLocks/>
            <a:endCxn id="38" idx="27"/>
          </p:cNvCxnSpPr>
          <p:nvPr/>
        </p:nvCxnSpPr>
        <p:spPr>
          <a:xfrm flipH="1">
            <a:off x="6345723" y="1047331"/>
            <a:ext cx="278875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45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下面</a:t>
            </a:r>
            <a:r>
              <a:rPr lang="en-US" altLang="zh-CN" dirty="0" smtClean="0"/>
              <a:t>……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how</a:t>
            </a:r>
            <a:endParaRPr lang="en-US" dirty="0" smtClean="0"/>
          </a:p>
          <a:p>
            <a:pPr lvl="1"/>
            <a:r>
              <a:rPr lang="en-US" altLang="zh-CN" dirty="0"/>
              <a:t>PPT</a:t>
            </a:r>
            <a:r>
              <a:rPr lang="zh-CN" altLang="en-US" dirty="0"/>
              <a:t>的内容方面</a:t>
            </a:r>
            <a:endParaRPr lang="en-US" altLang="zh-CN" dirty="0"/>
          </a:p>
          <a:p>
            <a:pPr lvl="1"/>
            <a:r>
              <a:rPr lang="en-US" altLang="zh-CN" dirty="0"/>
              <a:t>PPT</a:t>
            </a:r>
            <a:r>
              <a:rPr lang="zh-CN" altLang="en-US" dirty="0"/>
              <a:t>的格式方面</a:t>
            </a:r>
            <a:endParaRPr lang="en-US" altLang="zh-CN" dirty="0"/>
          </a:p>
          <a:p>
            <a:pPr lvl="1"/>
            <a:r>
              <a:rPr lang="en-US" altLang="zh-CN" dirty="0"/>
              <a:t>PPT</a:t>
            </a:r>
            <a:r>
              <a:rPr lang="zh-CN" altLang="en-US" dirty="0"/>
              <a:t>的呈现</a:t>
            </a:r>
            <a:r>
              <a:rPr lang="zh-CN" altLang="en-US" dirty="0" smtClean="0"/>
              <a:t>方面</a:t>
            </a:r>
            <a:endParaRPr lang="en-US" altLang="zh-CN" dirty="0" smtClean="0"/>
          </a:p>
          <a:p>
            <a:pPr lvl="1"/>
            <a:r>
              <a:rPr lang="en-US" altLang="zh-CN" dirty="0"/>
              <a:t>PPT</a:t>
            </a:r>
            <a:r>
              <a:rPr lang="zh-CN" altLang="en-US" dirty="0"/>
              <a:t>制作</a:t>
            </a:r>
            <a:r>
              <a:rPr lang="en-US" altLang="zh-CN" dirty="0"/>
              <a:t>Word</a:t>
            </a:r>
            <a:r>
              <a:rPr lang="zh-CN" altLang="en-US" dirty="0"/>
              <a:t>插图规范 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机械 </a:t>
            </a:r>
            <a:r>
              <a:rPr lang="zh-CN" altLang="en-US" dirty="0"/>
              <a:t>电路 技术路线的一些基本元件，</a:t>
            </a:r>
            <a:endParaRPr lang="en-US" altLang="zh-CN" dirty="0"/>
          </a:p>
          <a:p>
            <a:pPr lvl="1"/>
            <a:endParaRPr lang="en-US" altLang="zh-CN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例子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F6EAA"/>
          </a:solidFill>
          <a:ln w="38100">
            <a:solidFill>
              <a:srgbClr val="3F6E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505200" y="265176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说明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357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“说明”的主要内容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PPT</a:t>
            </a:r>
            <a:r>
              <a:rPr lang="zh-CN" altLang="en-US" dirty="0" smtClean="0"/>
              <a:t>的内容方面</a:t>
            </a:r>
            <a:endParaRPr lang="en-US" altLang="zh-CN" dirty="0" smtClean="0"/>
          </a:p>
          <a:p>
            <a:r>
              <a:rPr lang="en-US" altLang="zh-CN" dirty="0" smtClean="0"/>
              <a:t>PPT</a:t>
            </a:r>
            <a:r>
              <a:rPr lang="zh-CN" altLang="en-US" dirty="0" smtClean="0"/>
              <a:t>的格式方面</a:t>
            </a:r>
            <a:endParaRPr lang="en-US" altLang="zh-CN" dirty="0" smtClean="0"/>
          </a:p>
          <a:p>
            <a:r>
              <a:rPr lang="en-US" altLang="zh-CN" dirty="0" smtClean="0"/>
              <a:t>PPT</a:t>
            </a:r>
            <a:r>
              <a:rPr lang="zh-CN" altLang="en-US" dirty="0" smtClean="0"/>
              <a:t>的呈现方面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其他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PPT</a:t>
            </a:r>
            <a:r>
              <a:rPr lang="zh-CN" altLang="en-US" dirty="0" smtClean="0"/>
              <a:t>制作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插图规范 </a:t>
            </a:r>
            <a:r>
              <a:rPr lang="en-US" altLang="zh-CN" dirty="0" smtClean="0"/>
              <a:t>+</a:t>
            </a:r>
            <a:r>
              <a:rPr lang="zh-CN" altLang="en-US" dirty="0" smtClean="0"/>
              <a:t>机械 电路</a:t>
            </a:r>
            <a:r>
              <a:rPr lang="zh-CN" altLang="en-US" dirty="0"/>
              <a:t> </a:t>
            </a:r>
            <a:r>
              <a:rPr lang="zh-CN" altLang="en-US" dirty="0" smtClean="0"/>
              <a:t>技术</a:t>
            </a:r>
            <a:r>
              <a:rPr lang="zh-CN" altLang="en-US" dirty="0"/>
              <a:t>路线的</a:t>
            </a:r>
            <a:r>
              <a:rPr lang="zh-CN" altLang="en-US" dirty="0" smtClean="0"/>
              <a:t>一些基本元件</a:t>
            </a:r>
            <a:r>
              <a:rPr lang="zh-CN" altLang="en-US" dirty="0"/>
              <a:t>，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91527" y="4374715"/>
            <a:ext cx="2016224" cy="602082"/>
            <a:chOff x="4752020" y="1664804"/>
            <a:chExt cx="3780420" cy="1656184"/>
          </a:xfrm>
        </p:grpSpPr>
        <p:cxnSp>
          <p:nvCxnSpPr>
            <p:cNvPr id="5" name="直接箭头连接符 4"/>
            <p:cNvCxnSpPr/>
            <p:nvPr/>
          </p:nvCxnSpPr>
          <p:spPr bwMode="auto">
            <a:xfrm>
              <a:off x="6552220" y="1664804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直接箭头连接符 5"/>
            <p:cNvCxnSpPr/>
            <p:nvPr/>
          </p:nvCxnSpPr>
          <p:spPr bwMode="auto">
            <a:xfrm>
              <a:off x="4752020" y="2492896"/>
              <a:ext cx="37804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箭头连接符 6"/>
            <p:cNvCxnSpPr/>
            <p:nvPr/>
          </p:nvCxnSpPr>
          <p:spPr bwMode="auto">
            <a:xfrm>
              <a:off x="8532440" y="2492896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箭头连接符 7"/>
            <p:cNvCxnSpPr/>
            <p:nvPr/>
          </p:nvCxnSpPr>
          <p:spPr bwMode="auto">
            <a:xfrm>
              <a:off x="4752020" y="2492896"/>
              <a:ext cx="0" cy="828092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9"/>
          <p:cNvGrpSpPr/>
          <p:nvPr/>
        </p:nvGrpSpPr>
        <p:grpSpPr>
          <a:xfrm>
            <a:off x="6342686" y="4275586"/>
            <a:ext cx="936104" cy="303461"/>
            <a:chOff x="1518564" y="3269555"/>
            <a:chExt cx="936104" cy="303461"/>
          </a:xfrm>
        </p:grpSpPr>
        <p:cxnSp>
          <p:nvCxnSpPr>
            <p:cNvPr id="11" name="直接箭头连接符 10"/>
            <p:cNvCxnSpPr/>
            <p:nvPr/>
          </p:nvCxnSpPr>
          <p:spPr bwMode="auto">
            <a:xfrm flipH="1">
              <a:off x="1518564" y="3269555"/>
              <a:ext cx="936104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箭头连接符 11"/>
            <p:cNvCxnSpPr/>
            <p:nvPr/>
          </p:nvCxnSpPr>
          <p:spPr bwMode="auto">
            <a:xfrm flipH="1">
              <a:off x="1518564" y="3269555"/>
              <a:ext cx="712" cy="303461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3" name="组合 12"/>
          <p:cNvGrpSpPr/>
          <p:nvPr/>
        </p:nvGrpSpPr>
        <p:grpSpPr>
          <a:xfrm flipV="1">
            <a:off x="6213220" y="4874399"/>
            <a:ext cx="1195036" cy="468052"/>
            <a:chOff x="1518564" y="3269555"/>
            <a:chExt cx="936104" cy="303461"/>
          </a:xfrm>
        </p:grpSpPr>
        <p:cxnSp>
          <p:nvCxnSpPr>
            <p:cNvPr id="14" name="直接箭头连接符 13"/>
            <p:cNvCxnSpPr/>
            <p:nvPr/>
          </p:nvCxnSpPr>
          <p:spPr bwMode="auto">
            <a:xfrm flipH="1">
              <a:off x="1518564" y="3269555"/>
              <a:ext cx="936104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箭头连接符 14"/>
            <p:cNvCxnSpPr/>
            <p:nvPr/>
          </p:nvCxnSpPr>
          <p:spPr bwMode="auto">
            <a:xfrm flipH="1">
              <a:off x="1518564" y="3269555"/>
              <a:ext cx="712" cy="303461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" name="组合 15"/>
          <p:cNvGrpSpPr/>
          <p:nvPr/>
        </p:nvGrpSpPr>
        <p:grpSpPr>
          <a:xfrm>
            <a:off x="3025646" y="4374715"/>
            <a:ext cx="442000" cy="1216958"/>
            <a:chOff x="2718022" y="2894670"/>
            <a:chExt cx="1133899" cy="1918191"/>
          </a:xfrm>
        </p:grpSpPr>
        <p:cxnSp>
          <p:nvCxnSpPr>
            <p:cNvPr id="17" name="直接箭头连接符 16"/>
            <p:cNvCxnSpPr/>
            <p:nvPr/>
          </p:nvCxnSpPr>
          <p:spPr bwMode="auto">
            <a:xfrm>
              <a:off x="3851920" y="2894670"/>
              <a:ext cx="1" cy="1918191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箭头连接符 17"/>
            <p:cNvCxnSpPr/>
            <p:nvPr/>
          </p:nvCxnSpPr>
          <p:spPr bwMode="auto">
            <a:xfrm flipH="1">
              <a:off x="2718022" y="2894670"/>
              <a:ext cx="5050" cy="1918191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箭头连接符 18"/>
            <p:cNvCxnSpPr/>
            <p:nvPr/>
          </p:nvCxnSpPr>
          <p:spPr bwMode="auto">
            <a:xfrm flipH="1">
              <a:off x="2718022" y="4709175"/>
              <a:ext cx="1133897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ffectLst>
              <a:outerShdw dist="35921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" name="组合 19"/>
          <p:cNvGrpSpPr/>
          <p:nvPr/>
        </p:nvGrpSpPr>
        <p:grpSpPr>
          <a:xfrm>
            <a:off x="1654876" y="4487970"/>
            <a:ext cx="995120" cy="1137274"/>
            <a:chOff x="3959932" y="3487868"/>
            <a:chExt cx="2186830" cy="1779682"/>
          </a:xfrm>
          <a:effectLst/>
        </p:grpSpPr>
        <p:cxnSp>
          <p:nvCxnSpPr>
            <p:cNvPr id="21" name="直接箭头连接符 20"/>
            <p:cNvCxnSpPr/>
            <p:nvPr/>
          </p:nvCxnSpPr>
          <p:spPr bwMode="auto">
            <a:xfrm>
              <a:off x="3959932" y="4071690"/>
              <a:ext cx="2186830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箭头连接符 21"/>
            <p:cNvCxnSpPr/>
            <p:nvPr/>
          </p:nvCxnSpPr>
          <p:spPr bwMode="auto">
            <a:xfrm>
              <a:off x="3959932" y="4673499"/>
              <a:ext cx="2186830" cy="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3" name="组合 22"/>
            <p:cNvGrpSpPr/>
            <p:nvPr/>
          </p:nvGrpSpPr>
          <p:grpSpPr>
            <a:xfrm>
              <a:off x="4320311" y="3487868"/>
              <a:ext cx="8131" cy="1779682"/>
              <a:chOff x="4320311" y="3487868"/>
              <a:chExt cx="8131" cy="1779682"/>
            </a:xfrm>
          </p:grpSpPr>
          <p:cxnSp>
            <p:nvCxnSpPr>
              <p:cNvPr id="24" name="直接箭头连接符 23"/>
              <p:cNvCxnSpPr/>
              <p:nvPr/>
            </p:nvCxnSpPr>
            <p:spPr bwMode="auto">
              <a:xfrm flipH="1">
                <a:off x="4320311" y="3487868"/>
                <a:ext cx="1" cy="583807"/>
              </a:xfrm>
              <a:prstGeom prst="straightConnector1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ffectLst>
                <a:outerShdw dist="35921" dir="27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直接箭头连接符 24"/>
              <p:cNvCxnSpPr/>
              <p:nvPr/>
            </p:nvCxnSpPr>
            <p:spPr bwMode="auto">
              <a:xfrm flipH="1">
                <a:off x="4328441" y="4683743"/>
                <a:ext cx="1" cy="583807"/>
              </a:xfrm>
              <a:prstGeom prst="straightConnector1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 type="arrow" w="med" len="med"/>
                <a:tailEnd type="none" w="med" len="med"/>
              </a:ln>
              <a:effectLst>
                <a:outerShdw dist="35921" dir="27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6" name="组合 25"/>
          <p:cNvGrpSpPr/>
          <p:nvPr/>
        </p:nvGrpSpPr>
        <p:grpSpPr>
          <a:xfrm>
            <a:off x="4102494" y="4451716"/>
            <a:ext cx="1189948" cy="180020"/>
            <a:chOff x="1403648" y="2618910"/>
            <a:chExt cx="1189948" cy="180020"/>
          </a:xfrm>
        </p:grpSpPr>
        <p:cxnSp>
          <p:nvCxnSpPr>
            <p:cNvPr id="27" name="直接箭头连接符 26"/>
            <p:cNvCxnSpPr/>
            <p:nvPr/>
          </p:nvCxnSpPr>
          <p:spPr bwMode="auto">
            <a:xfrm>
              <a:off x="1403648" y="2708920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矩形 27"/>
            <p:cNvSpPr/>
            <p:nvPr/>
          </p:nvSpPr>
          <p:spPr>
            <a:xfrm>
              <a:off x="1800600" y="2618910"/>
              <a:ext cx="396044" cy="18002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ffectLst>
              <a:outerShdw dist="127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133984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 bwMode="auto">
            <a:xfrm>
              <a:off x="2196644" y="2708920"/>
              <a:ext cx="396952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" name="组合 29"/>
          <p:cNvGrpSpPr/>
          <p:nvPr/>
        </p:nvGrpSpPr>
        <p:grpSpPr>
          <a:xfrm>
            <a:off x="4175314" y="5099788"/>
            <a:ext cx="648264" cy="360040"/>
            <a:chOff x="2735796" y="2744924"/>
            <a:chExt cx="648264" cy="360040"/>
          </a:xfrm>
        </p:grpSpPr>
        <p:cxnSp>
          <p:nvCxnSpPr>
            <p:cNvPr id="31" name="直接箭头连接符 30"/>
            <p:cNvCxnSpPr/>
            <p:nvPr/>
          </p:nvCxnSpPr>
          <p:spPr bwMode="auto">
            <a:xfrm>
              <a:off x="2735796" y="2924944"/>
              <a:ext cx="2522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直接箭头连接符 31"/>
            <p:cNvCxnSpPr/>
            <p:nvPr/>
          </p:nvCxnSpPr>
          <p:spPr bwMode="auto">
            <a:xfrm>
              <a:off x="3131840" y="2924944"/>
              <a:ext cx="252220" cy="0"/>
            </a:xfrm>
            <a:prstGeom prst="straightConnector1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连接符 32"/>
            <p:cNvCxnSpPr/>
            <p:nvPr/>
          </p:nvCxnSpPr>
          <p:spPr bwMode="auto">
            <a:xfrm flipH="1">
              <a:off x="2987824" y="2744924"/>
              <a:ext cx="192" cy="360040"/>
            </a:xfrm>
            <a:prstGeom prst="line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直接连接符 33"/>
            <p:cNvCxnSpPr/>
            <p:nvPr/>
          </p:nvCxnSpPr>
          <p:spPr bwMode="auto">
            <a:xfrm>
              <a:off x="3131840" y="2744924"/>
              <a:ext cx="0" cy="360040"/>
            </a:xfrm>
            <a:prstGeom prst="line">
              <a:avLst/>
            </a:prstGeom>
            <a:noFill/>
            <a:ln w="6350" algn="ctr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>
              <a:outerShdw dist="35921" dir="2700000" sx="1000" sy="1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969198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ABA</a:t>
            </a:r>
            <a:r>
              <a:rPr lang="zh-CN" altLang="en-US" dirty="0" smtClean="0"/>
              <a:t>’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的内容结构</a:t>
            </a:r>
            <a:r>
              <a:rPr lang="zh-CN" altLang="en-US" dirty="0"/>
              <a:t>是</a:t>
            </a:r>
            <a:r>
              <a:rPr lang="en-US" altLang="zh-CN" dirty="0" smtClean="0"/>
              <a:t>ABA</a:t>
            </a:r>
            <a:r>
              <a:rPr lang="zh-CN" altLang="en-US" dirty="0" smtClean="0"/>
              <a:t>‘，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第一个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是</a:t>
            </a:r>
            <a:r>
              <a:rPr lang="zh-CN" altLang="en-US" dirty="0"/>
              <a:t>引出的问题</a:t>
            </a:r>
            <a:r>
              <a:rPr lang="zh-CN" altLang="en-US" dirty="0" smtClean="0"/>
              <a:t>，是本研究</a:t>
            </a:r>
            <a:r>
              <a:rPr lang="zh-CN" altLang="en-US" dirty="0"/>
              <a:t>的</a:t>
            </a:r>
            <a:r>
              <a:rPr lang="zh-CN" altLang="en-US" dirty="0" smtClean="0"/>
              <a:t>目的；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后边的</a:t>
            </a:r>
            <a:r>
              <a:rPr lang="en-US" altLang="zh-CN" dirty="0" smtClean="0"/>
              <a:t>A</a:t>
            </a:r>
            <a:r>
              <a:rPr lang="zh-CN" altLang="en-US" dirty="0"/>
              <a:t>‘是你的结论，是</a:t>
            </a:r>
            <a:r>
              <a:rPr lang="zh-CN" altLang="en-US" dirty="0" smtClean="0"/>
              <a:t>问题解决与达成</a:t>
            </a:r>
            <a:r>
              <a:rPr lang="zh-CN" altLang="en-US" dirty="0"/>
              <a:t>的</a:t>
            </a:r>
            <a:r>
              <a:rPr lang="zh-CN" altLang="en-US" dirty="0" smtClean="0"/>
              <a:t>结果；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A’</a:t>
            </a:r>
            <a:r>
              <a:rPr lang="zh-CN" altLang="en-US" dirty="0" smtClean="0"/>
              <a:t>和</a:t>
            </a:r>
            <a:r>
              <a:rPr lang="en-US" altLang="zh-CN" dirty="0" smtClean="0"/>
              <a:t>A</a:t>
            </a:r>
            <a:r>
              <a:rPr lang="zh-CN" altLang="en-US" dirty="0" smtClean="0"/>
              <a:t>很相似，所以都有“</a:t>
            </a:r>
            <a:r>
              <a:rPr lang="en-US" altLang="zh-CN" dirty="0" smtClean="0"/>
              <a:t>A”</a:t>
            </a:r>
            <a:r>
              <a:rPr lang="zh-CN" altLang="en-US" dirty="0" smtClean="0"/>
              <a:t>，但</a:t>
            </a:r>
            <a:r>
              <a:rPr lang="en-US" altLang="zh-CN" dirty="0" smtClean="0"/>
              <a:t>A</a:t>
            </a:r>
            <a:r>
              <a:rPr lang="zh-CN" altLang="en-US" dirty="0" smtClean="0"/>
              <a:t>强调意义</a:t>
            </a:r>
            <a:r>
              <a:rPr lang="zh-CN" altLang="en-US" dirty="0"/>
              <a:t>、</a:t>
            </a:r>
            <a:r>
              <a:rPr lang="en-US" altLang="zh-CN" dirty="0" smtClean="0"/>
              <a:t>A</a:t>
            </a:r>
            <a:r>
              <a:rPr lang="zh-CN" altLang="en-US" dirty="0" smtClean="0"/>
              <a:t>‘强调结果</a:t>
            </a:r>
            <a:endParaRPr lang="en-US" altLang="zh-CN" dirty="0" smtClean="0"/>
          </a:p>
          <a:p>
            <a:pPr lvl="1"/>
            <a:r>
              <a:rPr lang="zh-CN" altLang="en-US" dirty="0"/>
              <a:t>中间的</a:t>
            </a:r>
            <a:r>
              <a:rPr lang="en-US" altLang="zh-CN" dirty="0"/>
              <a:t>B</a:t>
            </a:r>
            <a:r>
              <a:rPr lang="zh-CN" altLang="en-US" dirty="0"/>
              <a:t>是</a:t>
            </a:r>
            <a:r>
              <a:rPr lang="zh-CN" altLang="en-US" dirty="0" smtClean="0"/>
              <a:t>你做</a:t>
            </a:r>
            <a:r>
              <a:rPr lang="zh-CN" altLang="en-US" dirty="0"/>
              <a:t>的</a:t>
            </a:r>
            <a:r>
              <a:rPr lang="zh-CN" altLang="en-US" dirty="0" smtClean="0"/>
              <a:t>过程、做</a:t>
            </a:r>
            <a:r>
              <a:rPr lang="zh-CN" altLang="en-US" dirty="0"/>
              <a:t>的结果，是</a:t>
            </a:r>
            <a:r>
              <a:rPr lang="en-US" altLang="zh-CN" dirty="0" err="1"/>
              <a:t>PPT</a:t>
            </a:r>
            <a:r>
              <a:rPr lang="zh-CN" altLang="en-US" dirty="0"/>
              <a:t>的主体，</a:t>
            </a:r>
            <a:endParaRPr lang="en-US" altLang="zh-CN" dirty="0"/>
          </a:p>
          <a:p>
            <a:r>
              <a:rPr lang="en-US" altLang="zh-CN" dirty="0" smtClean="0"/>
              <a:t>ABA’</a:t>
            </a:r>
            <a:r>
              <a:rPr lang="zh-CN" altLang="en-US" dirty="0" smtClean="0"/>
              <a:t>像一个枣核，两头小中间肥</a:t>
            </a:r>
            <a:endParaRPr lang="en-US" altLang="zh-CN" dirty="0" smtClean="0"/>
          </a:p>
          <a:p>
            <a:pPr marL="0" indent="0">
              <a:buNone/>
            </a:pPr>
            <a:endParaRPr lang="en-US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b="1" dirty="0"/>
          </a:p>
        </p:txBody>
      </p:sp>
      <p:pic>
        <p:nvPicPr>
          <p:cNvPr id="1026" name="Picture 2" descr="https://gimg2.baidu.com/image_search/src=http%3A%2F%2Ftxt25-2.book118.com%2F2017%2F0604%2Fbook111486%2F111485955.jpg&amp;refer=http%3A%2F%2Ftxt25-2.book118.com&amp;app=2002&amp;size=f9999,10000&amp;q=a80&amp;n=0&amp;g=0n&amp;fmt=jpeg?sec=1625029919&amp;t=9d75868185ffcfd3369025877f7f32a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53702" r="77280" b="8941"/>
          <a:stretch/>
        </p:blipFill>
        <p:spPr bwMode="auto">
          <a:xfrm rot="5400000">
            <a:off x="2326508" y="4129869"/>
            <a:ext cx="616602" cy="116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900473" y="4531408"/>
            <a:ext cx="1468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A    </a:t>
            </a:r>
            <a:r>
              <a:rPr lang="en-US" altLang="zh-CN" sz="4800" dirty="0" smtClean="0"/>
              <a:t>B </a:t>
            </a:r>
            <a:r>
              <a:rPr lang="en-US" altLang="zh-CN" dirty="0" smtClean="0"/>
              <a:t>  A</a:t>
            </a:r>
            <a:r>
              <a:rPr lang="zh-CN" altLang="en-US" dirty="0"/>
              <a:t>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80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答辩的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和论文相对应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ABA</a:t>
            </a:r>
            <a:r>
              <a:rPr lang="zh-CN" altLang="en-US" dirty="0" smtClean="0"/>
              <a:t>‘</a:t>
            </a:r>
            <a:endParaRPr lang="en-US" altLang="zh-CN" dirty="0" smtClean="0"/>
          </a:p>
          <a:p>
            <a:pPr lvl="1"/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 smtClean="0"/>
              <a:t>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相当于</a:t>
            </a:r>
            <a:r>
              <a:rPr lang="zh-CN" altLang="en-US" dirty="0"/>
              <a:t>论文的摘要部分</a:t>
            </a:r>
            <a:r>
              <a:rPr lang="zh-CN" altLang="en-US" dirty="0" smtClean="0"/>
              <a:t>，</a:t>
            </a:r>
            <a:r>
              <a:rPr lang="en-US" dirty="0" err="1" smtClean="0"/>
              <a:t>课题的背景</a:t>
            </a:r>
            <a:r>
              <a:rPr lang="zh-CN" altLang="en-US" dirty="0" smtClean="0"/>
              <a:t>、</a:t>
            </a:r>
            <a:r>
              <a:rPr lang="en-US" dirty="0" err="1" smtClean="0"/>
              <a:t>意义</a:t>
            </a:r>
            <a:endParaRPr lang="en-US" dirty="0"/>
          </a:p>
          <a:p>
            <a:pPr lvl="1"/>
            <a:r>
              <a:rPr lang="zh-CN" altLang="en-US" dirty="0" smtClean="0"/>
              <a:t>第</a:t>
            </a:r>
            <a:r>
              <a:rPr lang="en-US" altLang="zh-CN" dirty="0"/>
              <a:t>2</a:t>
            </a:r>
            <a:r>
              <a:rPr lang="zh-CN" altLang="en-US" dirty="0" smtClean="0"/>
              <a:t>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‘相当于</a:t>
            </a:r>
            <a:r>
              <a:rPr lang="zh-CN" altLang="en-US" dirty="0"/>
              <a:t>论文的结论部分</a:t>
            </a:r>
            <a:r>
              <a:rPr lang="zh-CN" altLang="en-US" dirty="0" smtClean="0"/>
              <a:t>，主要</a:t>
            </a:r>
            <a:r>
              <a:rPr lang="zh-CN" altLang="en-US" dirty="0"/>
              <a:t>结果的总结，也包含了未来的展望，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中间</a:t>
            </a:r>
            <a:r>
              <a:rPr lang="zh-CN" altLang="en-US" dirty="0"/>
              <a:t>的</a:t>
            </a:r>
            <a:r>
              <a:rPr lang="en-US" altLang="zh-CN" dirty="0"/>
              <a:t>B</a:t>
            </a:r>
            <a:r>
              <a:rPr lang="zh-CN" altLang="en-US" dirty="0"/>
              <a:t>是论文的主体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6545" t="55615" r="28717" b="26702"/>
          <a:stretch/>
        </p:blipFill>
        <p:spPr>
          <a:xfrm>
            <a:off x="642896" y="3899485"/>
            <a:ext cx="7765960" cy="17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1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09d88408-4af6-444c-a89e-2b89744bb4b1&quot;,&quot;Name&quot;:&quot;无&quot;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SJTUB">
      <a:dk1>
        <a:srgbClr val="000000"/>
      </a:dk1>
      <a:lt1>
        <a:srgbClr val="FFFFFF"/>
      </a:lt1>
      <a:dk2>
        <a:srgbClr val="BD9F68"/>
      </a:dk2>
      <a:lt2>
        <a:srgbClr val="B5B5B6"/>
      </a:lt2>
      <a:accent1>
        <a:srgbClr val="004098"/>
      </a:accent1>
      <a:accent2>
        <a:srgbClr val="0086D1"/>
      </a:accent2>
      <a:accent3>
        <a:srgbClr val="F08300"/>
      </a:accent3>
      <a:accent4>
        <a:srgbClr val="FDD000"/>
      </a:accent4>
      <a:accent5>
        <a:srgbClr val="338D27"/>
      </a:accent5>
      <a:accent6>
        <a:srgbClr val="00514E"/>
      </a:accent6>
      <a:hlink>
        <a:srgbClr val="B5B5B6"/>
      </a:hlink>
      <a:folHlink>
        <a:srgbClr val="BD9F68"/>
      </a:folHlink>
    </a:clrScheme>
    <a:fontScheme name="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1501</TotalTime>
  <Words>1874</Words>
  <Application>Microsoft Office PowerPoint</Application>
  <PresentationFormat>全屏显示(4:3)</PresentationFormat>
  <Paragraphs>348</Paragraphs>
  <Slides>44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Malgun Gothic Semilight</vt:lpstr>
      <vt:lpstr>等线</vt:lpstr>
      <vt:lpstr>黑体</vt:lpstr>
      <vt:lpstr>楷体</vt:lpstr>
      <vt:lpstr>宋体</vt:lpstr>
      <vt:lpstr>微软雅黑</vt:lpstr>
      <vt:lpstr>Arial</vt:lpstr>
      <vt:lpstr>Arial Black</vt:lpstr>
      <vt:lpstr>Calibri</vt:lpstr>
      <vt:lpstr>Gabriola</vt:lpstr>
      <vt:lpstr>Times New Roman</vt:lpstr>
      <vt:lpstr>Wingdings</vt:lpstr>
      <vt:lpstr>Office 主题​​</vt:lpstr>
      <vt:lpstr>这是一个空白的模板</vt:lpstr>
      <vt:lpstr>PowerPoint 演示文稿</vt:lpstr>
      <vt:lpstr>PowerPoint 演示文稿</vt:lpstr>
      <vt:lpstr>讲解视频小微课</vt:lpstr>
      <vt:lpstr>下面……</vt:lpstr>
      <vt:lpstr>PowerPoint 演示文稿</vt:lpstr>
      <vt:lpstr>“说明”的主要内容</vt:lpstr>
      <vt:lpstr> ABA’</vt:lpstr>
      <vt:lpstr>答辩的PPT和论文相对应</vt:lpstr>
      <vt:lpstr>要让人了解</vt:lpstr>
      <vt:lpstr>要让人记住</vt:lpstr>
      <vt:lpstr>善于用比较</vt:lpstr>
      <vt:lpstr>要避免的错误</vt:lpstr>
      <vt:lpstr>要避免的错误</vt:lpstr>
      <vt:lpstr>写PPT和讲PPT</vt:lpstr>
      <vt:lpstr>“说明”的主要内容</vt:lpstr>
      <vt:lpstr>PowerPoint 自定义.exportedUI</vt:lpstr>
      <vt:lpstr>科技论文图表的规范性和方法</vt:lpstr>
      <vt:lpstr>如何利用PPT画word当中的插图</vt:lpstr>
      <vt:lpstr>标尺与元件</vt:lpstr>
      <vt:lpstr>PowerPoint 演示文稿</vt:lpstr>
      <vt:lpstr>航空发动机高温测量声表面波传感器研究</vt:lpstr>
      <vt:lpstr>目录 Contents</vt:lpstr>
      <vt:lpstr>目录 Contents</vt:lpstr>
      <vt:lpstr>研究背景 —— 介绍</vt:lpstr>
      <vt:lpstr>研究背景 —— 应用</vt:lpstr>
      <vt:lpstr>研究背景——声表面波温度传感器原理</vt:lpstr>
      <vt:lpstr>研究背景——国外研究现况</vt:lpstr>
      <vt:lpstr>研究背景——目前存在的主要问题</vt:lpstr>
      <vt:lpstr>PowerPoint 演示文稿</vt:lpstr>
      <vt:lpstr>目录 Contents</vt:lpstr>
      <vt:lpstr>单端口谐振型声表面波器件</vt:lpstr>
      <vt:lpstr>声表面波器件——材料选取</vt:lpstr>
      <vt:lpstr>目录 Contents</vt:lpstr>
      <vt:lpstr>制作工艺——SAW器件制作</vt:lpstr>
      <vt:lpstr>测试平台——高温测试</vt:lpstr>
      <vt:lpstr>目录 Contents</vt:lpstr>
      <vt:lpstr>温频特性测试——高温测试（重复性与稳定性）</vt:lpstr>
      <vt:lpstr>SAW器件有无钝化比较 </vt:lpstr>
      <vt:lpstr>目录 Contents</vt:lpstr>
      <vt:lpstr>总结</vt:lpstr>
      <vt:lpstr>主要创新点</vt:lpstr>
      <vt:lpstr>研究生期间发表论文</vt:lpstr>
      <vt:lpstr>谢谢！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标题在这里</dc:title>
  <dc:creator>SHEN Xiaodan</dc:creator>
  <cp:lastModifiedBy>Microsoft</cp:lastModifiedBy>
  <cp:revision>15</cp:revision>
  <dcterms:created xsi:type="dcterms:W3CDTF">2021-12-03T10:05:54Z</dcterms:created>
  <dcterms:modified xsi:type="dcterms:W3CDTF">2022-02-07T06:14:59Z</dcterms:modified>
</cp:coreProperties>
</file>