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1055" r:id="rId2"/>
    <p:sldId id="1057" r:id="rId3"/>
    <p:sldId id="1058" r:id="rId4"/>
    <p:sldId id="1070" r:id="rId5"/>
    <p:sldId id="1071" r:id="rId6"/>
    <p:sldId id="1072" r:id="rId7"/>
    <p:sldId id="1073" r:id="rId8"/>
    <p:sldId id="1074" r:id="rId9"/>
    <p:sldId id="1075" r:id="rId10"/>
    <p:sldId id="1076" r:id="rId11"/>
    <p:sldId id="1078" r:id="rId12"/>
    <p:sldId id="1080" r:id="rId13"/>
    <p:sldId id="1082" r:id="rId14"/>
    <p:sldId id="1083" r:id="rId15"/>
    <p:sldId id="1084" r:id="rId16"/>
    <p:sldId id="1085" r:id="rId17"/>
    <p:sldId id="1086" r:id="rId18"/>
    <p:sldId id="1087" r:id="rId19"/>
    <p:sldId id="1088" r:id="rId20"/>
    <p:sldId id="1089" r:id="rId21"/>
    <p:sldId id="1090" r:id="rId22"/>
    <p:sldId id="1091" r:id="rId23"/>
    <p:sldId id="1093" r:id="rId24"/>
    <p:sldId id="1094" r:id="rId25"/>
    <p:sldId id="1095" r:id="rId26"/>
    <p:sldId id="1096" r:id="rId27"/>
    <p:sldId id="1097" r:id="rId28"/>
    <p:sldId id="1098" r:id="rId29"/>
    <p:sldId id="1099" r:id="rId30"/>
    <p:sldId id="1100" r:id="rId31"/>
    <p:sldId id="1101" r:id="rId32"/>
    <p:sldId id="1103" r:id="rId33"/>
    <p:sldId id="1104" r:id="rId34"/>
    <p:sldId id="1105" r:id="rId35"/>
  </p:sldIdLst>
  <p:sldSz cx="12192000" cy="6858000"/>
  <p:notesSz cx="9942513" cy="676116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984"/>
    <a:srgbClr val="A50021"/>
    <a:srgbClr val="000066"/>
    <a:srgbClr val="97FFFF"/>
    <a:srgbClr val="2CA9D1"/>
    <a:srgbClr val="33CCFF"/>
    <a:srgbClr val="E509B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68" autoAdjust="0"/>
    <p:restoredTop sz="94660"/>
  </p:normalViewPr>
  <p:slideViewPr>
    <p:cSldViewPr>
      <p:cViewPr varScale="1">
        <p:scale>
          <a:sx n="49" d="100"/>
          <a:sy n="49" d="100"/>
        </p:scale>
        <p:origin x="264" y="36"/>
      </p:cViewPr>
      <p:guideLst>
        <p:guide orient="horz" pos="935"/>
        <p:guide pos="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96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2365" y="0"/>
            <a:ext cx="4308422" cy="3396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A4487-C416-4211-955E-5CA9BF332A75}" type="datetimeFigureOut">
              <a:rPr lang="zh-CN" altLang="en-US" smtClean="0"/>
              <a:t>2021/4/19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21541"/>
            <a:ext cx="4308422" cy="3396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2365" y="6421541"/>
            <a:ext cx="4308422" cy="3396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1CE69-3364-4FDE-AEBC-B01E52EFED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177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22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365" y="0"/>
            <a:ext cx="4308422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717800" y="506413"/>
            <a:ext cx="450691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252" y="3211553"/>
            <a:ext cx="7954010" cy="304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1540"/>
            <a:ext cx="4308422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365" y="6421540"/>
            <a:ext cx="4308422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BC0A99B-02CF-44DC-9291-D1C64118CE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9486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7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B2A42D-D9EE-456F-8257-F67A4BF82878}" type="slidenum">
              <a:rPr lang="en-US" altLang="zh-CN" smtClean="0">
                <a:latin typeface="Arial" charset="0"/>
                <a:ea typeface="宋体" charset="-122"/>
              </a:rPr>
              <a:pPr/>
              <a:t>22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118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63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 sz="1800"/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</p:txBody>
      </p:sp>
    </p:spTree>
    <p:extLst>
      <p:ext uri="{BB962C8B-B14F-4D97-AF65-F5344CB8AC3E}">
        <p14:creationId xmlns:p14="http://schemas.microsoft.com/office/powerpoint/2010/main" val="179597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65712"/>
          </a:xfrm>
        </p:spPr>
        <p:txBody>
          <a:bodyPr/>
          <a:lstStyle>
            <a:lvl1pPr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 sz="20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defRPr sz="16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>
              <a:defRPr sz="16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sz="half" idx="10"/>
          </p:nvPr>
        </p:nvSpPr>
        <p:spPr>
          <a:xfrm>
            <a:off x="6311629" y="1125538"/>
            <a:ext cx="5384800" cy="5065712"/>
          </a:xfrm>
        </p:spPr>
        <p:txBody>
          <a:bodyPr/>
          <a:lstStyle>
            <a:lvl1pPr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 sz="20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defRPr sz="16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712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86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78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0" y="908050"/>
            <a:ext cx="12192000" cy="5283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25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pic>
        <p:nvPicPr>
          <p:cNvPr id="1027" name="Picture 8" descr="红色系校徽标准版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89688"/>
            <a:ext cx="62441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图片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067" y="6348413"/>
            <a:ext cx="232198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0"/>
        </a:buBlip>
        <a:defRPr sz="2800">
          <a:solidFill>
            <a:srgbClr val="133984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133984"/>
          </a:solidFill>
          <a:latin typeface="+mn-lt"/>
          <a:ea typeface="+mn-ea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宋体" pitchFamily="2" charset="-122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5pPr>
      <a:lvl6pPr marL="2595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6pPr>
      <a:lvl7pPr marL="30527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7pPr>
      <a:lvl8pPr marL="3509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8pPr>
      <a:lvl9pPr marL="39671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km2000.us/mywritings/whatissuccess11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forum.stanford.edu/carolyn/terman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/>
              <a:t>硅谷精神与中国国情</a:t>
            </a:r>
            <a:endParaRPr lang="zh-CN" alt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mtClean="0"/>
              <a:t>Franklin Duan</a:t>
            </a:r>
          </a:p>
          <a:p>
            <a:r>
              <a:rPr lang="zh-CN" altLang="en-US" smtClean="0"/>
              <a:t>电院</a:t>
            </a:r>
            <a:endParaRPr lang="en-US" altLang="zh-CN" smtClean="0"/>
          </a:p>
          <a:p>
            <a:r>
              <a:rPr lang="en-US" altLang="zh-CN" smtClean="0"/>
              <a:t>2015.7.0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590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硅谷精神之</a:t>
            </a:r>
            <a:r>
              <a:rPr lang="en-US" altLang="zh-CN" dirty="0" smtClean="0"/>
              <a:t>2: We </a:t>
            </a:r>
            <a:r>
              <a:rPr lang="en-US" altLang="zh-CN" dirty="0"/>
              <a:t>are not afraid of making mistakes</a:t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 smtClean="0"/>
          </a:p>
        </p:txBody>
      </p:sp>
      <p:sp>
        <p:nvSpPr>
          <p:cNvPr id="56322" name="内容占位符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zh-CN" dirty="0"/>
          </a:p>
          <a:p>
            <a:pPr eaLnBrk="1" hangingPunct="1"/>
            <a:r>
              <a:rPr lang="ja-JP" altLang="en-US" dirty="0"/>
              <a:t>马云，看看别人怎么“失败的”</a:t>
            </a:r>
          </a:p>
          <a:p>
            <a:pPr eaLnBrk="1" hangingPunct="1"/>
            <a:r>
              <a:rPr lang="en-US" altLang="zh-CN" dirty="0"/>
              <a:t>Separate business and personal </a:t>
            </a:r>
            <a:r>
              <a:rPr lang="en-US" altLang="zh-CN" dirty="0" smtClean="0"/>
              <a:t>- Job </a:t>
            </a:r>
            <a:r>
              <a:rPr lang="en-US" altLang="zh-CN" dirty="0"/>
              <a:t>is not personal, </a:t>
            </a:r>
            <a:endParaRPr lang="en-US" altLang="zh-CN" dirty="0" smtClean="0"/>
          </a:p>
          <a:p>
            <a:pPr eaLnBrk="1" hangingPunct="1"/>
            <a:r>
              <a:rPr lang="en-US" altLang="zh-CN" dirty="0" smtClean="0"/>
              <a:t>“</a:t>
            </a:r>
            <a:r>
              <a:rPr lang="en-US" altLang="zh-CN" dirty="0"/>
              <a:t>fighting” is for business 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硅谷故事：</a:t>
            </a:r>
            <a:r>
              <a:rPr lang="en-US" altLang="zh-CN" sz="3200" dirty="0">
                <a:hlinkClick r:id="rId2"/>
              </a:rPr>
              <a:t>http://</a:t>
            </a:r>
            <a:r>
              <a:rPr lang="en-US" altLang="zh-CN" sz="3200" dirty="0" smtClean="0">
                <a:hlinkClick r:id="rId2"/>
              </a:rPr>
              <a:t>km2000.us/mywritings/whatissuccess11.html</a:t>
            </a:r>
            <a:r>
              <a:rPr lang="en-US" altLang="zh-CN" sz="3200" dirty="0" smtClean="0"/>
              <a:t> </a:t>
            </a:r>
            <a:endParaRPr lang="en-US" altLang="zh-CN" dirty="0" smtClean="0"/>
          </a:p>
        </p:txBody>
      </p:sp>
      <p:sp>
        <p:nvSpPr>
          <p:cNvPr id="56323" name="内容占位符 1"/>
          <p:cNvSpPr>
            <a:spLocks/>
          </p:cNvSpPr>
          <p:nvPr/>
        </p:nvSpPr>
        <p:spPr bwMode="auto">
          <a:xfrm>
            <a:off x="6257925" y="1125538"/>
            <a:ext cx="403860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zh-CN" altLang="zh-CN" sz="3600">
              <a:latin typeface="幼圆"/>
              <a:ea typeface="幼圆"/>
              <a:cs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1987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95489" y="115888"/>
            <a:ext cx="8201025" cy="6151562"/>
          </a:xfrm>
        </p:spPr>
      </p:pic>
      <p:sp>
        <p:nvSpPr>
          <p:cNvPr id="58370" name="标题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zh-CN" smtClean="0"/>
              <a:t>Failures, silicon valley</a:t>
            </a: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713531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3372" y="1736812"/>
            <a:ext cx="5137237" cy="3852428"/>
          </a:xfrm>
        </p:spPr>
      </p:pic>
      <p:sp>
        <p:nvSpPr>
          <p:cNvPr id="60418" name="标题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zh-CN" dirty="0" smtClean="0"/>
              <a:t>Apple</a:t>
            </a:r>
            <a:r>
              <a:rPr lang="zh-CN" altLang="en-US" dirty="0" smtClean="0"/>
              <a:t>名言：</a:t>
            </a:r>
            <a:r>
              <a:rPr lang="en-US" altLang="zh-CN" dirty="0" smtClean="0"/>
              <a:t>Make a difference</a:t>
            </a:r>
          </a:p>
        </p:txBody>
      </p:sp>
      <p:sp>
        <p:nvSpPr>
          <p:cNvPr id="4" name="内容占位符 5"/>
          <p:cNvSpPr txBox="1">
            <a:spLocks/>
          </p:cNvSpPr>
          <p:nvPr/>
        </p:nvSpPr>
        <p:spPr bwMode="auto">
          <a:xfrm>
            <a:off x="6027783" y="1736812"/>
            <a:ext cx="5446183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9263" indent="-4492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20000"/>
              <a:buBlip>
                <a:blip r:embed="rId3"/>
              </a:buBlip>
              <a:defRPr sz="240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  <a:lvl2pPr marL="91440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800">
                <a:solidFill>
                  <a:srgbClr val="133984"/>
                </a:solidFill>
                <a:latin typeface="+mn-lt"/>
                <a:ea typeface="+mn-ea"/>
              </a:defRPr>
            </a:lvl2pPr>
            <a:lvl3pPr marL="13223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宋体" pitchFamily="2" charset="-122"/>
              </a:defRPr>
            </a:lvl3pPr>
            <a:lvl4pPr marL="1730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宋体" pitchFamily="2" charset="-122"/>
              </a:defRPr>
            </a:lvl4pPr>
            <a:lvl5pPr marL="2138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9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52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09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967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b="0" kern="0" dirty="0" smtClean="0"/>
              <a:t>Make a difference</a:t>
            </a:r>
            <a:r>
              <a:rPr lang="zh-CN" altLang="en-US" b="0" kern="0" dirty="0" smtClean="0"/>
              <a:t>的例子们：</a:t>
            </a:r>
            <a:endParaRPr lang="en-US" altLang="zh-CN" b="0" kern="0" dirty="0" smtClean="0"/>
          </a:p>
          <a:p>
            <a:pPr lvl="1"/>
            <a:r>
              <a:rPr lang="en-US" altLang="zh-CN" b="0" kern="0" dirty="0" smtClean="0"/>
              <a:t>Yahoo! </a:t>
            </a:r>
          </a:p>
          <a:p>
            <a:pPr lvl="2"/>
            <a:r>
              <a:rPr lang="en-US" altLang="zh-CN" b="0" kern="0" dirty="0" smtClean="0"/>
              <a:t>(Yet Another + </a:t>
            </a:r>
            <a:r>
              <a:rPr lang="en-US" altLang="zh-CN" b="0" kern="0" dirty="0" err="1" smtClean="0"/>
              <a:t>hoo</a:t>
            </a:r>
            <a:r>
              <a:rPr lang="en-US" altLang="zh-CN" b="0" kern="0" dirty="0" smtClean="0"/>
              <a:t> + ! = </a:t>
            </a:r>
            <a:r>
              <a:rPr lang="en-US" altLang="zh-CN" b="0" kern="0" dirty="0" err="1" smtClean="0"/>
              <a:t>haokan</a:t>
            </a:r>
            <a:r>
              <a:rPr lang="en-US" altLang="zh-CN" b="0" kern="0" dirty="0" smtClean="0"/>
              <a:t>)</a:t>
            </a:r>
          </a:p>
          <a:p>
            <a:pPr lvl="1"/>
            <a:r>
              <a:rPr lang="en-US" altLang="zh-CN" b="0" kern="0" dirty="0" smtClean="0"/>
              <a:t>Google </a:t>
            </a:r>
          </a:p>
          <a:p>
            <a:pPr lvl="2"/>
            <a:r>
              <a:rPr lang="en-US" altLang="zh-CN" b="0" kern="0" dirty="0" smtClean="0"/>
              <a:t>10</a:t>
            </a:r>
            <a:r>
              <a:rPr lang="zh-CN" altLang="en-US" b="0" kern="0" dirty="0" smtClean="0"/>
              <a:t>的</a:t>
            </a:r>
            <a:r>
              <a:rPr lang="en-US" altLang="zh-CN" b="0" kern="0" dirty="0" smtClean="0"/>
              <a:t>100</a:t>
            </a:r>
            <a:r>
              <a:rPr lang="zh-CN" altLang="en-US" b="0" kern="0" dirty="0" smtClean="0"/>
              <a:t>次幂，写出的形式为数字</a:t>
            </a:r>
            <a:r>
              <a:rPr lang="en-US" altLang="zh-CN" b="0" kern="0" dirty="0" smtClean="0"/>
              <a:t>1</a:t>
            </a:r>
            <a:r>
              <a:rPr lang="zh-CN" altLang="en-US" b="0" kern="0" dirty="0" smtClean="0"/>
              <a:t>后跟</a:t>
            </a:r>
            <a:r>
              <a:rPr lang="en-US" altLang="zh-CN" b="0" kern="0" dirty="0" smtClean="0"/>
              <a:t>100</a:t>
            </a:r>
            <a:r>
              <a:rPr lang="zh-CN" altLang="en-US" b="0" kern="0" dirty="0" smtClean="0"/>
              <a:t>个零</a:t>
            </a:r>
            <a:endParaRPr lang="en-US" altLang="zh-CN" b="0" kern="0" dirty="0" smtClean="0"/>
          </a:p>
          <a:p>
            <a:pPr lvl="1"/>
            <a:r>
              <a:rPr lang="en-US" altLang="zh-CN" b="0" kern="0" dirty="0" err="1" smtClean="0"/>
              <a:t>iphone</a:t>
            </a:r>
            <a:endParaRPr lang="zh-CN" altLang="en-US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28044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硅谷精神之</a:t>
            </a:r>
            <a:r>
              <a:rPr lang="en-US" altLang="zh-CN" dirty="0" smtClean="0"/>
              <a:t>3 the piracy</a:t>
            </a:r>
            <a:endParaRPr lang="zh-CN" altLang="en-US" dirty="0" smtClean="0"/>
          </a:p>
        </p:txBody>
      </p:sp>
      <p:sp>
        <p:nvSpPr>
          <p:cNvPr id="62466" name="内容占位符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The VALUE: why we work – passion + serve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en-US" altLang="zh-CN" dirty="0" smtClean="0"/>
              <a:t>Who is the owner?   Why need patent</a:t>
            </a:r>
            <a:r>
              <a:rPr lang="en-US" altLang="zh-CN" dirty="0"/>
              <a:t>? What is the bad </a:t>
            </a:r>
            <a:r>
              <a:rPr lang="en-US" altLang="zh-CN" dirty="0" smtClean="0"/>
              <a:t>guy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en-US" altLang="zh-CN" dirty="0" smtClean="0"/>
              <a:t>idea </a:t>
            </a:r>
            <a:r>
              <a:rPr lang="zh-CN" altLang="en-US" dirty="0" smtClean="0"/>
              <a:t>≠ </a:t>
            </a:r>
            <a:r>
              <a:rPr lang="en-US" altLang="zh-CN" dirty="0" smtClean="0"/>
              <a:t>product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endParaRPr lang="en-US" altLang="zh-CN" dirty="0" smtClean="0"/>
          </a:p>
          <a:p>
            <a:pPr eaLnBrk="1" hangingPunct="1"/>
            <a:endParaRPr lang="en-US" altLang="zh-CN" dirty="0" smtClean="0"/>
          </a:p>
          <a:p>
            <a:pPr eaLnBrk="1" hangingPunct="1"/>
            <a:endParaRPr lang="en-US" altLang="zh-CN" dirty="0" smtClean="0"/>
          </a:p>
        </p:txBody>
      </p:sp>
      <p:sp>
        <p:nvSpPr>
          <p:cNvPr id="62467" name="内容占位符 1"/>
          <p:cNvSpPr>
            <a:spLocks/>
          </p:cNvSpPr>
          <p:nvPr/>
        </p:nvSpPr>
        <p:spPr bwMode="auto">
          <a:xfrm>
            <a:off x="6257925" y="1125538"/>
            <a:ext cx="403860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zh-CN" altLang="zh-CN" sz="3600">
              <a:latin typeface="幼圆"/>
              <a:ea typeface="幼圆"/>
              <a:cs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34779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The VALUE: why we work</a:t>
            </a:r>
          </a:p>
        </p:txBody>
      </p:sp>
      <p:pic>
        <p:nvPicPr>
          <p:cNvPr id="63490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3552" y="858653"/>
            <a:ext cx="7663817" cy="5747862"/>
          </a:xfrm>
        </p:spPr>
      </p:pic>
    </p:spTree>
    <p:extLst>
      <p:ext uri="{BB962C8B-B14F-4D97-AF65-F5344CB8AC3E}">
        <p14:creationId xmlns:p14="http://schemas.microsoft.com/office/powerpoint/2010/main" val="219028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Who is the owner?</a:t>
            </a:r>
            <a:endParaRPr lang="zh-CN" altLang="en-US" smtClean="0"/>
          </a:p>
        </p:txBody>
      </p:sp>
      <p:sp>
        <p:nvSpPr>
          <p:cNvPr id="64514" name="内容占位符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Example: </a:t>
            </a:r>
          </a:p>
          <a:p>
            <a:pPr lvl="1" eaLnBrk="1" hangingPunct="1"/>
            <a:r>
              <a:rPr lang="en-US" altLang="zh-CN" dirty="0" smtClean="0"/>
              <a:t>Windows: </a:t>
            </a:r>
            <a:r>
              <a:rPr lang="en-US" altLang="zh-CN" dirty="0"/>
              <a:t>M</a:t>
            </a:r>
            <a:r>
              <a:rPr lang="en-US" altLang="zh-CN" dirty="0" smtClean="0"/>
              <a:t>icrosoft, Apple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Xerox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eaLnBrk="1" hangingPunct="1"/>
            <a:endParaRPr lang="en-US" altLang="zh-CN" dirty="0" smtClean="0"/>
          </a:p>
          <a:p>
            <a:pPr eaLnBrk="1" hangingPunct="1"/>
            <a:endParaRPr lang="en-US" altLang="zh-CN" dirty="0" smtClean="0"/>
          </a:p>
        </p:txBody>
      </p:sp>
      <p:sp>
        <p:nvSpPr>
          <p:cNvPr id="64515" name="内容占位符 1"/>
          <p:cNvSpPr>
            <a:spLocks/>
          </p:cNvSpPr>
          <p:nvPr/>
        </p:nvSpPr>
        <p:spPr bwMode="auto">
          <a:xfrm>
            <a:off x="6257925" y="1125538"/>
            <a:ext cx="403860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zh-CN" altLang="zh-CN" sz="3600">
              <a:latin typeface="幼圆"/>
              <a:ea typeface="幼圆"/>
              <a:cs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25111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pirate</a:t>
            </a:r>
            <a:endParaRPr lang="zh-CN" altLang="en-US" smtClean="0"/>
          </a:p>
        </p:txBody>
      </p:sp>
      <p:pic>
        <p:nvPicPr>
          <p:cNvPr id="65538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8164" y="1600201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3350711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Combine </a:t>
            </a:r>
            <a:endParaRPr lang="zh-CN" altLang="en-US" dirty="0" smtClean="0"/>
          </a:p>
        </p:txBody>
      </p:sp>
      <p:pic>
        <p:nvPicPr>
          <p:cNvPr id="66562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8164" y="1600201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33756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idea </a:t>
            </a:r>
            <a:r>
              <a:rPr lang="zh-CN" altLang="en-US" smtClean="0"/>
              <a:t>≠ </a:t>
            </a:r>
            <a:r>
              <a:rPr lang="en-US" altLang="zh-CN" smtClean="0"/>
              <a:t>product</a:t>
            </a:r>
            <a:endParaRPr lang="zh-CN" altLang="en-US" smtClean="0"/>
          </a:p>
        </p:txBody>
      </p:sp>
      <p:sp>
        <p:nvSpPr>
          <p:cNvPr id="67586" name="内容占位符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视频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</a:t>
            </a:r>
            <a:r>
              <a:rPr lang="en-US" altLang="zh-CN" dirty="0"/>
              <a:t>Steve </a:t>
            </a:r>
            <a:r>
              <a:rPr lang="en-US" altLang="zh-CN" dirty="0" smtClean="0"/>
              <a:t>jobs</a:t>
            </a:r>
            <a:r>
              <a:rPr lang="zh-CN" altLang="en-US" dirty="0" smtClean="0"/>
              <a:t>：</a:t>
            </a:r>
            <a:r>
              <a:rPr lang="en-US" altLang="zh-CN" dirty="0" smtClean="0"/>
              <a:t>idea vs. product</a:t>
            </a:r>
          </a:p>
        </p:txBody>
      </p:sp>
      <p:sp>
        <p:nvSpPr>
          <p:cNvPr id="67587" name="内容占位符 1"/>
          <p:cNvSpPr>
            <a:spLocks/>
          </p:cNvSpPr>
          <p:nvPr/>
        </p:nvSpPr>
        <p:spPr bwMode="auto">
          <a:xfrm>
            <a:off x="6257925" y="1125538"/>
            <a:ext cx="403860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zh-CN" altLang="zh-CN" sz="3600">
              <a:latin typeface="幼圆"/>
              <a:ea typeface="幼圆"/>
              <a:cs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2025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专利与版权</a:t>
            </a:r>
          </a:p>
        </p:txBody>
      </p:sp>
      <p:sp>
        <p:nvSpPr>
          <p:cNvPr id="68610" name="内容占位符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Patent, copyright</a:t>
            </a:r>
          </a:p>
          <a:p>
            <a:pPr eaLnBrk="1" hangingPunct="1"/>
            <a:r>
              <a:rPr lang="zh-CN" altLang="en-US" dirty="0" smtClean="0"/>
              <a:t>汉字库的故事</a:t>
            </a:r>
            <a:r>
              <a:rPr lang="en-US" altLang="zh-CN" dirty="0" smtClean="0"/>
              <a:t>, </a:t>
            </a:r>
            <a:r>
              <a:rPr lang="zh-CN" altLang="en-US" dirty="0" smtClean="0"/>
              <a:t>巨人的肩膀</a:t>
            </a:r>
            <a:endParaRPr lang="en-US" altLang="zh-CN" dirty="0" smtClean="0"/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zh-CN" altLang="en-US" dirty="0" smtClean="0"/>
              <a:t>专利与版权的目的：</a:t>
            </a:r>
            <a:endParaRPr lang="en-US" altLang="zh-CN" dirty="0" smtClean="0"/>
          </a:p>
          <a:p>
            <a:pPr lvl="1" eaLnBrk="1" hangingPunct="1"/>
            <a:r>
              <a:rPr lang="en-US" altLang="zh-CN" dirty="0" smtClean="0"/>
              <a:t>share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lvl="1" eaLnBrk="1" hangingPunct="1"/>
            <a:r>
              <a:rPr lang="en-US" altLang="zh-CN" dirty="0" smtClean="0"/>
              <a:t>business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lvl="1" eaLnBrk="1" hangingPunct="1"/>
            <a:r>
              <a:rPr lang="en-US" altLang="zh-CN" dirty="0" smtClean="0"/>
              <a:t>bargain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eaLnBrk="1" hangingPunct="1"/>
            <a:endParaRPr lang="en-US" altLang="zh-CN" dirty="0" smtClean="0"/>
          </a:p>
        </p:txBody>
      </p:sp>
      <p:sp>
        <p:nvSpPr>
          <p:cNvPr id="68611" name="内容占位符 1"/>
          <p:cNvSpPr>
            <a:spLocks/>
          </p:cNvSpPr>
          <p:nvPr/>
        </p:nvSpPr>
        <p:spPr bwMode="auto">
          <a:xfrm>
            <a:off x="6257925" y="1125538"/>
            <a:ext cx="403860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zh-CN" altLang="zh-CN" sz="3600">
              <a:latin typeface="幼圆"/>
              <a:ea typeface="幼圆"/>
              <a:cs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3726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硅谷精神</a:t>
            </a:r>
          </a:p>
        </p:txBody>
      </p:sp>
      <p:sp>
        <p:nvSpPr>
          <p:cNvPr id="21506" name="内容占位符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We r not working for money</a:t>
            </a:r>
          </a:p>
          <a:p>
            <a:pPr eaLnBrk="1" hangingPunct="1"/>
            <a:r>
              <a:rPr lang="en-US" altLang="zh-CN" smtClean="0"/>
              <a:t>We r not afraid of failure</a:t>
            </a:r>
          </a:p>
          <a:p>
            <a:pPr eaLnBrk="1" hangingPunct="1"/>
            <a:r>
              <a:rPr lang="en-US" altLang="zh-CN" smtClean="0"/>
              <a:t>The pirates of silicon valley</a:t>
            </a:r>
            <a:endParaRPr lang="zh-CN" altLang="en-US" smtClean="0"/>
          </a:p>
        </p:txBody>
      </p:sp>
      <p:sp>
        <p:nvSpPr>
          <p:cNvPr id="21507" name="内容占位符 1"/>
          <p:cNvSpPr>
            <a:spLocks/>
          </p:cNvSpPr>
          <p:nvPr/>
        </p:nvSpPr>
        <p:spPr bwMode="auto">
          <a:xfrm>
            <a:off x="6257925" y="1125538"/>
            <a:ext cx="403860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zh-CN" altLang="zh-CN" sz="3600">
              <a:latin typeface="幼圆"/>
              <a:ea typeface="幼圆"/>
              <a:cs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1930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专利、钻空子</a:t>
            </a:r>
          </a:p>
        </p:txBody>
      </p:sp>
      <p:pic>
        <p:nvPicPr>
          <p:cNvPr id="6963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8164" y="1600201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880460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中国好了</a:t>
            </a:r>
            <a:endParaRPr lang="en-US" altLang="zh-CN" dirty="0" smtClean="0"/>
          </a:p>
        </p:txBody>
      </p:sp>
      <p:sp>
        <p:nvSpPr>
          <p:cNvPr id="74754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中国好</a:t>
            </a:r>
            <a:r>
              <a: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了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: </a:t>
            </a:r>
          </a:p>
          <a:p>
            <a:pPr lvl="1"/>
            <a:r>
              <a:rPr lang="zh-CN" altLang="en-US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战争</a:t>
            </a:r>
            <a:r>
              <a:rPr lang="en-US" altLang="zh-CN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+</a:t>
            </a:r>
            <a:r>
              <a:rPr lang="zh-CN" altLang="en-US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贫困 → 总体富裕→平衡富裕→</a:t>
            </a:r>
            <a:r>
              <a:rPr lang="zh-CN" altLang="en-US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心</a:t>
            </a:r>
            <a:endParaRPr lang="en-US" altLang="zh-CN" dirty="0" smtClean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zh-CN" altLang="en-US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对中国的</a:t>
            </a:r>
            <a:r>
              <a: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服务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: 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en-US" altLang="zh-CN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lvl="1"/>
            <a:r>
              <a:rPr lang="zh-CN" altLang="en-US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爱国 </a:t>
            </a:r>
            <a:r>
              <a:rPr lang="en-US" altLang="zh-CN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= </a:t>
            </a:r>
            <a:r>
              <a:rPr lang="zh-CN" altLang="en-US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为国服务（邓稼先） </a:t>
            </a:r>
            <a:r>
              <a:rPr lang="en-US" altLang="zh-CN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+ </a:t>
            </a:r>
            <a:r>
              <a:rPr lang="zh-CN" altLang="en-US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为国增光（杨振宁）</a:t>
            </a:r>
          </a:p>
          <a:p>
            <a:endParaRPr lang="zh-CN" altLang="en-US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zh-CN" altLang="en-US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4755" name="内容占位符 1"/>
          <p:cNvSpPr>
            <a:spLocks/>
          </p:cNvSpPr>
          <p:nvPr/>
        </p:nvSpPr>
        <p:spPr bwMode="auto">
          <a:xfrm>
            <a:off x="6257925" y="1125538"/>
            <a:ext cx="403860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zh-CN" altLang="zh-CN" sz="3600">
              <a:latin typeface="幼圆"/>
              <a:ea typeface="幼圆"/>
              <a:cs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41335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世界</a:t>
            </a:r>
          </a:p>
        </p:txBody>
      </p:sp>
      <p:sp>
        <p:nvSpPr>
          <p:cNvPr id="76802" name="内容占位符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中国，古代，</a:t>
            </a:r>
            <a:endParaRPr lang="en-US" altLang="zh-CN" dirty="0" smtClean="0"/>
          </a:p>
          <a:p>
            <a:pPr lvl="1"/>
            <a:r>
              <a:rPr lang="zh-CN" altLang="en-US" sz="2000" dirty="0"/>
              <a:t>四大发明 纸、印刷、火药、指南针</a:t>
            </a:r>
            <a:endParaRPr lang="en-US" altLang="zh-CN" sz="2000" dirty="0"/>
          </a:p>
          <a:p>
            <a:pPr lvl="1"/>
            <a:r>
              <a:rPr lang="zh-CN" altLang="en-US" sz="2000" dirty="0"/>
              <a:t>郑和、哥伦布</a:t>
            </a:r>
            <a:endParaRPr lang="en-US" altLang="zh-CN" sz="2000" dirty="0"/>
          </a:p>
          <a:p>
            <a:r>
              <a:rPr lang="zh-CN" altLang="en-US" dirty="0" smtClean="0"/>
              <a:t>美欧，近代，科学</a:t>
            </a:r>
            <a:r>
              <a:rPr lang="en-US" altLang="zh-CN" dirty="0" smtClean="0"/>
              <a:t>·</a:t>
            </a:r>
            <a:r>
              <a:rPr lang="zh-CN" altLang="en-US" dirty="0" smtClean="0"/>
              <a:t>技术</a:t>
            </a:r>
            <a:r>
              <a:rPr lang="en-US" altLang="zh-CN" dirty="0" smtClean="0"/>
              <a:t>·</a:t>
            </a:r>
            <a:r>
              <a:rPr lang="zh-CN" altLang="en-US" dirty="0" smtClean="0"/>
              <a:t>工程</a:t>
            </a:r>
            <a:endParaRPr lang="en-US" altLang="zh-CN" dirty="0" smtClean="0"/>
          </a:p>
          <a:p>
            <a:pPr lvl="1"/>
            <a:r>
              <a:rPr lang="zh-CN" altLang="en-US" sz="2000" dirty="0"/>
              <a:t>蒸汽机，电，交通，</a:t>
            </a:r>
            <a:endParaRPr lang="en-US" altLang="zh-CN" sz="2000" dirty="0"/>
          </a:p>
          <a:p>
            <a:pPr lvl="1"/>
            <a:r>
              <a:rPr lang="zh-CN" altLang="en-US" sz="2000" dirty="0"/>
              <a:t>互联网</a:t>
            </a:r>
            <a:endParaRPr lang="en-US" altLang="zh-CN" sz="2000" dirty="0"/>
          </a:p>
          <a:p>
            <a:r>
              <a:rPr lang="zh-CN" altLang="en-US" dirty="0" smtClean="0"/>
              <a:t>了解自己国家过去的光辉历史，重要；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对世界贡献，也重要！</a:t>
            </a:r>
          </a:p>
        </p:txBody>
      </p:sp>
      <p:sp>
        <p:nvSpPr>
          <p:cNvPr id="76803" name="内容占位符 1"/>
          <p:cNvSpPr>
            <a:spLocks/>
          </p:cNvSpPr>
          <p:nvPr/>
        </p:nvSpPr>
        <p:spPr bwMode="auto">
          <a:xfrm>
            <a:off x="6257925" y="1125538"/>
            <a:ext cx="403860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zh-CN" altLang="zh-CN" sz="3600">
              <a:latin typeface="幼圆"/>
              <a:ea typeface="幼圆"/>
              <a:cs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31130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历史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54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4578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00404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5602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4189" y="15876"/>
            <a:ext cx="8683625" cy="6513513"/>
          </a:xfrm>
        </p:spPr>
      </p:pic>
    </p:spTree>
    <p:extLst>
      <p:ext uri="{BB962C8B-B14F-4D97-AF65-F5344CB8AC3E}">
        <p14:creationId xmlns:p14="http://schemas.microsoft.com/office/powerpoint/2010/main" val="3233746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6626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35125" y="-1588"/>
            <a:ext cx="8921750" cy="6691313"/>
          </a:xfrm>
        </p:spPr>
      </p:pic>
    </p:spTree>
    <p:extLst>
      <p:ext uri="{BB962C8B-B14F-4D97-AF65-F5344CB8AC3E}">
        <p14:creationId xmlns:p14="http://schemas.microsoft.com/office/powerpoint/2010/main" val="1194111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9698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3050" y="115889"/>
            <a:ext cx="8705850" cy="6530975"/>
          </a:xfrm>
        </p:spPr>
      </p:pic>
    </p:spTree>
    <p:extLst>
      <p:ext uri="{BB962C8B-B14F-4D97-AF65-F5344CB8AC3E}">
        <p14:creationId xmlns:p14="http://schemas.microsoft.com/office/powerpoint/2010/main" val="1476807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0722" name="内容占位符 9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1" y="1"/>
            <a:ext cx="9072563" cy="6804025"/>
          </a:xfrm>
        </p:spPr>
      </p:pic>
    </p:spTree>
    <p:extLst>
      <p:ext uri="{BB962C8B-B14F-4D97-AF65-F5344CB8AC3E}">
        <p14:creationId xmlns:p14="http://schemas.microsoft.com/office/powerpoint/2010/main" val="1799807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不可思议</a:t>
            </a:r>
            <a:r>
              <a:rPr lang="en-US" altLang="zh-CN" smtClean="0"/>
              <a:t>·</a:t>
            </a:r>
            <a:r>
              <a:rPr lang="zh-CN" altLang="en-US" smtClean="0"/>
              <a:t>由粗到精</a:t>
            </a:r>
          </a:p>
        </p:txBody>
      </p:sp>
      <p:pic>
        <p:nvPicPr>
          <p:cNvPr id="31746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16050" y="1417638"/>
            <a:ext cx="3302000" cy="2476500"/>
          </a:xfrm>
        </p:spPr>
      </p:pic>
      <p:pic>
        <p:nvPicPr>
          <p:cNvPr id="31747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9" y="2133601"/>
            <a:ext cx="331152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5500" y="4238626"/>
            <a:ext cx="3492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矩形 6"/>
          <p:cNvSpPr>
            <a:spLocks noChangeArrowheads="1"/>
          </p:cNvSpPr>
          <p:nvPr/>
        </p:nvSpPr>
        <p:spPr bwMode="auto">
          <a:xfrm>
            <a:off x="1533526" y="4640263"/>
            <a:ext cx="333851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/>
              <a:t>INTEL =</a:t>
            </a:r>
          </a:p>
          <a:p>
            <a:pPr eaLnBrk="0" hangingPunct="0"/>
            <a:r>
              <a:rPr lang="en-US" altLang="zh-CN"/>
              <a:t>Integrated Electronics</a:t>
            </a:r>
            <a:endParaRPr lang="zh-CN" altLang="en-US"/>
          </a:p>
        </p:txBody>
      </p:sp>
      <p:sp>
        <p:nvSpPr>
          <p:cNvPr id="31750" name="矩形 8"/>
          <p:cNvSpPr>
            <a:spLocks noChangeArrowheads="1"/>
          </p:cNvSpPr>
          <p:nvPr/>
        </p:nvSpPr>
        <p:spPr bwMode="auto">
          <a:xfrm>
            <a:off x="7896226" y="1671638"/>
            <a:ext cx="24558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/>
              <a:t>Robert Noyce</a:t>
            </a:r>
            <a:r>
              <a:rPr lang="zh-CN" altLang="en-US"/>
              <a:t> </a:t>
            </a:r>
            <a:r>
              <a:rPr lang="en-US" altLang="zh-CN"/>
              <a:t>+</a:t>
            </a:r>
          </a:p>
          <a:p>
            <a:pPr eaLnBrk="0" hangingPunct="0"/>
            <a:r>
              <a:rPr lang="en-US" altLang="zh-CN"/>
              <a:t>Gordon Moore + </a:t>
            </a:r>
          </a:p>
          <a:p>
            <a:pPr eaLnBrk="0" hangingPunct="0"/>
            <a:r>
              <a:rPr lang="en-US" altLang="zh-CN"/>
              <a:t>Andy Groves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56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Silicon valley - a new light</a:t>
            </a:r>
            <a:endParaRPr lang="zh-CN" altLang="en-US" smtClean="0"/>
          </a:p>
        </p:txBody>
      </p:sp>
      <p:sp>
        <p:nvSpPr>
          <p:cNvPr id="2355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Work for rent</a:t>
            </a:r>
          </a:p>
          <a:p>
            <a:pPr lvl="1"/>
            <a:r>
              <a:rPr lang="en-US" altLang="zh-CN" dirty="0" smtClean="0"/>
              <a:t>The back ground</a:t>
            </a:r>
            <a:r>
              <a:rPr lang="zh-CN" altLang="en-US" dirty="0" smtClean="0"/>
              <a:t>，美国的职场文化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历史，战争和贫困的影子，安全感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r>
              <a:rPr lang="en-US" altLang="zh-CN" dirty="0"/>
              <a:t>Work for </a:t>
            </a:r>
            <a:r>
              <a:rPr lang="en-US" altLang="zh-CN" dirty="0" smtClean="0"/>
              <a:t>passion</a:t>
            </a:r>
            <a:endParaRPr lang="en-US" altLang="zh-CN" dirty="0"/>
          </a:p>
          <a:p>
            <a:pPr lvl="1"/>
            <a:r>
              <a:rPr lang="en-US" altLang="zh-CN" dirty="0" smtClean="0"/>
              <a:t>HP</a:t>
            </a:r>
          </a:p>
          <a:p>
            <a:pPr lvl="1"/>
            <a:r>
              <a:rPr lang="en-US" altLang="zh-CN" dirty="0" smtClean="0"/>
              <a:t>Google</a:t>
            </a:r>
          </a:p>
          <a:p>
            <a:pPr lvl="1"/>
            <a:r>
              <a:rPr lang="zh-CN" altLang="en-US" dirty="0"/>
              <a:t>抖</a:t>
            </a:r>
            <a:r>
              <a:rPr lang="zh-CN" altLang="en-US" dirty="0" smtClean="0"/>
              <a:t>音</a:t>
            </a:r>
            <a:endParaRPr lang="en-US" altLang="zh-CN" dirty="0"/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170967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Silicon valley</a:t>
            </a:r>
            <a:endParaRPr lang="zh-CN" altLang="en-US" smtClean="0"/>
          </a:p>
        </p:txBody>
      </p:sp>
      <p:pic>
        <p:nvPicPr>
          <p:cNvPr id="33794" name="Picture 2" descr="http://img611.ph.126.net/d2zmoonFCETlzGz0PR8QuQ==/16674577620354496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81339" y="1600201"/>
            <a:ext cx="6029325" cy="4525963"/>
          </a:xfrm>
        </p:spPr>
      </p:pic>
    </p:spTree>
    <p:extLst>
      <p:ext uri="{BB962C8B-B14F-4D97-AF65-F5344CB8AC3E}">
        <p14:creationId xmlns:p14="http://schemas.microsoft.com/office/powerpoint/2010/main" val="3505878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Stanford </a:t>
            </a:r>
            <a:endParaRPr lang="zh-CN" altLang="en-US" smtClean="0"/>
          </a:p>
        </p:txBody>
      </p:sp>
      <p:pic>
        <p:nvPicPr>
          <p:cNvPr id="34818" name="Picture 2" descr="https://dicksautogroup.files.wordpress.com/2012/06/ford-in-palo-alt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05150" y="1792289"/>
            <a:ext cx="5981700" cy="4143375"/>
          </a:xfrm>
        </p:spPr>
      </p:pic>
    </p:spTree>
    <p:extLst>
      <p:ext uri="{BB962C8B-B14F-4D97-AF65-F5344CB8AC3E}">
        <p14:creationId xmlns:p14="http://schemas.microsoft.com/office/powerpoint/2010/main" val="4187355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1992313" y="269875"/>
            <a:ext cx="8229600" cy="1143000"/>
          </a:xfrm>
        </p:spPr>
        <p:txBody>
          <a:bodyPr/>
          <a:lstStyle/>
          <a:p>
            <a:r>
              <a:rPr lang="en-US" altLang="zh-CN" smtClean="0"/>
              <a:t>Stanford and silicon valley</a:t>
            </a:r>
            <a:endParaRPr lang="zh-CN" altLang="en-US" smtClean="0"/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Si 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硅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50s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，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60s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，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Shockley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，八个叛逆，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Intel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RobertNoyce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，</a:t>
            </a:r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GordonMoore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，</a:t>
            </a:r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AndyGroves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）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dirty="0" smtClean="0"/>
              <a:t>Fred </a:t>
            </a:r>
            <a:r>
              <a:rPr lang="en-US" altLang="zh-CN" dirty="0" err="1" smtClean="0"/>
              <a:t>Terman</a:t>
            </a:r>
            <a:r>
              <a:rPr lang="zh-CN" altLang="en-US" dirty="0" smtClean="0"/>
              <a:t>，</a:t>
            </a:r>
            <a:r>
              <a:rPr lang="en-US" altLang="zh-CN" dirty="0" smtClean="0">
                <a:hlinkClick r:id="rId2"/>
              </a:rPr>
              <a:t>The </a:t>
            </a:r>
            <a:r>
              <a:rPr lang="en-US" altLang="zh-CN" dirty="0">
                <a:hlinkClick r:id="rId2"/>
              </a:rPr>
              <a:t>Father of Silicon 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dirty="0" smtClean="0"/>
              <a:t>Stanford</a:t>
            </a:r>
            <a:r>
              <a:rPr lang="zh-CN" altLang="en-US" dirty="0" smtClean="0"/>
              <a:t> </a:t>
            </a:r>
            <a:r>
              <a:rPr lang="en-US" altLang="zh-CN" dirty="0" smtClean="0"/>
              <a:t>-》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dirty="0" smtClean="0"/>
              <a:t>Yahoo</a:t>
            </a:r>
            <a:r>
              <a:rPr lang="zh-CN" altLang="en-US" dirty="0" smtClean="0"/>
              <a:t>！（</a:t>
            </a:r>
            <a:r>
              <a:rPr lang="en-US" altLang="zh-CN" dirty="0" smtClean="0"/>
              <a:t>1995</a:t>
            </a:r>
            <a:r>
              <a:rPr lang="zh-CN" altLang="en-US" dirty="0" smtClean="0"/>
              <a:t>），</a:t>
            </a:r>
            <a:r>
              <a:rPr lang="en-US" altLang="zh-CN" dirty="0" smtClean="0"/>
              <a:t>Google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1998</a:t>
            </a:r>
            <a:r>
              <a:rPr lang="zh-CN" altLang="en-US" dirty="0" smtClean="0"/>
              <a:t>），</a:t>
            </a:r>
            <a:r>
              <a:rPr lang="en-US" altLang="zh-CN" dirty="0" err="1" smtClean="0"/>
              <a:t>facebook</a:t>
            </a:r>
            <a:r>
              <a:rPr lang="en-US" altLang="zh-CN" dirty="0" smtClean="0"/>
              <a:t>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=QQ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2004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dirty="0" smtClean="0"/>
              <a:t>HP</a:t>
            </a:r>
            <a:r>
              <a:rPr lang="zh-CN" altLang="en-US" dirty="0" smtClean="0"/>
              <a:t>，</a:t>
            </a:r>
            <a:r>
              <a:rPr lang="en-US" altLang="zh-CN" dirty="0" smtClean="0"/>
              <a:t>SUN</a:t>
            </a:r>
            <a:r>
              <a:rPr lang="zh-CN" altLang="en-US" dirty="0" smtClean="0"/>
              <a:t>，</a:t>
            </a:r>
            <a:r>
              <a:rPr lang="en-US" altLang="zh-CN" dirty="0" smtClean="0"/>
              <a:t>……</a:t>
            </a:r>
            <a:endParaRPr lang="zh-CN" alt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70s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，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80s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，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Steve Jobs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，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VLSI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，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ASIC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90s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，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Google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，</a:t>
            </a:r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facebook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，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</a:rPr>
              <a:t>公司 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</a:rPr>
              <a:t>= 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</a:rPr>
              <a:t>家</a:t>
            </a:r>
            <a:endParaRPr lang="en-US" altLang="zh-CN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12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硅谷文化的</a:t>
            </a:r>
            <a:r>
              <a:rPr lang="en-US" altLang="zh-CN" smtClean="0"/>
              <a:t>·</a:t>
            </a:r>
            <a:r>
              <a:rPr lang="zh-CN" altLang="en-US" smtClean="0"/>
              <a:t>“泛灿”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Si </a:t>
            </a:r>
            <a:r>
              <a:rPr lang="zh-CN" alt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硅</a:t>
            </a:r>
            <a:endParaRPr lang="en-US" altLang="zh-CN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zh-CN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50s</a:t>
            </a:r>
            <a:r>
              <a:rPr lang="zh-CN" alt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，</a:t>
            </a: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60s</a:t>
            </a:r>
            <a:r>
              <a:rPr lang="zh-CN" alt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，</a:t>
            </a:r>
            <a:endParaRPr lang="en-US" altLang="zh-CN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Shockley</a:t>
            </a:r>
            <a:r>
              <a:rPr lang="zh-CN" alt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，八个叛逆，</a:t>
            </a:r>
            <a:r>
              <a:rPr lang="en-US" altLang="zh-CN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Intel</a:t>
            </a:r>
            <a:r>
              <a:rPr lang="zh-CN" alt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（</a:t>
            </a:r>
            <a:r>
              <a:rPr lang="en-US" altLang="zh-CN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RobertNoyce</a:t>
            </a:r>
            <a:r>
              <a:rPr lang="zh-CN" alt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，</a:t>
            </a:r>
            <a:r>
              <a:rPr lang="en-US" altLang="zh-CN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GordonMoore</a:t>
            </a:r>
            <a:r>
              <a:rPr lang="zh-CN" alt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，</a:t>
            </a:r>
            <a:r>
              <a:rPr lang="en-US" altLang="zh-CN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AndyGroves</a:t>
            </a:r>
            <a:r>
              <a:rPr lang="zh-CN" alt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）</a:t>
            </a:r>
            <a:endParaRPr lang="en-US" altLang="zh-CN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</a:rPr>
              <a:t>Terman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</a:rPr>
              <a:t>，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</a:rPr>
              <a:t>Stanford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</a:rPr>
              <a:t>（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</a:rPr>
              <a:t>Yahoo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</a:rPr>
              <a:t>！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</a:rPr>
              <a:t>Google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</a:rPr>
              <a:t>，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</a:rPr>
              <a:t>HP 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</a:rPr>
              <a:t>，</a:t>
            </a:r>
            <a:endParaRPr lang="en-US" altLang="zh-CN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dirty="0" smtClean="0"/>
              <a:t>7080s</a:t>
            </a:r>
            <a:r>
              <a:rPr lang="zh-CN" altLang="en-US" dirty="0"/>
              <a:t>：</a:t>
            </a:r>
            <a:r>
              <a:rPr lang="en-US" altLang="zh-CN" dirty="0" smtClean="0"/>
              <a:t>Steve Jobs</a:t>
            </a:r>
            <a:r>
              <a:rPr lang="zh-CN" altLang="en-US" dirty="0" smtClean="0"/>
              <a:t>，</a:t>
            </a:r>
            <a:r>
              <a:rPr lang="en-US" altLang="zh-CN" dirty="0" smtClean="0"/>
              <a:t>VLSI</a:t>
            </a:r>
            <a:r>
              <a:rPr lang="zh-CN" altLang="en-US" dirty="0" smtClean="0"/>
              <a:t>，</a:t>
            </a:r>
            <a:r>
              <a:rPr lang="en-US" altLang="zh-CN" dirty="0" smtClean="0"/>
              <a:t>ASIC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dirty="0" smtClean="0"/>
              <a:t>90s</a:t>
            </a:r>
            <a:r>
              <a:rPr lang="zh-CN" altLang="en-US" dirty="0" smtClean="0"/>
              <a:t>：</a:t>
            </a:r>
            <a:r>
              <a:rPr lang="en-US" altLang="zh-CN" dirty="0" smtClean="0"/>
              <a:t>Google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facebook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zh-CN" altLang="en-US" dirty="0"/>
              <a:t>公司 </a:t>
            </a:r>
            <a:r>
              <a:rPr lang="en-US" altLang="zh-CN" dirty="0"/>
              <a:t>= </a:t>
            </a:r>
            <a:r>
              <a:rPr lang="zh-CN" altLang="en-US" dirty="0" smtClean="0"/>
              <a:t>家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440041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IC Technology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IC </a:t>
            </a:r>
            <a:r>
              <a:rPr lang="en-US" altLang="zh-CN" dirty="0"/>
              <a:t>= 1 In the </a:t>
            </a:r>
            <a:r>
              <a:rPr lang="en-US" altLang="zh-CN" dirty="0" smtClean="0"/>
              <a:t>eyes, </a:t>
            </a:r>
            <a:r>
              <a:rPr lang="en-US" altLang="zh-CN" dirty="0"/>
              <a:t>from designs</a:t>
            </a:r>
            <a:r>
              <a:rPr lang="en-US" altLang="zh-CN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IC = </a:t>
            </a:r>
            <a:r>
              <a:rPr lang="en-US" altLang="zh-CN" dirty="0"/>
              <a:t>2 In the eyes, from manufacture. 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IC = </a:t>
            </a:r>
            <a:r>
              <a:rPr lang="en-US" altLang="zh-CN" dirty="0" smtClean="0"/>
              <a:t>3 In </a:t>
            </a:r>
            <a:r>
              <a:rPr lang="en-US" altLang="zh-CN" dirty="0"/>
              <a:t>the eyes, from the user</a:t>
            </a:r>
            <a:r>
              <a:rPr lang="en-US" altLang="zh-CN" dirty="0" smtClean="0"/>
              <a:t>.</a:t>
            </a:r>
            <a:r>
              <a:rPr lang="zh-CN" altLang="en-US" dirty="0" smtClean="0"/>
              <a:t>集成电路干什么的？集成电路</a:t>
            </a:r>
            <a:r>
              <a:rPr lang="zh-CN" altLang="en-US" dirty="0"/>
              <a:t>就是人的</a:t>
            </a:r>
            <a:r>
              <a:rPr lang="zh-CN" altLang="en-US" dirty="0" smtClean="0"/>
              <a:t>头，人</a:t>
            </a:r>
            <a:r>
              <a:rPr lang="zh-CN" altLang="en-US" dirty="0"/>
              <a:t>的大脑</a:t>
            </a:r>
            <a:r>
              <a:rPr lang="zh-CN" altLang="en-US" dirty="0" smtClean="0"/>
              <a:t>，大脑</a:t>
            </a:r>
            <a:r>
              <a:rPr lang="zh-CN" altLang="en-US" dirty="0"/>
              <a:t>的</a:t>
            </a:r>
            <a:r>
              <a:rPr lang="zh-CN" altLang="en-US" dirty="0" smtClean="0"/>
              <a:t>硬件；软件是</a:t>
            </a:r>
            <a:r>
              <a:rPr lang="zh-CN" altLang="en-US" dirty="0"/>
              <a:t>思想，你要让这个大脑做什么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我们</a:t>
            </a:r>
            <a:r>
              <a:rPr lang="zh-CN" altLang="en-US" dirty="0"/>
              <a:t>组装一个电视机，它里边的芯片，就是集成电路，就是电视机的</a:t>
            </a:r>
            <a:r>
              <a:rPr lang="zh-CN" altLang="en-US" dirty="0" smtClean="0"/>
              <a:t>大脑，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IC = </a:t>
            </a:r>
            <a:r>
              <a:rPr lang="en-US" altLang="zh-CN" dirty="0"/>
              <a:t>4 The magic</a:t>
            </a:r>
            <a:r>
              <a:rPr lang="en-US" altLang="zh-CN" dirty="0" smtClean="0"/>
              <a:t>.</a:t>
            </a:r>
            <a:r>
              <a:rPr lang="zh-CN" altLang="en-US" dirty="0" smtClean="0"/>
              <a:t>讲</a:t>
            </a:r>
            <a:r>
              <a:rPr lang="zh-CN" altLang="en-US" dirty="0"/>
              <a:t>硅谷</a:t>
            </a:r>
            <a:r>
              <a:rPr lang="zh-CN" altLang="en-US" dirty="0" smtClean="0"/>
              <a:t>，硅谷</a:t>
            </a:r>
            <a:r>
              <a:rPr lang="zh-CN" altLang="en-US" dirty="0"/>
              <a:t>是做什么的？硅谷是做集成电路</a:t>
            </a:r>
            <a:r>
              <a:rPr lang="zh-CN" altLang="en-US" dirty="0" smtClean="0"/>
              <a:t>的。</a:t>
            </a:r>
            <a:endParaRPr lang="en-US" altLang="zh-CN" dirty="0" smtClean="0"/>
          </a:p>
        </p:txBody>
      </p:sp>
      <p:sp>
        <p:nvSpPr>
          <p:cNvPr id="4" name="椭圆 3"/>
          <p:cNvSpPr/>
          <p:nvPr/>
        </p:nvSpPr>
        <p:spPr bwMode="auto">
          <a:xfrm>
            <a:off x="10596500" y="152636"/>
            <a:ext cx="1440160" cy="792088"/>
          </a:xfrm>
          <a:prstGeom prst="ellipse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5400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5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黑体" pitchFamily="2" charset="-122"/>
              </a:rPr>
              <a:t>画</a:t>
            </a:r>
          </a:p>
        </p:txBody>
      </p:sp>
    </p:spTree>
    <p:extLst>
      <p:ext uri="{BB962C8B-B14F-4D97-AF65-F5344CB8AC3E}">
        <p14:creationId xmlns:p14="http://schemas.microsoft.com/office/powerpoint/2010/main" val="385977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产品 </a:t>
            </a:r>
            <a:r>
              <a:rPr lang="en-US" altLang="zh-CN" smtClean="0"/>
              <a:t>vs. </a:t>
            </a:r>
            <a:r>
              <a:rPr lang="zh-CN" altLang="en-US" smtClean="0"/>
              <a:t>利润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Money 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? </a:t>
            </a:r>
          </a:p>
          <a:p>
            <a:pPr>
              <a:defRPr/>
            </a:pP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杨致远，谷歌，乔布斯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/>
              <a:t>马云：服务，用户</a:t>
            </a:r>
            <a:r>
              <a:rPr lang="en-US" altLang="zh-CN" dirty="0"/>
              <a:t>&gt;</a:t>
            </a:r>
            <a:r>
              <a:rPr lang="zh-CN" altLang="en-US" dirty="0"/>
              <a:t>职员</a:t>
            </a:r>
            <a:r>
              <a:rPr lang="en-US" altLang="zh-CN" dirty="0"/>
              <a:t>&gt;</a:t>
            </a:r>
            <a:r>
              <a:rPr lang="zh-CN" altLang="en-US" dirty="0"/>
              <a:t>股东，</a:t>
            </a:r>
            <a:endParaRPr lang="en-US" altLang="zh-CN" dirty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Silicon valley now: changed … 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69517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9414" y="436564"/>
            <a:ext cx="8561387" cy="6421437"/>
          </a:xfrm>
        </p:spPr>
      </p:pic>
      <p:sp>
        <p:nvSpPr>
          <p:cNvPr id="399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Stevejobs</a:t>
            </a: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23308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06564" y="50801"/>
            <a:ext cx="8778875" cy="6583363"/>
          </a:xfrm>
        </p:spPr>
      </p:pic>
      <p:sp>
        <p:nvSpPr>
          <p:cNvPr id="409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Stevejobs</a:t>
            </a: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442722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4376" y="549276"/>
            <a:ext cx="8226425" cy="6169025"/>
          </a:xfrm>
        </p:spPr>
      </p:pic>
      <p:sp>
        <p:nvSpPr>
          <p:cNvPr id="419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Jerry Yang</a:t>
            </a:r>
            <a:r>
              <a:rPr lang="zh-CN" altLang="en-US" smtClean="0"/>
              <a:t>，</a:t>
            </a:r>
            <a:r>
              <a:rPr lang="en-US" altLang="zh-CN" smtClean="0"/>
              <a:t>1968.11.06</a:t>
            </a: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149211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2464" y="188913"/>
            <a:ext cx="8347075" cy="6259512"/>
          </a:xfrm>
        </p:spPr>
      </p:pic>
      <p:sp>
        <p:nvSpPr>
          <p:cNvPr id="430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Jerry Yang</a:t>
            </a:r>
            <a:r>
              <a:rPr lang="zh-CN" altLang="en-US" smtClean="0"/>
              <a:t>，</a:t>
            </a:r>
            <a:r>
              <a:rPr lang="en-US" altLang="zh-CN" smtClean="0"/>
              <a:t>1968.11.06</a:t>
            </a: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39511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66914" y="115889"/>
            <a:ext cx="8135937" cy="6103937"/>
          </a:xfrm>
        </p:spPr>
      </p:pic>
      <p:sp>
        <p:nvSpPr>
          <p:cNvPr id="44034" name="标题 1"/>
          <p:cNvSpPr>
            <a:spLocks noGrp="1"/>
          </p:cNvSpPr>
          <p:nvPr>
            <p:ph type="title"/>
          </p:nvPr>
        </p:nvSpPr>
        <p:spPr>
          <a:xfrm>
            <a:off x="3719736" y="1484313"/>
            <a:ext cx="4334272" cy="670086"/>
          </a:xfrm>
          <a:solidFill>
            <a:schemeClr val="bg1"/>
          </a:solidFill>
        </p:spPr>
        <p:txBody>
          <a:bodyPr/>
          <a:lstStyle/>
          <a:p>
            <a:r>
              <a:rPr lang="zh-CN" altLang="en-US" dirty="0" smtClean="0"/>
              <a:t>硅谷</a:t>
            </a:r>
            <a:r>
              <a:rPr lang="zh-CN" altLang="en-US" dirty="0"/>
              <a:t>特色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5421661"/>
      </p:ext>
    </p:extLst>
  </p:cSld>
  <p:clrMapOvr>
    <a:masterClrMapping/>
  </p:clrMapOvr>
</p:sld>
</file>

<file path=ppt/theme/theme1.xml><?xml version="1.0" encoding="utf-8"?>
<a:theme xmlns:a="http://schemas.openxmlformats.org/drawingml/2006/main" name="中国发展论坛张杰校长报告070930">
  <a:themeElements>
    <a:clrScheme name="中国发展论坛张杰校长报告07093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中国发展论坛张杰校长报告070930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1"/>
          </a:outerShdw>
        </a:effectLst>
      </a:spPr>
      <a:bodyPr vert="horz" wrap="square" lIns="91440" tIns="54000" rIns="91440" bIns="45720" numCol="1" anchor="t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5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1"/>
          </a:outerShdw>
        </a:effectLst>
      </a:spPr>
      <a:bodyPr vert="horz" wrap="square" lIns="91440" tIns="54000" rIns="91440" bIns="45720" numCol="1" anchor="t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5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黑体" pitchFamily="2" charset="-122"/>
          </a:defRPr>
        </a:defPPr>
      </a:lstStyle>
    </a:lnDef>
  </a:objectDefaults>
  <a:extraClrSchemeLst>
    <a:extraClrScheme>
      <a:clrScheme name="中国发展论坛张杰校长报告07093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</TotalTime>
  <Pages>0</Pages>
  <Words>774</Words>
  <Characters>0</Characters>
  <Application>Microsoft Office PowerPoint</Application>
  <DocSecurity>0</DocSecurity>
  <PresentationFormat>宽屏</PresentationFormat>
  <Lines>0</Lines>
  <Paragraphs>119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Arial Unicode MS</vt:lpstr>
      <vt:lpstr>黑体</vt:lpstr>
      <vt:lpstr>楷体</vt:lpstr>
      <vt:lpstr>宋体</vt:lpstr>
      <vt:lpstr>幼圆</vt:lpstr>
      <vt:lpstr>Arial</vt:lpstr>
      <vt:lpstr>Times New Roman</vt:lpstr>
      <vt:lpstr>Wingdings</vt:lpstr>
      <vt:lpstr>中国发展论坛张杰校长报告070930</vt:lpstr>
      <vt:lpstr>硅谷精神与中国国情</vt:lpstr>
      <vt:lpstr>硅谷精神</vt:lpstr>
      <vt:lpstr>Silicon valley - a new light</vt:lpstr>
      <vt:lpstr>产品 vs. 利润</vt:lpstr>
      <vt:lpstr>Stevejobs</vt:lpstr>
      <vt:lpstr>Stevejobs</vt:lpstr>
      <vt:lpstr>Jerry Yang，1968.11.06</vt:lpstr>
      <vt:lpstr>Jerry Yang，1968.11.06</vt:lpstr>
      <vt:lpstr>硅谷特色</vt:lpstr>
      <vt:lpstr>硅谷精神之2: We are not afraid of making mistakes  </vt:lpstr>
      <vt:lpstr>Failures, silicon valley</vt:lpstr>
      <vt:lpstr>Apple名言：Make a difference</vt:lpstr>
      <vt:lpstr>硅谷精神之3 the piracy</vt:lpstr>
      <vt:lpstr>The VALUE: why we work</vt:lpstr>
      <vt:lpstr>Who is the owner?</vt:lpstr>
      <vt:lpstr>pirate</vt:lpstr>
      <vt:lpstr>Combine </vt:lpstr>
      <vt:lpstr>idea ≠ product</vt:lpstr>
      <vt:lpstr>专利与版权</vt:lpstr>
      <vt:lpstr>专利、钻空子</vt:lpstr>
      <vt:lpstr>中国好了</vt:lpstr>
      <vt:lpstr>世界</vt:lpstr>
      <vt:lpstr>历史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不可思议·由粗到精</vt:lpstr>
      <vt:lpstr>Silicon valley</vt:lpstr>
      <vt:lpstr>Stanford </vt:lpstr>
      <vt:lpstr>Stanford and silicon valley</vt:lpstr>
      <vt:lpstr>硅谷文化的·“泛灿”</vt:lpstr>
      <vt:lpstr>IC Technology </vt:lpstr>
    </vt:vector>
  </TitlesOfParts>
  <Company>sjtu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加强研究型大学建设，提升高校国际竞争力  ——中国发展论坛上海交通大学校长的发言</dc:title>
  <dc:creator>hanqi</dc:creator>
  <cp:lastModifiedBy>Franklin 中国航发和上海交通大学</cp:lastModifiedBy>
  <cp:revision>2965</cp:revision>
  <cp:lastPrinted>2015-04-24T09:47:31Z</cp:lastPrinted>
  <dcterms:created xsi:type="dcterms:W3CDTF">2007-10-04T06:04:40Z</dcterms:created>
  <dcterms:modified xsi:type="dcterms:W3CDTF">2021-04-19T04:56:13Z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2052-6.6.0.2699</vt:lpwstr>
  </property>
</Properties>
</file>